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3" r:id="rId2"/>
  </p:sldMasterIdLst>
  <p:notesMasterIdLst>
    <p:notesMasterId r:id="rId9"/>
  </p:notesMasterIdLst>
  <p:sldIdLst>
    <p:sldId id="256" r:id="rId3"/>
    <p:sldId id="266" r:id="rId4"/>
    <p:sldId id="258" r:id="rId5"/>
    <p:sldId id="257" r:id="rId6"/>
    <p:sldId id="311" r:id="rId7"/>
    <p:sldId id="310" r:id="rId8"/>
  </p:sldIdLst>
  <p:sldSz cx="9144000" cy="5143500" type="screen16x9"/>
  <p:notesSz cx="6858000" cy="9144000"/>
  <p:embeddedFontLst>
    <p:embeddedFont>
      <p:font typeface="배달의민족 한나는 열한살" panose="020B0600000101010101" pitchFamily="50" charset="-127"/>
      <p:regular r:id="rId10"/>
    </p:embeddedFont>
    <p:embeddedFont>
      <p:font typeface="Assistant" panose="020B0604020202020204" charset="-79"/>
      <p:regular r:id="rId11"/>
      <p:bold r:id="rId12"/>
    </p:embeddedFont>
    <p:embeddedFont>
      <p:font typeface="Arimo" panose="020B0604020202020204" charset="0"/>
      <p:regular r:id="rId13"/>
      <p:bold r:id="rId14"/>
      <p:italic r:id="rId15"/>
      <p:boldItalic r:id="rId16"/>
    </p:embeddedFont>
    <p:embeddedFont>
      <p:font typeface="Arimo Medium" panose="020B0604020202020204" charset="0"/>
      <p:regular r:id="rId17"/>
      <p:bold r:id="rId18"/>
      <p:italic r:id="rId19"/>
      <p:boldItalic r:id="rId20"/>
    </p:embeddedFont>
    <p:embeddedFont>
      <p:font typeface="나눔명조" panose="02020603020101020101" pitchFamily="18" charset="-127"/>
      <p:regular r:id="rId21"/>
      <p:bold r:id="rId22"/>
    </p:embeddedFont>
    <p:embeddedFont>
      <p:font typeface="Assistant Medium" panose="020B0604020202020204" charset="-79"/>
      <p:regular r:id="rId23"/>
      <p:bold r:id="rId24"/>
    </p:embeddedFont>
    <p:embeddedFont>
      <p:font typeface="배달의민족 한나체 Pro" panose="020B0600000101010101" pitchFamily="50" charset="-127"/>
      <p:regular r:id="rId25"/>
    </p:embeddedFont>
    <p:embeddedFont>
      <p:font typeface="DM Sans" panose="020B0604020202020204" charset="0"/>
      <p:regular r:id="rId26"/>
      <p:bold r:id="rId27"/>
      <p:italic r:id="rId28"/>
      <p:boldItalic r:id="rId29"/>
    </p:embeddedFont>
    <p:embeddedFont>
      <p:font typeface="Anaheim" panose="020B0604020202020204" charset="0"/>
      <p:regular r:id="rId30"/>
    </p:embeddedFont>
    <p:embeddedFont>
      <p:font typeface="맑은 고딕" panose="020B0503020000020004" pitchFamily="50" charset="-127"/>
      <p:regular r:id="rId31"/>
      <p:bold r:id="rId32"/>
    </p:embeddedFont>
    <p:embeddedFont>
      <p:font typeface="Assistant Light" panose="020B0604020202020204" charset="-79"/>
      <p:regular r:id="rId33"/>
      <p:bold r:id="rId34"/>
    </p:embeddedFont>
    <p:embeddedFont>
      <p:font typeface="Proxima Nova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E53AA0-E9AE-41D0-9E82-7FEB786E687E}">
  <a:tblStyle styleId="{42E53AA0-E9AE-41D0-9E82-7FEB786E68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53" autoAdjust="0"/>
  </p:normalViewPr>
  <p:slideViewPr>
    <p:cSldViewPr snapToGrid="0">
      <p:cViewPr varScale="1">
        <p:scale>
          <a:sx n="97" d="100"/>
          <a:sy n="97" d="100"/>
        </p:scale>
        <p:origin x="10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12.fntdata"/><Relationship Id="rId34" Type="http://schemas.openxmlformats.org/officeDocument/2006/relationships/font" Target="fonts/font25.fntdata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font" Target="fonts/font24.fntdata"/><Relationship Id="rId38" Type="http://schemas.openxmlformats.org/officeDocument/2006/relationships/font" Target="fonts/font29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font" Target="fonts/font23.fntdata"/><Relationship Id="rId37" Type="http://schemas.openxmlformats.org/officeDocument/2006/relationships/font" Target="fonts/font28.fntdata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36" Type="http://schemas.openxmlformats.org/officeDocument/2006/relationships/font" Target="fonts/font27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font" Target="fonts/font22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font" Target="fonts/font21.fntdata"/><Relationship Id="rId35" Type="http://schemas.openxmlformats.org/officeDocument/2006/relationships/font" Target="fonts/font2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59103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5904ccef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5904ccef6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5397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218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3084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7770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" name="Google Shape;15565;g2591068b8dc_0_428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66" name="Google Shape;15566;g2591068b8dc_0_428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9060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47600" y="0"/>
            <a:ext cx="9239400" cy="403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1287850" y="496950"/>
            <a:ext cx="6568500" cy="4420850"/>
            <a:chOff x="1287850" y="496950"/>
            <a:chExt cx="6568500" cy="4420850"/>
          </a:xfrm>
        </p:grpSpPr>
        <p:sp>
          <p:nvSpPr>
            <p:cNvPr id="11" name="Google Shape;11;p2"/>
            <p:cNvSpPr/>
            <p:nvPr/>
          </p:nvSpPr>
          <p:spPr>
            <a:xfrm>
              <a:off x="1287850" y="496950"/>
              <a:ext cx="6568500" cy="4149600"/>
            </a:xfrm>
            <a:prstGeom prst="roundRect">
              <a:avLst>
                <a:gd name="adj" fmla="val 529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573254" y="4604000"/>
              <a:ext cx="363000" cy="3138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589200" y="1228288"/>
            <a:ext cx="5965800" cy="216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07700" y="3556263"/>
            <a:ext cx="4528800" cy="47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-89200"/>
            <a:ext cx="9144000" cy="361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286000" y="-148050"/>
            <a:ext cx="8572200" cy="5065850"/>
            <a:chOff x="286000" y="-148050"/>
            <a:chExt cx="8572200" cy="5065850"/>
          </a:xfrm>
        </p:grpSpPr>
        <p:sp>
          <p:nvSpPr>
            <p:cNvPr id="26" name="Google Shape;26;p4"/>
            <p:cNvSpPr/>
            <p:nvPr/>
          </p:nvSpPr>
          <p:spPr>
            <a:xfrm>
              <a:off x="286000" y="-148050"/>
              <a:ext cx="8572200" cy="47946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10800000">
              <a:off x="6573254" y="4604000"/>
              <a:ext cx="363000" cy="3138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0000" y="1165089"/>
            <a:ext cx="77040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/>
          <p:nvPr/>
        </p:nvSpPr>
        <p:spPr>
          <a:xfrm>
            <a:off x="-59200" y="-148050"/>
            <a:ext cx="9262500" cy="367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13"/>
          <p:cNvGrpSpPr/>
          <p:nvPr/>
        </p:nvGrpSpPr>
        <p:grpSpPr>
          <a:xfrm>
            <a:off x="286000" y="-148050"/>
            <a:ext cx="8572200" cy="5065850"/>
            <a:chOff x="286000" y="-148050"/>
            <a:chExt cx="8572200" cy="5065850"/>
          </a:xfrm>
        </p:grpSpPr>
        <p:sp>
          <p:nvSpPr>
            <p:cNvPr id="81" name="Google Shape;81;p13"/>
            <p:cNvSpPr/>
            <p:nvPr/>
          </p:nvSpPr>
          <p:spPr>
            <a:xfrm>
              <a:off x="286000" y="-148050"/>
              <a:ext cx="8572200" cy="4794600"/>
            </a:xfrm>
            <a:prstGeom prst="roundRect">
              <a:avLst>
                <a:gd name="adj" fmla="val 198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 rot="10800000">
              <a:off x="6573254" y="4604000"/>
              <a:ext cx="363000" cy="3138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"/>
          </p:nvPr>
        </p:nvSpPr>
        <p:spPr>
          <a:xfrm>
            <a:off x="1821514" y="2039859"/>
            <a:ext cx="256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mo"/>
                <a:ea typeface="Arimo"/>
                <a:cs typeface="Arimo"/>
                <a:sym typeface="Arim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2"/>
          </p:nvPr>
        </p:nvSpPr>
        <p:spPr>
          <a:xfrm>
            <a:off x="5571419" y="2039859"/>
            <a:ext cx="256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mo"/>
                <a:ea typeface="Arimo"/>
                <a:cs typeface="Arimo"/>
                <a:sym typeface="Arim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3"/>
          </p:nvPr>
        </p:nvSpPr>
        <p:spPr>
          <a:xfrm>
            <a:off x="1821514" y="3268350"/>
            <a:ext cx="256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mo"/>
                <a:ea typeface="Arimo"/>
                <a:cs typeface="Arimo"/>
                <a:sym typeface="Arim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4"/>
          </p:nvPr>
        </p:nvSpPr>
        <p:spPr>
          <a:xfrm>
            <a:off x="5571419" y="3268350"/>
            <a:ext cx="256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mo"/>
                <a:ea typeface="Arimo"/>
                <a:cs typeface="Arimo"/>
                <a:sym typeface="Arim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5" hasCustomPrompt="1"/>
          </p:nvPr>
        </p:nvSpPr>
        <p:spPr>
          <a:xfrm>
            <a:off x="1060981" y="1762675"/>
            <a:ext cx="5892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6" hasCustomPrompt="1"/>
          </p:nvPr>
        </p:nvSpPr>
        <p:spPr>
          <a:xfrm>
            <a:off x="1060981" y="3040800"/>
            <a:ext cx="5892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7" hasCustomPrompt="1"/>
          </p:nvPr>
        </p:nvSpPr>
        <p:spPr>
          <a:xfrm>
            <a:off x="4681620" y="1791763"/>
            <a:ext cx="5892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8" hasCustomPrompt="1"/>
          </p:nvPr>
        </p:nvSpPr>
        <p:spPr>
          <a:xfrm>
            <a:off x="4681620" y="2995937"/>
            <a:ext cx="5892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9"/>
          </p:nvPr>
        </p:nvSpPr>
        <p:spPr>
          <a:xfrm>
            <a:off x="1821514" y="1631775"/>
            <a:ext cx="2562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3"/>
          </p:nvPr>
        </p:nvSpPr>
        <p:spPr>
          <a:xfrm>
            <a:off x="5571419" y="1631775"/>
            <a:ext cx="2562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4"/>
          </p:nvPr>
        </p:nvSpPr>
        <p:spPr>
          <a:xfrm>
            <a:off x="1821514" y="2899947"/>
            <a:ext cx="2562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5"/>
          </p:nvPr>
        </p:nvSpPr>
        <p:spPr>
          <a:xfrm>
            <a:off x="5571419" y="2899947"/>
            <a:ext cx="2562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/>
          <p:nvPr/>
        </p:nvSpPr>
        <p:spPr>
          <a:xfrm>
            <a:off x="-57950" y="-89200"/>
            <a:ext cx="9259800" cy="361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22"/>
          <p:cNvGrpSpPr/>
          <p:nvPr/>
        </p:nvGrpSpPr>
        <p:grpSpPr>
          <a:xfrm>
            <a:off x="286000" y="-148050"/>
            <a:ext cx="8572200" cy="5065850"/>
            <a:chOff x="286000" y="-148050"/>
            <a:chExt cx="8572200" cy="5065850"/>
          </a:xfrm>
        </p:grpSpPr>
        <p:sp>
          <p:nvSpPr>
            <p:cNvPr id="172" name="Google Shape;172;p22"/>
            <p:cNvSpPr/>
            <p:nvPr/>
          </p:nvSpPr>
          <p:spPr>
            <a:xfrm>
              <a:off x="286000" y="-148050"/>
              <a:ext cx="8572200" cy="4794600"/>
            </a:xfrm>
            <a:prstGeom prst="roundRect">
              <a:avLst>
                <a:gd name="adj" fmla="val 198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2"/>
            <p:cNvSpPr/>
            <p:nvPr/>
          </p:nvSpPr>
          <p:spPr>
            <a:xfrm rot="10800000">
              <a:off x="531729" y="4604000"/>
              <a:ext cx="363000" cy="3138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Google Shape;174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subTitle" idx="1"/>
          </p:nvPr>
        </p:nvSpPr>
        <p:spPr>
          <a:xfrm>
            <a:off x="1136399" y="1996801"/>
            <a:ext cx="2058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subTitle" idx="2"/>
          </p:nvPr>
        </p:nvSpPr>
        <p:spPr>
          <a:xfrm>
            <a:off x="3581175" y="1996801"/>
            <a:ext cx="2058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ubTitle" idx="3"/>
          </p:nvPr>
        </p:nvSpPr>
        <p:spPr>
          <a:xfrm>
            <a:off x="1136399" y="3427025"/>
            <a:ext cx="2058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2"/>
          <p:cNvSpPr txBox="1">
            <a:spLocks noGrp="1"/>
          </p:cNvSpPr>
          <p:nvPr>
            <p:ph type="subTitle" idx="4"/>
          </p:nvPr>
        </p:nvSpPr>
        <p:spPr>
          <a:xfrm>
            <a:off x="3581175" y="3427025"/>
            <a:ext cx="2058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2"/>
          <p:cNvSpPr txBox="1">
            <a:spLocks noGrp="1"/>
          </p:cNvSpPr>
          <p:nvPr>
            <p:ph type="subTitle" idx="5"/>
          </p:nvPr>
        </p:nvSpPr>
        <p:spPr>
          <a:xfrm>
            <a:off x="5948701" y="1996801"/>
            <a:ext cx="2058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subTitle" idx="6"/>
          </p:nvPr>
        </p:nvSpPr>
        <p:spPr>
          <a:xfrm>
            <a:off x="5948701" y="3427025"/>
            <a:ext cx="2058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subTitle" idx="7"/>
          </p:nvPr>
        </p:nvSpPr>
        <p:spPr>
          <a:xfrm>
            <a:off x="1140443" y="1580400"/>
            <a:ext cx="2050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82" name="Google Shape;182;p22"/>
          <p:cNvSpPr txBox="1">
            <a:spLocks noGrp="1"/>
          </p:cNvSpPr>
          <p:nvPr>
            <p:ph type="subTitle" idx="8"/>
          </p:nvPr>
        </p:nvSpPr>
        <p:spPr>
          <a:xfrm>
            <a:off x="3585218" y="1580400"/>
            <a:ext cx="2050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subTitle" idx="9"/>
          </p:nvPr>
        </p:nvSpPr>
        <p:spPr>
          <a:xfrm>
            <a:off x="5952744" y="1580400"/>
            <a:ext cx="2050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84" name="Google Shape;184;p22"/>
          <p:cNvSpPr txBox="1">
            <a:spLocks noGrp="1"/>
          </p:cNvSpPr>
          <p:nvPr>
            <p:ph type="subTitle" idx="13"/>
          </p:nvPr>
        </p:nvSpPr>
        <p:spPr>
          <a:xfrm>
            <a:off x="1140443" y="3010600"/>
            <a:ext cx="2050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85" name="Google Shape;185;p22"/>
          <p:cNvSpPr txBox="1">
            <a:spLocks noGrp="1"/>
          </p:cNvSpPr>
          <p:nvPr>
            <p:ph type="subTitle" idx="14"/>
          </p:nvPr>
        </p:nvSpPr>
        <p:spPr>
          <a:xfrm>
            <a:off x="3585218" y="3010600"/>
            <a:ext cx="2050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86" name="Google Shape;186;p22"/>
          <p:cNvSpPr txBox="1">
            <a:spLocks noGrp="1"/>
          </p:cNvSpPr>
          <p:nvPr>
            <p:ph type="subTitle" idx="15"/>
          </p:nvPr>
        </p:nvSpPr>
        <p:spPr>
          <a:xfrm>
            <a:off x="5952744" y="3010600"/>
            <a:ext cx="2050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/>
          <p:nvPr/>
        </p:nvSpPr>
        <p:spPr>
          <a:xfrm>
            <a:off x="-57950" y="-148050"/>
            <a:ext cx="9259800" cy="367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2" name="Google Shape;262;p32"/>
          <p:cNvGrpSpPr/>
          <p:nvPr/>
        </p:nvGrpSpPr>
        <p:grpSpPr>
          <a:xfrm>
            <a:off x="286000" y="-148050"/>
            <a:ext cx="8572200" cy="5065850"/>
            <a:chOff x="286000" y="-148050"/>
            <a:chExt cx="8572200" cy="5065850"/>
          </a:xfrm>
        </p:grpSpPr>
        <p:sp>
          <p:nvSpPr>
            <p:cNvPr id="263" name="Google Shape;263;p32"/>
            <p:cNvSpPr/>
            <p:nvPr/>
          </p:nvSpPr>
          <p:spPr>
            <a:xfrm>
              <a:off x="286000" y="-148050"/>
              <a:ext cx="8572200" cy="47946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2"/>
            <p:cNvSpPr/>
            <p:nvPr/>
          </p:nvSpPr>
          <p:spPr>
            <a:xfrm rot="10800000">
              <a:off x="6573254" y="4604000"/>
              <a:ext cx="363000" cy="3138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3"/>
          <p:cNvSpPr/>
          <p:nvPr/>
        </p:nvSpPr>
        <p:spPr>
          <a:xfrm>
            <a:off x="-47600" y="-57950"/>
            <a:ext cx="9239400" cy="408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7" name="Google Shape;267;p33"/>
          <p:cNvGrpSpPr/>
          <p:nvPr/>
        </p:nvGrpSpPr>
        <p:grpSpPr>
          <a:xfrm>
            <a:off x="1287850" y="496950"/>
            <a:ext cx="6568500" cy="4420850"/>
            <a:chOff x="1287850" y="496950"/>
            <a:chExt cx="6568500" cy="4420850"/>
          </a:xfrm>
        </p:grpSpPr>
        <p:sp>
          <p:nvSpPr>
            <p:cNvPr id="268" name="Google Shape;268;p33"/>
            <p:cNvSpPr/>
            <p:nvPr/>
          </p:nvSpPr>
          <p:spPr>
            <a:xfrm>
              <a:off x="1287850" y="496950"/>
              <a:ext cx="6568500" cy="4149600"/>
            </a:xfrm>
            <a:prstGeom prst="roundRect">
              <a:avLst>
                <a:gd name="adj" fmla="val 529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3"/>
            <p:cNvSpPr/>
            <p:nvPr/>
          </p:nvSpPr>
          <p:spPr>
            <a:xfrm rot="10800000">
              <a:off x="6573254" y="4604000"/>
              <a:ext cx="363000" cy="3138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sistant Medium"/>
              <a:buNone/>
              <a:defRPr sz="3500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sistant Medium"/>
              <a:buNone/>
              <a:defRPr sz="3500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sistant Medium"/>
              <a:buNone/>
              <a:defRPr sz="3500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sistant Medium"/>
              <a:buNone/>
              <a:defRPr sz="3500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sistant Medium"/>
              <a:buNone/>
              <a:defRPr sz="3500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sistant Medium"/>
              <a:buNone/>
              <a:defRPr sz="3500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sistant Medium"/>
              <a:buNone/>
              <a:defRPr sz="3500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sistant Medium"/>
              <a:buNone/>
              <a:defRPr sz="3500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sistant Medium"/>
              <a:buNone/>
              <a:defRPr sz="3500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 Medium"/>
              <a:buChar char="●"/>
              <a:defRPr>
                <a:solidFill>
                  <a:schemeClr val="dk1"/>
                </a:solidFill>
                <a:latin typeface="Arimo Medium"/>
                <a:ea typeface="Arimo Medium"/>
                <a:cs typeface="Arimo Medium"/>
                <a:sym typeface="Arimo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 Medium"/>
              <a:buChar char="○"/>
              <a:defRPr>
                <a:solidFill>
                  <a:schemeClr val="dk1"/>
                </a:solidFill>
                <a:latin typeface="Arimo Medium"/>
                <a:ea typeface="Arimo Medium"/>
                <a:cs typeface="Arimo Medium"/>
                <a:sym typeface="Arimo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 Medium"/>
              <a:buChar char="■"/>
              <a:defRPr>
                <a:solidFill>
                  <a:schemeClr val="dk1"/>
                </a:solidFill>
                <a:latin typeface="Arimo Medium"/>
                <a:ea typeface="Arimo Medium"/>
                <a:cs typeface="Arimo Medium"/>
                <a:sym typeface="Arimo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 Medium"/>
              <a:buChar char="●"/>
              <a:defRPr>
                <a:solidFill>
                  <a:schemeClr val="dk1"/>
                </a:solidFill>
                <a:latin typeface="Arimo Medium"/>
                <a:ea typeface="Arimo Medium"/>
                <a:cs typeface="Arimo Medium"/>
                <a:sym typeface="Arimo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 Medium"/>
              <a:buChar char="○"/>
              <a:defRPr>
                <a:solidFill>
                  <a:schemeClr val="dk1"/>
                </a:solidFill>
                <a:latin typeface="Arimo Medium"/>
                <a:ea typeface="Arimo Medium"/>
                <a:cs typeface="Arimo Medium"/>
                <a:sym typeface="Arimo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 Medium"/>
              <a:buChar char="■"/>
              <a:defRPr>
                <a:solidFill>
                  <a:schemeClr val="dk1"/>
                </a:solidFill>
                <a:latin typeface="Arimo Medium"/>
                <a:ea typeface="Arimo Medium"/>
                <a:cs typeface="Arimo Medium"/>
                <a:sym typeface="Arimo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 Medium"/>
              <a:buChar char="●"/>
              <a:defRPr>
                <a:solidFill>
                  <a:schemeClr val="dk1"/>
                </a:solidFill>
                <a:latin typeface="Arimo Medium"/>
                <a:ea typeface="Arimo Medium"/>
                <a:cs typeface="Arimo Medium"/>
                <a:sym typeface="Arimo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 Medium"/>
              <a:buChar char="○"/>
              <a:defRPr>
                <a:solidFill>
                  <a:schemeClr val="dk1"/>
                </a:solidFill>
                <a:latin typeface="Arimo Medium"/>
                <a:ea typeface="Arimo Medium"/>
                <a:cs typeface="Arimo Medium"/>
                <a:sym typeface="Arimo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 Medium"/>
              <a:buChar char="■"/>
              <a:defRPr>
                <a:solidFill>
                  <a:schemeClr val="dk1"/>
                </a:solidFill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68" r:id="rId5"/>
    <p:sldLayoutId id="2147483678" r:id="rId6"/>
    <p:sldLayoutId id="2147483679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72" name="Google Shape;272;p34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7"/>
          <p:cNvSpPr/>
          <p:nvPr/>
        </p:nvSpPr>
        <p:spPr>
          <a:xfrm>
            <a:off x="7440700" y="2515900"/>
            <a:ext cx="879000" cy="879000"/>
          </a:xfrm>
          <a:prstGeom prst="star32">
            <a:avLst>
              <a:gd name="adj" fmla="val 37500"/>
            </a:avLst>
          </a:prstGeom>
          <a:solidFill>
            <a:srgbClr val="F4B3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7"/>
          <p:cNvSpPr/>
          <p:nvPr/>
        </p:nvSpPr>
        <p:spPr>
          <a:xfrm>
            <a:off x="1098600" y="3332625"/>
            <a:ext cx="639600" cy="6396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7"/>
          <p:cNvSpPr txBox="1">
            <a:spLocks noGrp="1"/>
          </p:cNvSpPr>
          <p:nvPr>
            <p:ph type="ctrTitle"/>
          </p:nvPr>
        </p:nvSpPr>
        <p:spPr>
          <a:xfrm>
            <a:off x="1589200" y="1060031"/>
            <a:ext cx="5965800" cy="216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 smtClean="0">
                <a:solidFill>
                  <a:schemeClr val="lt2"/>
                </a:solidFill>
                <a:latin typeface="배달의민족 한나는 열한살 OTF" panose="020B0600000101010101" pitchFamily="34" charset="-127"/>
                <a:ea typeface="배달의민족 한나는 열한살 OTF" panose="020B0600000101010101" pitchFamily="34" charset="-127"/>
                <a:cs typeface="Assistant"/>
                <a:sym typeface="Assistant"/>
              </a:rPr>
              <a:t>초음파센서 모듈로 키 측정하기</a:t>
            </a:r>
            <a:r>
              <a:rPr lang="en-US" altLang="ko-KR" b="1" dirty="0" smtClean="0"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rPr>
              <a:t/>
            </a:r>
            <a:br>
              <a:rPr lang="en-US" altLang="ko-KR" b="1" dirty="0" smtClean="0"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rPr>
            </a:br>
            <a:endParaRPr dirty="0">
              <a:solidFill>
                <a:schemeClr val="lt2"/>
              </a:solidFill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sp>
        <p:nvSpPr>
          <p:cNvPr id="283" name="Google Shape;283;p37"/>
          <p:cNvSpPr txBox="1">
            <a:spLocks noGrp="1"/>
          </p:cNvSpPr>
          <p:nvPr>
            <p:ph type="subTitle" idx="1"/>
          </p:nvPr>
        </p:nvSpPr>
        <p:spPr>
          <a:xfrm>
            <a:off x="2307700" y="3556263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Student39 </a:t>
            </a:r>
            <a:r>
              <a:rPr lang="ko-KR" altLang="en-US" dirty="0" smtClean="0"/>
              <a:t>서형종</a:t>
            </a:r>
            <a:endParaRPr dirty="0"/>
          </a:p>
        </p:txBody>
      </p:sp>
      <p:sp>
        <p:nvSpPr>
          <p:cNvPr id="284" name="Google Shape;284;p37"/>
          <p:cNvSpPr txBox="1"/>
          <p:nvPr/>
        </p:nvSpPr>
        <p:spPr>
          <a:xfrm>
            <a:off x="6764775" y="704850"/>
            <a:ext cx="1669200" cy="421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 smtClean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최종 과제</a:t>
            </a:r>
            <a:endParaRPr sz="2000" b="1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7"/>
          <p:cNvSpPr txBox="1">
            <a:spLocks noGrp="1"/>
          </p:cNvSpPr>
          <p:nvPr>
            <p:ph type="title"/>
          </p:nvPr>
        </p:nvSpPr>
        <p:spPr>
          <a:xfrm>
            <a:off x="743100" y="9092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배달의민족 한나는 열한살 OTF" panose="020B0600000101010101" pitchFamily="34" charset="-127"/>
                <a:ea typeface="배달의민족 한나는 열한살 OTF" panose="020B0600000101010101" pitchFamily="34" charset="-127"/>
              </a:rPr>
              <a:t>과제 내용</a:t>
            </a:r>
            <a:endParaRPr b="1" dirty="0">
              <a:latin typeface="배달의민족 한나는 열한살 OTF" panose="020B0600000101010101" pitchFamily="34" charset="-127"/>
              <a:ea typeface="배달의민족 한나는 열한살 OTF" panose="020B0600000101010101" pitchFamily="34" charset="-127"/>
              <a:cs typeface="Assistant"/>
              <a:sym typeface="Assistant"/>
            </a:endParaRPr>
          </a:p>
        </p:txBody>
      </p:sp>
      <p:sp>
        <p:nvSpPr>
          <p:cNvPr id="402" name="Google Shape;402;p47"/>
          <p:cNvSpPr txBox="1">
            <a:spLocks noGrp="1"/>
          </p:cNvSpPr>
          <p:nvPr>
            <p:ph type="subTitle" idx="1"/>
          </p:nvPr>
        </p:nvSpPr>
        <p:spPr>
          <a:xfrm>
            <a:off x="571500" y="2754745"/>
            <a:ext cx="2521125" cy="15723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ko-KR" altLang="en-US" sz="105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빨강색 </a:t>
            </a:r>
            <a:r>
              <a:rPr lang="en-US" sz="105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RGB LED</a:t>
            </a:r>
            <a:r>
              <a:rPr lang="ko-KR" altLang="en-US" sz="105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점등</a:t>
            </a:r>
            <a:endParaRPr lang="en-US" altLang="ko-KR" sz="105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endParaRPr lang="en-US" altLang="ko-KR" sz="105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ko-KR" altLang="en-US" sz="1050" dirty="0" err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서보모터</a:t>
            </a:r>
            <a:r>
              <a:rPr lang="ko-KR" altLang="en-US" sz="105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105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180</a:t>
            </a:r>
            <a:r>
              <a:rPr lang="ko-KR" altLang="en-US" sz="105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도로 회전하여 문 잠금</a:t>
            </a:r>
            <a:endParaRPr lang="en-US" altLang="ko-KR" sz="105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endParaRPr lang="en-US" altLang="ko-KR" sz="105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altLang="ko-KR" sz="105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OLED LCD, </a:t>
            </a:r>
            <a:r>
              <a:rPr lang="ko-KR" altLang="en-US" sz="105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캐릭터 </a:t>
            </a:r>
            <a:r>
              <a:rPr lang="en-US" altLang="ko-KR" sz="105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LCD </a:t>
            </a:r>
            <a:r>
              <a:rPr lang="ko-KR" altLang="en-US" sz="105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모듈에 문구 출력</a:t>
            </a:r>
            <a:endParaRPr lang="en-US" altLang="ko-KR" sz="105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endParaRPr lang="en-US" altLang="ko-KR" sz="105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ko-KR" altLang="en-US" sz="1050" dirty="0" err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수동부저</a:t>
            </a:r>
            <a:r>
              <a:rPr lang="ko-KR" altLang="en-US" sz="105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작동</a:t>
            </a:r>
            <a:endParaRPr lang="en-US" altLang="ko-KR" sz="105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endParaRPr lang="en-US" altLang="ko-KR" sz="105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06" name="Google Shape;406;p47"/>
          <p:cNvSpPr txBox="1">
            <a:spLocks noGrp="1"/>
          </p:cNvSpPr>
          <p:nvPr>
            <p:ph type="subTitle" idx="7"/>
          </p:nvPr>
        </p:nvSpPr>
        <p:spPr>
          <a:xfrm>
            <a:off x="849290" y="610179"/>
            <a:ext cx="7491619" cy="4985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초음파센서에 측정 범위 안에 </a:t>
            </a:r>
            <a:r>
              <a:rPr lang="en-US" altLang="ko-KR" sz="1400" b="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‘</a:t>
            </a:r>
            <a:r>
              <a:rPr lang="ko-KR" altLang="en-US" sz="1400" b="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신장 </a:t>
            </a:r>
            <a:r>
              <a:rPr lang="en-US" altLang="ko-KR" sz="1400" b="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160cm‘ </a:t>
            </a:r>
            <a:r>
              <a:rPr lang="ko-KR" altLang="en-US" sz="1400" b="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이하의 사람이 감지되면</a:t>
            </a:r>
            <a:r>
              <a:rPr lang="en-US" altLang="ko-KR" sz="1400" b="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1400" b="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문이 잠기거나 열린다</a:t>
            </a:r>
            <a:r>
              <a:rPr lang="en-US" altLang="ko-KR" sz="1400" b="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1400" b="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endParaRPr sz="1400" b="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07" name="Google Shape;407;p47"/>
          <p:cNvSpPr txBox="1">
            <a:spLocks noGrp="1"/>
          </p:cNvSpPr>
          <p:nvPr>
            <p:ph type="subTitle" idx="8"/>
          </p:nvPr>
        </p:nvSpPr>
        <p:spPr>
          <a:xfrm>
            <a:off x="3440400" y="2261586"/>
            <a:ext cx="2503199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160~180cm </a:t>
            </a:r>
            <a:r>
              <a:rPr lang="ko-KR" altLang="en-US" sz="2000" b="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사이</a:t>
            </a:r>
            <a:endParaRPr lang="en-US" altLang="ko-KR" sz="2000" b="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1050" b="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초음파 측정 거리 </a:t>
            </a:r>
            <a:r>
              <a:rPr lang="en-US" altLang="ko-KR" sz="1050" b="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0~70cm </a:t>
            </a:r>
            <a:r>
              <a:rPr lang="ko-KR" altLang="en-US" sz="1050" b="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사이 일 때 작동</a:t>
            </a:r>
            <a:r>
              <a:rPr lang="en-US" altLang="ko-KR" sz="1050" b="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  <a:endParaRPr sz="1050" b="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08" name="Google Shape;408;p47"/>
          <p:cNvSpPr txBox="1">
            <a:spLocks noGrp="1"/>
          </p:cNvSpPr>
          <p:nvPr>
            <p:ph type="subTitle" idx="9"/>
          </p:nvPr>
        </p:nvSpPr>
        <p:spPr>
          <a:xfrm>
            <a:off x="6261534" y="2261586"/>
            <a:ext cx="2301442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180cm </a:t>
            </a:r>
            <a:r>
              <a:rPr lang="ko-KR" altLang="en-US" sz="2000" b="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이상</a:t>
            </a:r>
            <a:endParaRPr lang="en-US" altLang="ko-KR" sz="2000" b="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1000" b="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초음파 측정 거리 </a:t>
            </a:r>
            <a:r>
              <a:rPr lang="en-US" altLang="ko-KR" sz="1000" b="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110cm </a:t>
            </a:r>
            <a:r>
              <a:rPr lang="ko-KR" altLang="en-US" sz="1000" b="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이상 일 때 작동</a:t>
            </a:r>
            <a:r>
              <a:rPr lang="en-US" altLang="ko-KR" sz="1000" b="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  <a:endParaRPr sz="1000" b="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12" name="Google Shape;412;p47"/>
          <p:cNvSpPr/>
          <p:nvPr/>
        </p:nvSpPr>
        <p:spPr>
          <a:xfrm>
            <a:off x="8007600" y="878475"/>
            <a:ext cx="879000" cy="879000"/>
          </a:xfrm>
          <a:prstGeom prst="star32">
            <a:avLst>
              <a:gd name="adj" fmla="val 37500"/>
            </a:avLst>
          </a:prstGeom>
          <a:solidFill>
            <a:srgbClr val="F4B3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407;p47"/>
          <p:cNvSpPr txBox="1">
            <a:spLocks/>
          </p:cNvSpPr>
          <p:nvPr/>
        </p:nvSpPr>
        <p:spPr>
          <a:xfrm>
            <a:off x="571500" y="1895475"/>
            <a:ext cx="2521125" cy="858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US" sz="2000" b="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160cm </a:t>
            </a:r>
            <a:r>
              <a:rPr lang="ko-KR" altLang="en-US" sz="2000" b="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이하</a:t>
            </a:r>
            <a:endParaRPr lang="en-US" altLang="ko-KR" sz="2000" b="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0" indent="0"/>
            <a:r>
              <a:rPr lang="en-US" sz="1000" b="0" dirty="0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(</a:t>
            </a:r>
            <a:r>
              <a:rPr lang="ko-KR" altLang="en-US" sz="1000" b="0" dirty="0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초음파 측정 거리 </a:t>
            </a:r>
            <a:r>
              <a:rPr lang="en-US" altLang="ko-KR" sz="1000" b="0" dirty="0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70~110cm </a:t>
            </a:r>
            <a:r>
              <a:rPr lang="ko-KR" altLang="en-US" sz="1000" b="0" dirty="0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사이 일 때</a:t>
            </a:r>
            <a:r>
              <a:rPr lang="en-US" altLang="ko-KR" sz="1000" b="0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 </a:t>
            </a:r>
            <a:r>
              <a:rPr lang="ko-KR" altLang="en-US" sz="1000" b="0" dirty="0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작동</a:t>
            </a:r>
            <a:r>
              <a:rPr lang="en-US" altLang="ko-KR" sz="1000" b="0" dirty="0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)</a:t>
            </a:r>
            <a:endParaRPr lang="en-US" sz="1000" b="0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4" name="Google Shape;402;p47"/>
          <p:cNvSpPr txBox="1">
            <a:spLocks noGrp="1"/>
          </p:cNvSpPr>
          <p:nvPr>
            <p:ph type="subTitle" idx="1"/>
          </p:nvPr>
        </p:nvSpPr>
        <p:spPr>
          <a:xfrm>
            <a:off x="3440400" y="2754745"/>
            <a:ext cx="2521125" cy="15723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ko-KR" altLang="en-US" sz="105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초록색</a:t>
            </a:r>
            <a:r>
              <a:rPr lang="ko-KR" altLang="en-US" sz="105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sz="105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RGB LED</a:t>
            </a:r>
            <a:r>
              <a:rPr lang="ko-KR" altLang="en-US" sz="105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점등</a:t>
            </a:r>
            <a:endParaRPr lang="en-US" altLang="ko-KR" sz="105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endParaRPr lang="en-US" altLang="ko-KR" sz="105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ko-KR" altLang="en-US" sz="1050" dirty="0" err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서보모터</a:t>
            </a:r>
            <a:r>
              <a:rPr lang="ko-KR" altLang="en-US" sz="105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105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반응 無</a:t>
            </a:r>
            <a:endParaRPr lang="en-US" altLang="ko-KR" sz="105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endParaRPr lang="en-US" altLang="ko-KR" sz="105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altLang="ko-KR" sz="105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OLED LCD, </a:t>
            </a:r>
            <a:r>
              <a:rPr lang="ko-KR" altLang="en-US" sz="105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캐릭터 </a:t>
            </a:r>
            <a:r>
              <a:rPr lang="en-US" altLang="ko-KR" sz="105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LCD </a:t>
            </a:r>
            <a:r>
              <a:rPr lang="ko-KR" altLang="en-US" sz="105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모듈에 문구 출력</a:t>
            </a:r>
            <a:endParaRPr lang="en-US" altLang="ko-KR" sz="105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endParaRPr lang="en-US" altLang="ko-KR" sz="105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ko-KR" altLang="en-US" sz="1050" dirty="0" err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수동부저</a:t>
            </a:r>
            <a:r>
              <a:rPr lang="ko-KR" altLang="en-US" sz="105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작동 無</a:t>
            </a:r>
            <a:endParaRPr lang="en-US" altLang="ko-KR" sz="105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endParaRPr lang="en-US" altLang="ko-KR" sz="105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7" name="Google Shape;402;p47"/>
          <p:cNvSpPr txBox="1">
            <a:spLocks noGrp="1"/>
          </p:cNvSpPr>
          <p:nvPr>
            <p:ph type="subTitle" idx="1"/>
          </p:nvPr>
        </p:nvSpPr>
        <p:spPr>
          <a:xfrm>
            <a:off x="6261534" y="2754186"/>
            <a:ext cx="2521125" cy="15723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ko-KR" altLang="en-US" sz="1050" dirty="0" err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파랑색</a:t>
            </a:r>
            <a:r>
              <a:rPr lang="ko-KR" altLang="en-US" sz="105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sz="105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RGB LED</a:t>
            </a:r>
            <a:r>
              <a:rPr lang="ko-KR" altLang="en-US" sz="105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점등</a:t>
            </a:r>
            <a:endParaRPr lang="en-US" altLang="ko-KR" sz="105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endParaRPr lang="en-US" altLang="ko-KR" sz="105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ko-KR" altLang="en-US" sz="1050" dirty="0" err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서보모터</a:t>
            </a:r>
            <a:r>
              <a:rPr lang="ko-KR" altLang="en-US" sz="105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105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반응 無</a:t>
            </a:r>
            <a:endParaRPr lang="en-US" altLang="ko-KR" sz="105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endParaRPr lang="en-US" altLang="ko-KR" sz="105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altLang="ko-KR" sz="105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OLED LCD, </a:t>
            </a:r>
            <a:r>
              <a:rPr lang="ko-KR" altLang="en-US" sz="105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캐릭터 </a:t>
            </a:r>
            <a:r>
              <a:rPr lang="en-US" altLang="ko-KR" sz="105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LCD </a:t>
            </a:r>
            <a:r>
              <a:rPr lang="ko-KR" altLang="en-US" sz="105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모듈에 문구 출력</a:t>
            </a:r>
            <a:endParaRPr lang="en-US" altLang="ko-KR" sz="105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endParaRPr lang="en-US" altLang="ko-KR" sz="105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ko-KR" altLang="en-US" sz="1050" dirty="0" err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수동부저</a:t>
            </a:r>
            <a:r>
              <a:rPr lang="ko-KR" altLang="en-US" sz="105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작동 無</a:t>
            </a:r>
            <a:endParaRPr lang="en-US" altLang="ko-KR" sz="105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endParaRPr lang="en-US" altLang="ko-KR" sz="105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9"/>
          <p:cNvSpPr txBox="1">
            <a:spLocks noGrp="1"/>
          </p:cNvSpPr>
          <p:nvPr>
            <p:ph type="title"/>
          </p:nvPr>
        </p:nvSpPr>
        <p:spPr>
          <a:xfrm>
            <a:off x="559529" y="18620"/>
            <a:ext cx="7704000" cy="10145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smtClean="0">
                <a:latin typeface="배달의민족 한나는 열한살 OTF" panose="020B0600000101010101" pitchFamily="34" charset="-127"/>
                <a:ea typeface="배달의민족 한나는 열한살 OTF" panose="020B0600000101010101" pitchFamily="34" charset="-127"/>
                <a:cs typeface="Assistant"/>
                <a:sym typeface="Assistant"/>
              </a:rPr>
              <a:t>하드웨어 구성</a:t>
            </a:r>
            <a:endParaRPr b="1" dirty="0">
              <a:latin typeface="배달의민족 한나는 열한살 OTF" panose="020B0600000101010101" pitchFamily="34" charset="-127"/>
              <a:ea typeface="배달의민족 한나는 열한살 OTF" panose="020B0600000101010101" pitchFamily="34" charset="-127"/>
              <a:cs typeface="Assistant"/>
              <a:sym typeface="Assistant"/>
            </a:endParaRPr>
          </a:p>
        </p:txBody>
      </p:sp>
      <p:sp>
        <p:nvSpPr>
          <p:cNvPr id="305" name="Google Shape;305;p39"/>
          <p:cNvSpPr txBox="1">
            <a:spLocks noGrp="1"/>
          </p:cNvSpPr>
          <p:nvPr>
            <p:ph type="subTitle" idx="9"/>
          </p:nvPr>
        </p:nvSpPr>
        <p:spPr>
          <a:xfrm>
            <a:off x="1626017" y="1110423"/>
            <a:ext cx="2562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/>
              <a:t>브레드보드</a:t>
            </a:r>
            <a:endParaRPr dirty="0"/>
          </a:p>
        </p:txBody>
      </p:sp>
      <p:sp>
        <p:nvSpPr>
          <p:cNvPr id="308" name="Google Shape;308;p39"/>
          <p:cNvSpPr txBox="1">
            <a:spLocks noGrp="1"/>
          </p:cNvSpPr>
          <p:nvPr>
            <p:ph type="subTitle" idx="15"/>
          </p:nvPr>
        </p:nvSpPr>
        <p:spPr>
          <a:xfrm>
            <a:off x="5521813" y="1106404"/>
            <a:ext cx="2562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초음파센서 모듈</a:t>
            </a:r>
            <a:endParaRPr dirty="0"/>
          </a:p>
        </p:txBody>
      </p:sp>
      <p:sp>
        <p:nvSpPr>
          <p:cNvPr id="309" name="Google Shape;309;p39"/>
          <p:cNvSpPr/>
          <p:nvPr/>
        </p:nvSpPr>
        <p:spPr>
          <a:xfrm>
            <a:off x="4682695" y="966146"/>
            <a:ext cx="639600" cy="6396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9"/>
          <p:cNvSpPr txBox="1">
            <a:spLocks noGrp="1"/>
          </p:cNvSpPr>
          <p:nvPr>
            <p:ph type="title" idx="7"/>
          </p:nvPr>
        </p:nvSpPr>
        <p:spPr>
          <a:xfrm>
            <a:off x="4738994" y="1043067"/>
            <a:ext cx="589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" dirty="0" smtClean="0"/>
              <a:t>2</a:t>
            </a:r>
            <a:endParaRPr dirty="0"/>
          </a:p>
        </p:txBody>
      </p:sp>
      <p:sp>
        <p:nvSpPr>
          <p:cNvPr id="313" name="Google Shape;313;p39"/>
          <p:cNvSpPr/>
          <p:nvPr/>
        </p:nvSpPr>
        <p:spPr>
          <a:xfrm>
            <a:off x="859330" y="969768"/>
            <a:ext cx="639600" cy="6396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9"/>
          <p:cNvSpPr txBox="1">
            <a:spLocks noGrp="1"/>
          </p:cNvSpPr>
          <p:nvPr>
            <p:ph type="title" idx="5"/>
          </p:nvPr>
        </p:nvSpPr>
        <p:spPr>
          <a:xfrm>
            <a:off x="992316" y="1043067"/>
            <a:ext cx="589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</a:t>
            </a:r>
            <a:endParaRPr dirty="0"/>
          </a:p>
        </p:txBody>
      </p:sp>
      <p:sp>
        <p:nvSpPr>
          <p:cNvPr id="317" name="Google Shape;317;p39"/>
          <p:cNvSpPr/>
          <p:nvPr/>
        </p:nvSpPr>
        <p:spPr>
          <a:xfrm>
            <a:off x="8075100" y="3982675"/>
            <a:ext cx="879000" cy="879000"/>
          </a:xfrm>
          <a:prstGeom prst="star32">
            <a:avLst>
              <a:gd name="adj" fmla="val 37500"/>
            </a:avLst>
          </a:prstGeom>
          <a:solidFill>
            <a:srgbClr val="F4B3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05;p39"/>
          <p:cNvSpPr txBox="1">
            <a:spLocks noGrp="1"/>
          </p:cNvSpPr>
          <p:nvPr>
            <p:ph type="subTitle" idx="9"/>
          </p:nvPr>
        </p:nvSpPr>
        <p:spPr>
          <a:xfrm>
            <a:off x="1626017" y="2022625"/>
            <a:ext cx="2562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/>
              <a:t>서보모터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HS-311</a:t>
            </a:r>
            <a:endParaRPr dirty="0"/>
          </a:p>
        </p:txBody>
      </p:sp>
      <p:sp>
        <p:nvSpPr>
          <p:cNvPr id="33" name="Google Shape;313;p39"/>
          <p:cNvSpPr/>
          <p:nvPr/>
        </p:nvSpPr>
        <p:spPr>
          <a:xfrm>
            <a:off x="859330" y="1881970"/>
            <a:ext cx="639600" cy="6396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15;p39"/>
          <p:cNvSpPr txBox="1">
            <a:spLocks noGrp="1"/>
          </p:cNvSpPr>
          <p:nvPr>
            <p:ph type="title" idx="5"/>
          </p:nvPr>
        </p:nvSpPr>
        <p:spPr>
          <a:xfrm>
            <a:off x="992316" y="1955269"/>
            <a:ext cx="589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3</a:t>
            </a:r>
            <a:endParaRPr dirty="0"/>
          </a:p>
        </p:txBody>
      </p:sp>
      <p:sp>
        <p:nvSpPr>
          <p:cNvPr id="36" name="Google Shape;308;p39"/>
          <p:cNvSpPr txBox="1">
            <a:spLocks noGrp="1"/>
          </p:cNvSpPr>
          <p:nvPr>
            <p:ph type="subTitle" idx="15"/>
          </p:nvPr>
        </p:nvSpPr>
        <p:spPr>
          <a:xfrm>
            <a:off x="5521813" y="2015381"/>
            <a:ext cx="2562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RGB RED </a:t>
            </a:r>
            <a:r>
              <a:rPr lang="ko-KR" altLang="en-US" dirty="0" smtClean="0"/>
              <a:t>모듈</a:t>
            </a:r>
            <a:endParaRPr dirty="0"/>
          </a:p>
        </p:txBody>
      </p:sp>
      <p:sp>
        <p:nvSpPr>
          <p:cNvPr id="37" name="Google Shape;309;p39"/>
          <p:cNvSpPr/>
          <p:nvPr/>
        </p:nvSpPr>
        <p:spPr>
          <a:xfrm>
            <a:off x="4682695" y="1875123"/>
            <a:ext cx="639600" cy="6396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10;p39"/>
          <p:cNvSpPr txBox="1">
            <a:spLocks noGrp="1"/>
          </p:cNvSpPr>
          <p:nvPr>
            <p:ph type="title" idx="7"/>
          </p:nvPr>
        </p:nvSpPr>
        <p:spPr>
          <a:xfrm>
            <a:off x="4738994" y="1952044"/>
            <a:ext cx="589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" dirty="0" smtClean="0"/>
              <a:t>4</a:t>
            </a:r>
            <a:endParaRPr dirty="0"/>
          </a:p>
        </p:txBody>
      </p:sp>
      <p:sp>
        <p:nvSpPr>
          <p:cNvPr id="39" name="Google Shape;305;p39"/>
          <p:cNvSpPr txBox="1">
            <a:spLocks noGrp="1"/>
          </p:cNvSpPr>
          <p:nvPr>
            <p:ph type="subTitle" idx="9"/>
          </p:nvPr>
        </p:nvSpPr>
        <p:spPr>
          <a:xfrm>
            <a:off x="1626016" y="2961816"/>
            <a:ext cx="2919359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I2C </a:t>
            </a:r>
            <a:r>
              <a:rPr lang="ko-KR" altLang="en-US" dirty="0" smtClean="0"/>
              <a:t>캐릭터 </a:t>
            </a:r>
            <a:r>
              <a:rPr lang="en-US" altLang="ko-KR" dirty="0" smtClean="0"/>
              <a:t>LCD </a:t>
            </a:r>
            <a:r>
              <a:rPr lang="ko-KR" altLang="en-US" dirty="0" smtClean="0"/>
              <a:t>모듈</a:t>
            </a:r>
            <a:endParaRPr dirty="0"/>
          </a:p>
        </p:txBody>
      </p:sp>
      <p:sp>
        <p:nvSpPr>
          <p:cNvPr id="40" name="Google Shape;313;p39"/>
          <p:cNvSpPr/>
          <p:nvPr/>
        </p:nvSpPr>
        <p:spPr>
          <a:xfrm>
            <a:off x="859330" y="2821161"/>
            <a:ext cx="639600" cy="6396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315;p39"/>
          <p:cNvSpPr txBox="1">
            <a:spLocks noGrp="1"/>
          </p:cNvSpPr>
          <p:nvPr>
            <p:ph type="title" idx="5"/>
          </p:nvPr>
        </p:nvSpPr>
        <p:spPr>
          <a:xfrm>
            <a:off x="992316" y="2894460"/>
            <a:ext cx="589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5</a:t>
            </a:r>
            <a:endParaRPr dirty="0"/>
          </a:p>
        </p:txBody>
      </p:sp>
      <p:sp>
        <p:nvSpPr>
          <p:cNvPr id="42" name="Google Shape;308;p39"/>
          <p:cNvSpPr txBox="1">
            <a:spLocks noGrp="1"/>
          </p:cNvSpPr>
          <p:nvPr>
            <p:ph type="subTitle" idx="15"/>
          </p:nvPr>
        </p:nvSpPr>
        <p:spPr>
          <a:xfrm>
            <a:off x="5521812" y="2954572"/>
            <a:ext cx="2743177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I2C OLED LCD </a:t>
            </a:r>
            <a:r>
              <a:rPr lang="ko-KR" altLang="en-US" dirty="0" smtClean="0"/>
              <a:t>모듈</a:t>
            </a:r>
            <a:endParaRPr dirty="0"/>
          </a:p>
        </p:txBody>
      </p:sp>
      <p:sp>
        <p:nvSpPr>
          <p:cNvPr id="43" name="Google Shape;309;p39"/>
          <p:cNvSpPr/>
          <p:nvPr/>
        </p:nvSpPr>
        <p:spPr>
          <a:xfrm>
            <a:off x="4682695" y="2814314"/>
            <a:ext cx="639600" cy="6396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310;p39"/>
          <p:cNvSpPr txBox="1">
            <a:spLocks noGrp="1"/>
          </p:cNvSpPr>
          <p:nvPr>
            <p:ph type="title" idx="7"/>
          </p:nvPr>
        </p:nvSpPr>
        <p:spPr>
          <a:xfrm>
            <a:off x="4738994" y="2891235"/>
            <a:ext cx="589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" dirty="0" smtClean="0"/>
              <a:t>6</a:t>
            </a:r>
            <a:endParaRPr dirty="0"/>
          </a:p>
        </p:txBody>
      </p:sp>
      <p:sp>
        <p:nvSpPr>
          <p:cNvPr id="45" name="Google Shape;305;p39"/>
          <p:cNvSpPr txBox="1">
            <a:spLocks noGrp="1"/>
          </p:cNvSpPr>
          <p:nvPr>
            <p:ph type="subTitle" idx="9"/>
          </p:nvPr>
        </p:nvSpPr>
        <p:spPr>
          <a:xfrm>
            <a:off x="1626016" y="3901007"/>
            <a:ext cx="2919359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/>
              <a:t>수동부저</a:t>
            </a:r>
            <a:endParaRPr dirty="0"/>
          </a:p>
        </p:txBody>
      </p:sp>
      <p:sp>
        <p:nvSpPr>
          <p:cNvPr id="46" name="Google Shape;313;p39"/>
          <p:cNvSpPr/>
          <p:nvPr/>
        </p:nvSpPr>
        <p:spPr>
          <a:xfrm>
            <a:off x="859330" y="3760352"/>
            <a:ext cx="639600" cy="6396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315;p39"/>
          <p:cNvSpPr txBox="1">
            <a:spLocks noGrp="1"/>
          </p:cNvSpPr>
          <p:nvPr>
            <p:ph type="title" idx="5"/>
          </p:nvPr>
        </p:nvSpPr>
        <p:spPr>
          <a:xfrm>
            <a:off x="992316" y="3839550"/>
            <a:ext cx="589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7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8"/>
          <p:cNvSpPr txBox="1">
            <a:spLocks noGrp="1"/>
          </p:cNvSpPr>
          <p:nvPr>
            <p:ph type="title"/>
          </p:nvPr>
        </p:nvSpPr>
        <p:spPr>
          <a:xfrm>
            <a:off x="720000" y="63183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배달의민족 한나는 열한살 OTF" panose="020B0600000101010101" pitchFamily="34" charset="-127"/>
                <a:ea typeface="배달의민족 한나는 열한살 OTF" panose="020B0600000101010101" pitchFamily="34" charset="-127"/>
              </a:rPr>
              <a:t>사용한 </a:t>
            </a:r>
            <a:r>
              <a:rPr lang="ko-KR" altLang="en-US" b="1" dirty="0" smtClean="0">
                <a:latin typeface="배달의민족 한나는 열한살 OTF" panose="020B0600000101010101" pitchFamily="34" charset="-127"/>
                <a:ea typeface="배달의민족 한나는 열한살 OTF" panose="020B0600000101010101" pitchFamily="34" charset="-127"/>
              </a:rPr>
              <a:t>라이브러리</a:t>
            </a:r>
            <a:endParaRPr b="1" dirty="0">
              <a:latin typeface="배달의민족 한나는 열한살 OTF" panose="020B0600000101010101" pitchFamily="34" charset="-127"/>
              <a:ea typeface="배달의민족 한나는 열한살 OTF" panose="020B0600000101010101" pitchFamily="34" charset="-127"/>
              <a:cs typeface="Assistant"/>
              <a:sym typeface="Assistant"/>
            </a:endParaRPr>
          </a:p>
        </p:txBody>
      </p:sp>
      <p:graphicFrame>
        <p:nvGraphicFramePr>
          <p:cNvPr id="291" name="Google Shape;291;p38"/>
          <p:cNvGraphicFramePr/>
          <p:nvPr>
            <p:extLst>
              <p:ext uri="{D42A27DB-BD31-4B8C-83A1-F6EECF244321}">
                <p14:modId xmlns:p14="http://schemas.microsoft.com/office/powerpoint/2010/main" val="151583550"/>
              </p:ext>
            </p:extLst>
          </p:nvPr>
        </p:nvGraphicFramePr>
        <p:xfrm>
          <a:off x="754200" y="1658992"/>
          <a:ext cx="7635600" cy="2167150"/>
        </p:xfrm>
        <a:graphic>
          <a:graphicData uri="http://schemas.openxmlformats.org/drawingml/2006/table">
            <a:tbl>
              <a:tblPr>
                <a:noFill/>
                <a:tableStyleId>{42E53AA0-E9AE-41D0-9E82-7FEB786E687E}</a:tableStyleId>
              </a:tblPr>
              <a:tblGrid>
                <a:gridCol w="2396450"/>
                <a:gridCol w="5239150"/>
              </a:tblGrid>
              <a:tr h="339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 u="sng" dirty="0" smtClean="0">
                          <a:solidFill>
                            <a:schemeClr val="hlink"/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  <a:cs typeface="Times New Roman" panose="02020603050405020304" pitchFamily="18" charset="0"/>
                          <a:sym typeface="Assistant Medium"/>
                        </a:rPr>
                        <a:t>Wire.h</a:t>
                      </a:r>
                      <a:endParaRPr sz="1150" dirty="0">
                        <a:solidFill>
                          <a:schemeClr val="dk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  <a:cs typeface="Times New Roman" panose="02020603050405020304" pitchFamily="18" charset="0"/>
                        <a:sym typeface="Assistant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ko-KR" altLang="en-US" sz="1050" dirty="0" err="1" smtClean="0">
                          <a:solidFill>
                            <a:schemeClr val="dk1"/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  <a:cs typeface="Times New Roman" panose="02020603050405020304" pitchFamily="18" charset="0"/>
                          <a:sym typeface="Arimo"/>
                        </a:rPr>
                        <a:t>아두이노</a:t>
                      </a:r>
                      <a:r>
                        <a:rPr lang="ko-KR" altLang="en-US" sz="1050" dirty="0" smtClean="0">
                          <a:solidFill>
                            <a:schemeClr val="dk1"/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  <a:cs typeface="Times New Roman" panose="02020603050405020304" pitchFamily="18" charset="0"/>
                          <a:sym typeface="Arimo"/>
                        </a:rPr>
                        <a:t> 보드에서  </a:t>
                      </a:r>
                      <a:r>
                        <a:rPr lang="en-US" altLang="ko-KR" sz="1050" dirty="0" smtClean="0">
                          <a:solidFill>
                            <a:schemeClr val="dk1"/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  <a:cs typeface="Times New Roman" panose="02020603050405020304" pitchFamily="18" charset="0"/>
                          <a:sym typeface="Arimo"/>
                        </a:rPr>
                        <a:t>I2C</a:t>
                      </a:r>
                      <a:r>
                        <a:rPr lang="en-US" altLang="ko-KR" sz="1050" baseline="0" dirty="0" smtClean="0">
                          <a:solidFill>
                            <a:schemeClr val="dk1"/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  <a:cs typeface="Times New Roman" panose="02020603050405020304" pitchFamily="18" charset="0"/>
                          <a:sym typeface="Arimo"/>
                        </a:rPr>
                        <a:t> </a:t>
                      </a:r>
                      <a:r>
                        <a:rPr lang="ko-KR" altLang="en-US" sz="1050" baseline="0" dirty="0" smtClean="0">
                          <a:solidFill>
                            <a:schemeClr val="dk1"/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  <a:cs typeface="Times New Roman" panose="02020603050405020304" pitchFamily="18" charset="0"/>
                          <a:sym typeface="Arimo"/>
                        </a:rPr>
                        <a:t>통신을 수행하는데 사용한 라이브러리</a:t>
                      </a:r>
                      <a:endParaRPr sz="1050" dirty="0">
                        <a:solidFill>
                          <a:schemeClr val="dk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  <a:cs typeface="Times New Roman" panose="02020603050405020304" pitchFamily="18" charset="0"/>
                        <a:sym typeface="Arim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</a:tr>
              <a:tr h="322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 u="sng" dirty="0" smtClean="0">
                          <a:solidFill>
                            <a:schemeClr val="hlink"/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  <a:cs typeface="Times New Roman" panose="02020603050405020304" pitchFamily="18" charset="0"/>
                          <a:sym typeface="Assistant Medium"/>
                        </a:rPr>
                        <a:t>LiquidCrystal_I2C.h</a:t>
                      </a:r>
                      <a:endParaRPr sz="1150" dirty="0">
                        <a:solidFill>
                          <a:schemeClr val="dk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  <a:cs typeface="Times New Roman" panose="02020603050405020304" pitchFamily="18" charset="0"/>
                        <a:sym typeface="Assistant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50" dirty="0" smtClean="0">
                          <a:solidFill>
                            <a:schemeClr val="dk1"/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  <a:cs typeface="Times New Roman" panose="02020603050405020304" pitchFamily="18" charset="0"/>
                          <a:sym typeface="Arimo"/>
                        </a:rPr>
                        <a:t>I2C</a:t>
                      </a:r>
                      <a:r>
                        <a:rPr lang="ko-KR" altLang="en-US" sz="1050" baseline="0" dirty="0" smtClean="0">
                          <a:solidFill>
                            <a:schemeClr val="dk1"/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  <a:cs typeface="Times New Roman" panose="02020603050405020304" pitchFamily="18" charset="0"/>
                          <a:sym typeface="Arimo"/>
                        </a:rPr>
                        <a:t> 통신을 사용하여 </a:t>
                      </a:r>
                      <a:r>
                        <a:rPr lang="en-US" altLang="ko-KR" sz="1050" baseline="0" dirty="0" smtClean="0">
                          <a:solidFill>
                            <a:schemeClr val="dk1"/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  <a:cs typeface="Times New Roman" panose="02020603050405020304" pitchFamily="18" charset="0"/>
                          <a:sym typeface="Arimo"/>
                        </a:rPr>
                        <a:t>LCD </a:t>
                      </a:r>
                      <a:r>
                        <a:rPr lang="ko-KR" altLang="en-US" sz="1050" baseline="0" dirty="0" smtClean="0">
                          <a:solidFill>
                            <a:schemeClr val="dk1"/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  <a:cs typeface="Times New Roman" panose="02020603050405020304" pitchFamily="18" charset="0"/>
                          <a:sym typeface="Arimo"/>
                        </a:rPr>
                        <a:t>모듈을 제어하기 위한 라이브러리</a:t>
                      </a:r>
                      <a:endParaRPr sz="1050" dirty="0">
                        <a:solidFill>
                          <a:schemeClr val="dk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  <a:cs typeface="Times New Roman" panose="02020603050405020304" pitchFamily="18" charset="0"/>
                        <a:sym typeface="Arim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</a:tr>
              <a:tr h="32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 u="sng" dirty="0" smtClean="0">
                          <a:solidFill>
                            <a:schemeClr val="dk1"/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  <a:cs typeface="Times New Roman" panose="02020603050405020304" pitchFamily="18" charset="0"/>
                          <a:sym typeface="Assistant Medium"/>
                        </a:rPr>
                        <a:t>Servo.h</a:t>
                      </a:r>
                      <a:endParaRPr sz="1150" u="sng" dirty="0">
                        <a:solidFill>
                          <a:schemeClr val="dk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  <a:cs typeface="Times New Roman" panose="02020603050405020304" pitchFamily="18" charset="0"/>
                        <a:sym typeface="Assistant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ko-KR" altLang="en-US" sz="1050" dirty="0" err="1" smtClean="0">
                          <a:solidFill>
                            <a:schemeClr val="dk1"/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  <a:cs typeface="Times New Roman" panose="02020603050405020304" pitchFamily="18" charset="0"/>
                          <a:sym typeface="Arimo"/>
                        </a:rPr>
                        <a:t>서보모터를</a:t>
                      </a:r>
                      <a:r>
                        <a:rPr lang="ko-KR" altLang="en-US" sz="1050" dirty="0" smtClean="0">
                          <a:solidFill>
                            <a:schemeClr val="dk1"/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  <a:cs typeface="Times New Roman" panose="02020603050405020304" pitchFamily="18" charset="0"/>
                          <a:sym typeface="Arimo"/>
                        </a:rPr>
                        <a:t> 사용하기 위한 라이브러리</a:t>
                      </a:r>
                      <a:endParaRPr sz="1050" dirty="0">
                        <a:solidFill>
                          <a:schemeClr val="dk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  <a:cs typeface="Times New Roman" panose="02020603050405020304" pitchFamily="18" charset="0"/>
                        <a:sym typeface="Arim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</a:tr>
              <a:tr h="331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 u="sng" dirty="0" smtClean="0">
                          <a:solidFill>
                            <a:schemeClr val="hlink"/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  <a:cs typeface="Times New Roman" panose="02020603050405020304" pitchFamily="18" charset="0"/>
                          <a:sym typeface="Assistant Medium"/>
                        </a:rPr>
                        <a:t>Adafruit_GFX.h</a:t>
                      </a:r>
                      <a:endParaRPr sz="1150" dirty="0">
                        <a:solidFill>
                          <a:schemeClr val="dk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  <a:cs typeface="Times New Roman" panose="02020603050405020304" pitchFamily="18" charset="0"/>
                        <a:sym typeface="Assistant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50" dirty="0" smtClean="0">
                          <a:solidFill>
                            <a:schemeClr val="dk1"/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  <a:cs typeface="Times New Roman" panose="02020603050405020304" pitchFamily="18" charset="0"/>
                          <a:sym typeface="Arimo"/>
                        </a:rPr>
                        <a:t>Adafruit</a:t>
                      </a:r>
                      <a:r>
                        <a:rPr lang="en" sz="1050" baseline="0" dirty="0" smtClean="0">
                          <a:solidFill>
                            <a:schemeClr val="dk1"/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  <a:cs typeface="Times New Roman" panose="02020603050405020304" pitchFamily="18" charset="0"/>
                          <a:sym typeface="Arimo"/>
                        </a:rPr>
                        <a:t> </a:t>
                      </a:r>
                      <a:r>
                        <a:rPr lang="ko-KR" altLang="en-US" sz="1050" baseline="0" dirty="0" smtClean="0">
                          <a:solidFill>
                            <a:schemeClr val="dk1"/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  <a:cs typeface="Times New Roman" panose="02020603050405020304" pitchFamily="18" charset="0"/>
                          <a:sym typeface="Arimo"/>
                        </a:rPr>
                        <a:t>그래픽 관련 라이브러리</a:t>
                      </a:r>
                      <a:endParaRPr sz="1050" dirty="0">
                        <a:solidFill>
                          <a:schemeClr val="dk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  <a:cs typeface="Times New Roman" panose="02020603050405020304" pitchFamily="18" charset="0"/>
                        <a:sym typeface="Arim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</a:tr>
              <a:tr h="376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dirty="0" smtClean="0">
                          <a:solidFill>
                            <a:schemeClr val="dk1"/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  <a:cs typeface="Times New Roman" panose="02020603050405020304" pitchFamily="18" charset="0"/>
                          <a:sym typeface="Assistant Medium"/>
                        </a:rPr>
                        <a:t>Adafruit_SSD1306.h</a:t>
                      </a:r>
                      <a:endParaRPr sz="1150" dirty="0">
                        <a:solidFill>
                          <a:schemeClr val="dk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  <a:cs typeface="Times New Roman" panose="02020603050405020304" pitchFamily="18" charset="0"/>
                        <a:sym typeface="Assistant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>
                          <a:solidFill>
                            <a:schemeClr val="dk1"/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  <a:cs typeface="Times New Roman" panose="02020603050405020304" pitchFamily="18" charset="0"/>
                          <a:sym typeface="Arimo"/>
                        </a:rPr>
                        <a:t>SSD1306</a:t>
                      </a:r>
                      <a:r>
                        <a:rPr lang="ko-KR" altLang="en-US" sz="1050" baseline="0" dirty="0" smtClean="0">
                          <a:solidFill>
                            <a:schemeClr val="dk1"/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  <a:cs typeface="Times New Roman" panose="02020603050405020304" pitchFamily="18" charset="0"/>
                          <a:sym typeface="Arimo"/>
                        </a:rPr>
                        <a:t>을 사용하기 위한 라이브러리</a:t>
                      </a:r>
                      <a:endParaRPr sz="1050" dirty="0">
                        <a:solidFill>
                          <a:schemeClr val="dk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  <a:cs typeface="Times New Roman" panose="02020603050405020304" pitchFamily="18" charset="0"/>
                        <a:sym typeface="Arim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</a:tr>
              <a:tr h="357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50" dirty="0">
                        <a:solidFill>
                          <a:schemeClr val="dk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  <a:cs typeface="Times New Roman" panose="02020603050405020304" pitchFamily="18" charset="0"/>
                        <a:sym typeface="Assistant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50" dirty="0">
                        <a:solidFill>
                          <a:schemeClr val="dk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  <a:cs typeface="Times New Roman" panose="02020603050405020304" pitchFamily="18" charset="0"/>
                        <a:sym typeface="Arim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294" name="Google Shape;294;p38"/>
          <p:cNvSpPr/>
          <p:nvPr/>
        </p:nvSpPr>
        <p:spPr>
          <a:xfrm rot="10800000">
            <a:off x="494054" y="10221250"/>
            <a:ext cx="363000" cy="3138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8"/>
          <p:cNvSpPr/>
          <p:nvPr/>
        </p:nvSpPr>
        <p:spPr>
          <a:xfrm>
            <a:off x="7750650" y="291875"/>
            <a:ext cx="879000" cy="879000"/>
          </a:xfrm>
          <a:prstGeom prst="star32">
            <a:avLst>
              <a:gd name="adj" fmla="val 37500"/>
            </a:avLst>
          </a:prstGeom>
          <a:solidFill>
            <a:srgbClr val="F4B3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직선 화살표 연결선 134"/>
          <p:cNvCxnSpPr/>
          <p:nvPr/>
        </p:nvCxnSpPr>
        <p:spPr>
          <a:xfrm>
            <a:off x="1354069" y="1300794"/>
            <a:ext cx="1" cy="42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다이아몬드 92"/>
          <p:cNvSpPr/>
          <p:nvPr/>
        </p:nvSpPr>
        <p:spPr>
          <a:xfrm>
            <a:off x="3754038" y="873593"/>
            <a:ext cx="1679971" cy="52061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다이아몬드 90"/>
          <p:cNvSpPr/>
          <p:nvPr/>
        </p:nvSpPr>
        <p:spPr>
          <a:xfrm>
            <a:off x="506487" y="873593"/>
            <a:ext cx="1679971" cy="52061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2186458" y="1133901"/>
            <a:ext cx="1888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endCxn id="48" idx="1"/>
          </p:cNvCxnSpPr>
          <p:nvPr/>
        </p:nvCxnSpPr>
        <p:spPr>
          <a:xfrm>
            <a:off x="5038700" y="1133903"/>
            <a:ext cx="1888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4587231" y="1291600"/>
            <a:ext cx="1" cy="42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82"/>
          <p:cNvSpPr/>
          <p:nvPr/>
        </p:nvSpPr>
        <p:spPr>
          <a:xfrm>
            <a:off x="3386011" y="3755869"/>
            <a:ext cx="2400546" cy="274689"/>
          </a:xfrm>
          <a:prstGeom prst="roundRect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3386011" y="2763875"/>
            <a:ext cx="2400546" cy="274689"/>
          </a:xfrm>
          <a:prstGeom prst="roundRect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3386011" y="2258288"/>
            <a:ext cx="2400546" cy="274689"/>
          </a:xfrm>
          <a:prstGeom prst="roundRect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3390770" y="1747933"/>
            <a:ext cx="2400546" cy="274689"/>
          </a:xfrm>
          <a:prstGeom prst="roundRect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cxnSp>
        <p:nvCxnSpPr>
          <p:cNvPr id="72" name="직선 연결선 71"/>
          <p:cNvCxnSpPr/>
          <p:nvPr/>
        </p:nvCxnSpPr>
        <p:spPr>
          <a:xfrm flipH="1">
            <a:off x="4589143" y="2020205"/>
            <a:ext cx="1" cy="2340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3600450" y="95250"/>
            <a:ext cx="1971675" cy="524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4579620" y="619428"/>
            <a:ext cx="1" cy="235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327079" y="231211"/>
            <a:ext cx="25145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초음파센서로 거리를 측정한다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48" name="다이아몬드 47"/>
          <p:cNvSpPr/>
          <p:nvPr/>
        </p:nvSpPr>
        <p:spPr>
          <a:xfrm>
            <a:off x="6927647" y="873595"/>
            <a:ext cx="1679971" cy="52061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6944985" y="1010789"/>
            <a:ext cx="1657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160cm </a:t>
            </a:r>
            <a:r>
              <a:rPr lang="ko-KR" altLang="en-US" sz="1000" dirty="0" smtClean="0">
                <a:solidFill>
                  <a:srgbClr val="FF0000"/>
                </a:solidFill>
              </a:rPr>
              <a:t>이하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396699" y="1764459"/>
            <a:ext cx="2389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7</a:t>
            </a:r>
            <a:r>
              <a:rPr lang="ko-KR" altLang="en-US" sz="1000" dirty="0" smtClean="0"/>
              <a:t>번 </a:t>
            </a:r>
            <a:r>
              <a:rPr lang="ko-KR" altLang="en-US" sz="1000" dirty="0" err="1" smtClean="0"/>
              <a:t>서보모터</a:t>
            </a:r>
            <a:r>
              <a:rPr lang="ko-KR" altLang="en-US" sz="1000" dirty="0" smtClean="0"/>
              <a:t> </a:t>
            </a:r>
            <a:r>
              <a:rPr lang="ko-KR" altLang="en-US" sz="1000" dirty="0" smtClean="0">
                <a:solidFill>
                  <a:srgbClr val="00B0F0"/>
                </a:solidFill>
              </a:rPr>
              <a:t>작동 無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396699" y="2274946"/>
            <a:ext cx="2389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12</a:t>
            </a:r>
            <a:r>
              <a:rPr lang="ko-KR" altLang="en-US" sz="1000" dirty="0" smtClean="0"/>
              <a:t>번 </a:t>
            </a:r>
            <a:r>
              <a:rPr lang="ko-KR" altLang="en-US" sz="1000" dirty="0" smtClean="0">
                <a:solidFill>
                  <a:srgbClr val="00B0F0"/>
                </a:solidFill>
              </a:rPr>
              <a:t>파랑 </a:t>
            </a:r>
            <a:r>
              <a:rPr lang="en-US" altLang="ko-KR" sz="1000" dirty="0" smtClean="0"/>
              <a:t>RGB LED </a:t>
            </a:r>
            <a:r>
              <a:rPr lang="ko-KR" altLang="en-US" sz="1000" dirty="0" smtClean="0"/>
              <a:t>점등</a:t>
            </a:r>
            <a:endParaRPr lang="ko-KR" alt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3399078" y="2787432"/>
            <a:ext cx="2377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4</a:t>
            </a:r>
            <a:r>
              <a:rPr lang="ko-KR" altLang="en-US" sz="1000" dirty="0" smtClean="0"/>
              <a:t>번 </a:t>
            </a:r>
            <a:r>
              <a:rPr lang="en-US" altLang="ko-KR" sz="1000" dirty="0" smtClean="0">
                <a:solidFill>
                  <a:schemeClr val="tx1"/>
                </a:solidFill>
              </a:rPr>
              <a:t>OLED LCD</a:t>
            </a:r>
            <a:r>
              <a:rPr lang="ko-KR" altLang="en-US" sz="1000" dirty="0" smtClean="0">
                <a:solidFill>
                  <a:schemeClr val="tx1"/>
                </a:solidFill>
              </a:rPr>
              <a:t>에 </a:t>
            </a:r>
            <a:r>
              <a:rPr lang="ko-KR" altLang="en-US" sz="1000" dirty="0" smtClean="0">
                <a:solidFill>
                  <a:srgbClr val="00B0F0"/>
                </a:solidFill>
              </a:rPr>
              <a:t>실시간 키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/>
              <a:t>출력</a:t>
            </a:r>
            <a:endParaRPr lang="ko-KR" altLang="en-US" sz="1000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3386011" y="3261687"/>
            <a:ext cx="2400546" cy="274689"/>
          </a:xfrm>
          <a:prstGeom prst="roundRect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406224" y="3280630"/>
            <a:ext cx="23936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캐릭터 </a:t>
            </a:r>
            <a:r>
              <a:rPr lang="en-US" altLang="ko-KR" sz="1000" dirty="0" smtClean="0"/>
              <a:t>LCD</a:t>
            </a:r>
            <a:r>
              <a:rPr lang="ko-KR" altLang="en-US" sz="1000" dirty="0" smtClean="0"/>
              <a:t>에 </a:t>
            </a:r>
            <a:r>
              <a:rPr lang="en-US" altLang="ko-KR" sz="1000" dirty="0" smtClean="0"/>
              <a:t>“</a:t>
            </a:r>
            <a:r>
              <a:rPr lang="en-US" altLang="ko-KR" sz="1000" dirty="0" smtClean="0">
                <a:solidFill>
                  <a:srgbClr val="00B0F0"/>
                </a:solidFill>
              </a:rPr>
              <a:t>Long in the room!</a:t>
            </a:r>
            <a:r>
              <a:rPr lang="en-US" altLang="ko-KR" sz="1000" dirty="0" smtClean="0"/>
              <a:t>” </a:t>
            </a:r>
            <a:r>
              <a:rPr lang="ko-KR" altLang="en-US" sz="1000" dirty="0" smtClean="0"/>
              <a:t>출력</a:t>
            </a:r>
            <a:endParaRPr lang="ko-KR" alt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3406224" y="3786217"/>
            <a:ext cx="2370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13</a:t>
            </a:r>
            <a:r>
              <a:rPr lang="ko-KR" altLang="en-US" sz="1000" dirty="0" smtClean="0"/>
              <a:t>번 </a:t>
            </a:r>
            <a:r>
              <a:rPr lang="ko-KR" altLang="en-US" sz="1000" dirty="0" err="1" smtClean="0"/>
              <a:t>부저</a:t>
            </a:r>
            <a:r>
              <a:rPr lang="ko-KR" altLang="en-US" sz="1000" dirty="0" smtClean="0"/>
              <a:t> </a:t>
            </a:r>
            <a:r>
              <a:rPr lang="ko-KR" altLang="en-US" sz="1000" dirty="0" smtClean="0">
                <a:solidFill>
                  <a:srgbClr val="00B0F0"/>
                </a:solidFill>
              </a:rPr>
              <a:t>작동 無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386011" y="4240163"/>
            <a:ext cx="2400546" cy="274689"/>
          </a:xfrm>
          <a:prstGeom prst="roundRect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3406225" y="4261296"/>
            <a:ext cx="2435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측정 거리가 </a:t>
            </a:r>
            <a:r>
              <a:rPr lang="en-US" altLang="ko-KR" sz="1000" dirty="0" smtClean="0"/>
              <a:t>180cm </a:t>
            </a:r>
            <a:r>
              <a:rPr lang="ko-KR" altLang="en-US" sz="1000" dirty="0" smtClean="0"/>
              <a:t>이상일 때 </a:t>
            </a:r>
            <a:r>
              <a:rPr lang="ko-KR" altLang="en-US" sz="1000" dirty="0" err="1" smtClean="0">
                <a:solidFill>
                  <a:srgbClr val="00B0F0"/>
                </a:solidFill>
              </a:rPr>
              <a:t>상시유지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01098" y="1012323"/>
            <a:ext cx="13935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00B0F0"/>
                </a:solidFill>
              </a:rPr>
              <a:t>180cm</a:t>
            </a:r>
            <a:r>
              <a:rPr lang="en-US" altLang="ko-KR" sz="900" dirty="0" smtClean="0">
                <a:solidFill>
                  <a:srgbClr val="00B0F0"/>
                </a:solidFill>
              </a:rPr>
              <a:t> </a:t>
            </a:r>
            <a:r>
              <a:rPr lang="ko-KR" altLang="en-US" sz="900" dirty="0" smtClean="0">
                <a:solidFill>
                  <a:srgbClr val="00B0F0"/>
                </a:solidFill>
              </a:rPr>
              <a:t>이상</a:t>
            </a:r>
            <a:endParaRPr lang="ko-KR" altLang="en-US" sz="900" dirty="0">
              <a:solidFill>
                <a:srgbClr val="00B0F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29109" y="1010791"/>
            <a:ext cx="1657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00B050"/>
                </a:solidFill>
              </a:rPr>
              <a:t>160~180cm </a:t>
            </a:r>
            <a:r>
              <a:rPr lang="ko-KR" altLang="en-US" sz="1000" dirty="0" smtClean="0">
                <a:solidFill>
                  <a:srgbClr val="00B050"/>
                </a:solidFill>
              </a:rPr>
              <a:t>사이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6567361" y="3755869"/>
            <a:ext cx="2400546" cy="274689"/>
          </a:xfrm>
          <a:prstGeom prst="roundRect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6567361" y="2763875"/>
            <a:ext cx="2400546" cy="274689"/>
          </a:xfrm>
          <a:prstGeom prst="roundRect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6567361" y="2258288"/>
            <a:ext cx="2400546" cy="274689"/>
          </a:xfrm>
          <a:prstGeom prst="roundRect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6572120" y="1747933"/>
            <a:ext cx="2400546" cy="274689"/>
          </a:xfrm>
          <a:prstGeom prst="roundRect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cxnSp>
        <p:nvCxnSpPr>
          <p:cNvPr id="100" name="직선 연결선 99"/>
          <p:cNvCxnSpPr/>
          <p:nvPr/>
        </p:nvCxnSpPr>
        <p:spPr>
          <a:xfrm flipH="1">
            <a:off x="7770494" y="2020205"/>
            <a:ext cx="1" cy="2839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578049" y="1764459"/>
            <a:ext cx="2389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7</a:t>
            </a:r>
            <a:r>
              <a:rPr lang="ko-KR" altLang="en-US" sz="1000" dirty="0" smtClean="0"/>
              <a:t>번 </a:t>
            </a:r>
            <a:r>
              <a:rPr lang="ko-KR" altLang="en-US" sz="1000" dirty="0" err="1" smtClean="0"/>
              <a:t>서보모터</a:t>
            </a:r>
            <a:r>
              <a:rPr lang="ko-KR" altLang="en-US" sz="1000" dirty="0" smtClean="0"/>
              <a:t> </a:t>
            </a:r>
            <a:r>
              <a:rPr lang="en-US" altLang="ko-KR" sz="1000" dirty="0" smtClean="0">
                <a:solidFill>
                  <a:srgbClr val="FF0000"/>
                </a:solidFill>
              </a:rPr>
              <a:t>180</a:t>
            </a:r>
            <a:r>
              <a:rPr lang="ko-KR" altLang="en-US" sz="1000" dirty="0" smtClean="0">
                <a:solidFill>
                  <a:srgbClr val="FF0000"/>
                </a:solidFill>
              </a:rPr>
              <a:t>도 작동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578049" y="2274946"/>
            <a:ext cx="2389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10</a:t>
            </a:r>
            <a:r>
              <a:rPr lang="ko-KR" altLang="en-US" sz="1000" dirty="0" smtClean="0"/>
              <a:t>번 </a:t>
            </a:r>
            <a:r>
              <a:rPr lang="ko-KR" altLang="en-US" sz="1000" dirty="0" smtClean="0">
                <a:solidFill>
                  <a:srgbClr val="FF0000"/>
                </a:solidFill>
              </a:rPr>
              <a:t>빨강</a:t>
            </a:r>
            <a:r>
              <a:rPr lang="ko-KR" altLang="en-US" sz="1000" dirty="0" smtClean="0">
                <a:solidFill>
                  <a:srgbClr val="00B0F0"/>
                </a:solidFill>
              </a:rPr>
              <a:t> </a:t>
            </a:r>
            <a:r>
              <a:rPr lang="en-US" altLang="ko-KR" sz="1000" dirty="0" smtClean="0"/>
              <a:t>RGB LED </a:t>
            </a:r>
            <a:r>
              <a:rPr lang="ko-KR" altLang="en-US" sz="1000" dirty="0" smtClean="0"/>
              <a:t>점등</a:t>
            </a:r>
            <a:endParaRPr lang="ko-KR" altLang="en-US" sz="1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6580428" y="2787432"/>
            <a:ext cx="2377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4</a:t>
            </a:r>
            <a:r>
              <a:rPr lang="ko-KR" altLang="en-US" sz="1000" dirty="0" smtClean="0"/>
              <a:t>번 </a:t>
            </a:r>
            <a:r>
              <a:rPr lang="en-US" altLang="ko-KR" sz="1000" dirty="0" smtClean="0">
                <a:solidFill>
                  <a:schemeClr val="tx1"/>
                </a:solidFill>
              </a:rPr>
              <a:t>OLED LCD</a:t>
            </a:r>
            <a:r>
              <a:rPr lang="ko-KR" altLang="en-US" sz="1000" dirty="0" smtClean="0">
                <a:solidFill>
                  <a:schemeClr val="tx1"/>
                </a:solidFill>
              </a:rPr>
              <a:t>에 </a:t>
            </a:r>
            <a:r>
              <a:rPr lang="ko-KR" altLang="en-US" sz="1000" dirty="0" smtClean="0">
                <a:solidFill>
                  <a:srgbClr val="FF0000"/>
                </a:solidFill>
              </a:rPr>
              <a:t>실시간 키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/>
              <a:t>출력</a:t>
            </a:r>
            <a:endParaRPr lang="ko-KR" altLang="en-US" sz="1000" dirty="0"/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6567361" y="3261687"/>
            <a:ext cx="2400546" cy="274689"/>
          </a:xfrm>
          <a:prstGeom prst="roundRect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6539949" y="3280630"/>
            <a:ext cx="2499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캐릭터 </a:t>
            </a:r>
            <a:r>
              <a:rPr lang="en-US" altLang="ko-KR" sz="900" dirty="0" smtClean="0"/>
              <a:t>LCD</a:t>
            </a:r>
            <a:r>
              <a:rPr lang="ko-KR" altLang="en-US" sz="900" dirty="0" smtClean="0"/>
              <a:t>에 </a:t>
            </a:r>
            <a:r>
              <a:rPr lang="en-US" altLang="ko-KR" sz="900" dirty="0" smtClean="0"/>
              <a:t>“</a:t>
            </a:r>
            <a:r>
              <a:rPr lang="en-US" altLang="ko-KR" sz="900" dirty="0" smtClean="0">
                <a:solidFill>
                  <a:srgbClr val="FF0000"/>
                </a:solidFill>
              </a:rPr>
              <a:t>Hey! You can’t come in!</a:t>
            </a:r>
            <a:r>
              <a:rPr lang="en-US" altLang="ko-KR" sz="900" dirty="0" smtClean="0"/>
              <a:t>” </a:t>
            </a:r>
            <a:r>
              <a:rPr lang="ko-KR" altLang="en-US" sz="900" dirty="0" smtClean="0"/>
              <a:t>출력</a:t>
            </a:r>
            <a:endParaRPr lang="ko-KR" altLang="en-US" sz="900" dirty="0"/>
          </a:p>
        </p:txBody>
      </p:sp>
      <p:sp>
        <p:nvSpPr>
          <p:cNvPr id="106" name="TextBox 105"/>
          <p:cNvSpPr txBox="1"/>
          <p:nvPr/>
        </p:nvSpPr>
        <p:spPr>
          <a:xfrm>
            <a:off x="6587574" y="3786217"/>
            <a:ext cx="2370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13</a:t>
            </a:r>
            <a:r>
              <a:rPr lang="ko-KR" altLang="en-US" sz="1000" dirty="0" smtClean="0"/>
              <a:t>번 </a:t>
            </a:r>
            <a:r>
              <a:rPr lang="ko-KR" altLang="en-US" sz="1000" dirty="0" err="1" smtClean="0"/>
              <a:t>부저</a:t>
            </a:r>
            <a:r>
              <a:rPr lang="ko-KR" altLang="en-US" sz="1000" dirty="0" smtClean="0"/>
              <a:t> </a:t>
            </a:r>
            <a:r>
              <a:rPr lang="ko-KR" altLang="en-US" sz="1000" dirty="0" smtClean="0">
                <a:solidFill>
                  <a:srgbClr val="FF0000"/>
                </a:solidFill>
              </a:rPr>
              <a:t>작</a:t>
            </a:r>
            <a:r>
              <a:rPr lang="ko-KR" altLang="en-US" sz="1000" dirty="0">
                <a:solidFill>
                  <a:srgbClr val="FF0000"/>
                </a:solidFill>
              </a:rPr>
              <a:t>동</a:t>
            </a: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6567361" y="4240163"/>
            <a:ext cx="2400546" cy="274689"/>
          </a:xfrm>
          <a:prstGeom prst="roundRect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6578050" y="4261296"/>
            <a:ext cx="2435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측정 거리가 </a:t>
            </a:r>
            <a:r>
              <a:rPr lang="en-US" altLang="ko-KR" sz="1000" dirty="0" smtClean="0"/>
              <a:t>160cm </a:t>
            </a:r>
            <a:r>
              <a:rPr lang="ko-KR" altLang="en-US" sz="1000" dirty="0" smtClean="0"/>
              <a:t>이하 때 </a:t>
            </a:r>
            <a:r>
              <a:rPr lang="ko-KR" altLang="en-US" sz="1000" dirty="0" smtClean="0">
                <a:solidFill>
                  <a:srgbClr val="FF0000"/>
                </a:solidFill>
              </a:rPr>
              <a:t>상시 유지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137968" y="3755869"/>
            <a:ext cx="2400546" cy="274689"/>
          </a:xfrm>
          <a:prstGeom prst="roundRect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137968" y="2763875"/>
            <a:ext cx="2400546" cy="274689"/>
          </a:xfrm>
          <a:prstGeom prst="roundRect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137968" y="2258288"/>
            <a:ext cx="2400546" cy="274689"/>
          </a:xfrm>
          <a:prstGeom prst="roundRect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142727" y="1747933"/>
            <a:ext cx="2400546" cy="274689"/>
          </a:xfrm>
          <a:prstGeom prst="roundRect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cxnSp>
        <p:nvCxnSpPr>
          <p:cNvPr id="113" name="직선 연결선 112"/>
          <p:cNvCxnSpPr/>
          <p:nvPr/>
        </p:nvCxnSpPr>
        <p:spPr>
          <a:xfrm flipH="1">
            <a:off x="1341100" y="2020205"/>
            <a:ext cx="1" cy="2340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48656" y="1764459"/>
            <a:ext cx="2389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7</a:t>
            </a:r>
            <a:r>
              <a:rPr lang="ko-KR" altLang="en-US" sz="1000" dirty="0" smtClean="0"/>
              <a:t>번 </a:t>
            </a:r>
            <a:r>
              <a:rPr lang="ko-KR" altLang="en-US" sz="1000" dirty="0" err="1" smtClean="0"/>
              <a:t>서보모터</a:t>
            </a:r>
            <a:r>
              <a:rPr lang="ko-KR" altLang="en-US" sz="1000" dirty="0" smtClean="0"/>
              <a:t> </a:t>
            </a:r>
            <a:r>
              <a:rPr lang="ko-KR" altLang="en-US" sz="1000" dirty="0" smtClean="0">
                <a:solidFill>
                  <a:srgbClr val="00B050"/>
                </a:solidFill>
              </a:rPr>
              <a:t>작동 無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48656" y="2274946"/>
            <a:ext cx="2389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11</a:t>
            </a:r>
            <a:r>
              <a:rPr lang="ko-KR" altLang="en-US" sz="1000" dirty="0" smtClean="0"/>
              <a:t>번 </a:t>
            </a:r>
            <a:r>
              <a:rPr lang="ko-KR" altLang="en-US" sz="1000" dirty="0" smtClean="0">
                <a:solidFill>
                  <a:srgbClr val="00B050"/>
                </a:solidFill>
              </a:rPr>
              <a:t>초록</a:t>
            </a:r>
            <a:r>
              <a:rPr lang="ko-KR" altLang="en-US" sz="1000" dirty="0" smtClean="0">
                <a:solidFill>
                  <a:srgbClr val="00B0F0"/>
                </a:solidFill>
              </a:rPr>
              <a:t> </a:t>
            </a:r>
            <a:r>
              <a:rPr lang="en-US" altLang="ko-KR" sz="1000" dirty="0" smtClean="0"/>
              <a:t>RGB LED </a:t>
            </a:r>
            <a:r>
              <a:rPr lang="ko-KR" altLang="en-US" sz="1000" dirty="0" smtClean="0"/>
              <a:t>점등</a:t>
            </a:r>
            <a:endParaRPr lang="ko-KR" altLang="en-US" sz="1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51035" y="2787432"/>
            <a:ext cx="2377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4</a:t>
            </a:r>
            <a:r>
              <a:rPr lang="ko-KR" altLang="en-US" sz="1000" dirty="0" smtClean="0"/>
              <a:t>번 </a:t>
            </a:r>
            <a:r>
              <a:rPr lang="en-US" altLang="ko-KR" sz="1000" dirty="0" smtClean="0">
                <a:solidFill>
                  <a:schemeClr val="tx1"/>
                </a:solidFill>
              </a:rPr>
              <a:t>OLED LCD</a:t>
            </a:r>
            <a:r>
              <a:rPr lang="ko-KR" altLang="en-US" sz="1000" dirty="0" smtClean="0">
                <a:solidFill>
                  <a:schemeClr val="tx1"/>
                </a:solidFill>
              </a:rPr>
              <a:t>에 </a:t>
            </a:r>
            <a:r>
              <a:rPr lang="ko-KR" altLang="en-US" sz="1000" dirty="0" smtClean="0">
                <a:solidFill>
                  <a:srgbClr val="00B050"/>
                </a:solidFill>
              </a:rPr>
              <a:t>실시간 키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/>
              <a:t>출력</a:t>
            </a:r>
            <a:endParaRPr lang="ko-KR" altLang="en-US" sz="1000" dirty="0"/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137968" y="3261687"/>
            <a:ext cx="2400546" cy="274689"/>
          </a:xfrm>
          <a:prstGeom prst="roundRect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158181" y="3280630"/>
            <a:ext cx="23663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캐릭터 </a:t>
            </a:r>
            <a:r>
              <a:rPr lang="en-US" altLang="ko-KR" sz="1000" dirty="0" smtClean="0"/>
              <a:t>LCD</a:t>
            </a:r>
            <a:r>
              <a:rPr lang="ko-KR" altLang="en-US" sz="1000" dirty="0" smtClean="0"/>
              <a:t>에 </a:t>
            </a:r>
            <a:r>
              <a:rPr lang="en-US" altLang="ko-KR" sz="1000" dirty="0" smtClean="0"/>
              <a:t>“</a:t>
            </a:r>
            <a:r>
              <a:rPr lang="en-US" altLang="ko-KR" sz="1000" dirty="0" smtClean="0">
                <a:solidFill>
                  <a:srgbClr val="00B050"/>
                </a:solidFill>
              </a:rPr>
              <a:t>you can come in!</a:t>
            </a:r>
            <a:r>
              <a:rPr lang="en-US" altLang="ko-KR" sz="1000" dirty="0" smtClean="0"/>
              <a:t>” </a:t>
            </a:r>
            <a:r>
              <a:rPr lang="ko-KR" altLang="en-US" sz="1000" dirty="0" smtClean="0"/>
              <a:t>출력</a:t>
            </a:r>
            <a:endParaRPr lang="ko-KR" altLang="en-US" sz="1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158181" y="3786217"/>
            <a:ext cx="2370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13</a:t>
            </a:r>
            <a:r>
              <a:rPr lang="ko-KR" altLang="en-US" sz="1000" dirty="0" smtClean="0"/>
              <a:t>번 </a:t>
            </a:r>
            <a:r>
              <a:rPr lang="ko-KR" altLang="en-US" sz="1000" dirty="0" err="1" smtClean="0"/>
              <a:t>부저</a:t>
            </a:r>
            <a:r>
              <a:rPr lang="ko-KR" altLang="en-US" sz="1000" dirty="0" smtClean="0"/>
              <a:t> </a:t>
            </a:r>
            <a:r>
              <a:rPr lang="ko-KR" altLang="en-US" sz="1000" dirty="0" smtClean="0">
                <a:solidFill>
                  <a:srgbClr val="00B050"/>
                </a:solidFill>
              </a:rPr>
              <a:t>작동 無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137968" y="4240163"/>
            <a:ext cx="2400546" cy="274689"/>
          </a:xfrm>
          <a:prstGeom prst="roundRect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148657" y="4261296"/>
            <a:ext cx="24354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측정 거리가 </a:t>
            </a:r>
            <a:r>
              <a:rPr lang="en-US" altLang="ko-KR" sz="900" dirty="0" smtClean="0"/>
              <a:t>160~180cm </a:t>
            </a:r>
            <a:r>
              <a:rPr lang="ko-KR" altLang="en-US" sz="900" dirty="0" smtClean="0"/>
              <a:t>사이일 때 </a:t>
            </a:r>
            <a:r>
              <a:rPr lang="ko-KR" altLang="en-US" sz="900" dirty="0" err="1" smtClean="0">
                <a:solidFill>
                  <a:srgbClr val="00B050"/>
                </a:solidFill>
              </a:rPr>
              <a:t>상시유지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cxnSp>
        <p:nvCxnSpPr>
          <p:cNvPr id="136" name="직선 화살표 연결선 135"/>
          <p:cNvCxnSpPr/>
          <p:nvPr/>
        </p:nvCxnSpPr>
        <p:spPr>
          <a:xfrm>
            <a:off x="7767633" y="1291600"/>
            <a:ext cx="1" cy="42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>
            <a:stCxn id="82" idx="2"/>
          </p:cNvCxnSpPr>
          <p:nvPr/>
        </p:nvCxnSpPr>
        <p:spPr>
          <a:xfrm>
            <a:off x="4586284" y="4514852"/>
            <a:ext cx="7739" cy="352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>
            <a:off x="4594023" y="4867275"/>
            <a:ext cx="4445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>
            <a:off x="9039351" y="354321"/>
            <a:ext cx="0" cy="4512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 flipH="1">
            <a:off x="1338241" y="4867275"/>
            <a:ext cx="32557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>
            <a:stCxn id="120" idx="2"/>
          </p:cNvCxnSpPr>
          <p:nvPr/>
        </p:nvCxnSpPr>
        <p:spPr>
          <a:xfrm>
            <a:off x="1338241" y="4514852"/>
            <a:ext cx="0" cy="352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/>
          <p:nvPr/>
        </p:nvCxnSpPr>
        <p:spPr>
          <a:xfrm flipH="1">
            <a:off x="5572125" y="354321"/>
            <a:ext cx="3467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6743761" y="65182"/>
            <a:ext cx="13935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rgbClr val="FFFF00"/>
                </a:solidFill>
              </a:rPr>
              <a:t>반복</a:t>
            </a:r>
            <a:endParaRPr lang="ko-KR" altLang="en-US" sz="9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341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47;p71"/>
          <p:cNvSpPr txBox="1">
            <a:spLocks/>
          </p:cNvSpPr>
          <p:nvPr/>
        </p:nvSpPr>
        <p:spPr>
          <a:xfrm>
            <a:off x="0" y="1766605"/>
            <a:ext cx="91440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6000" dirty="0" smtClean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감사합니다</a:t>
            </a:r>
            <a:r>
              <a:rPr lang="en-US" altLang="ko-KR" sz="6000" dirty="0" smtClean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!</a:t>
            </a:r>
            <a:endParaRPr lang="ko-KR" altLang="en-US" sz="60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dvanced Literary Analysis and Criticism - Language Arts - 12th grade by Slidesgo">
  <a:themeElements>
    <a:clrScheme name="Simple Light">
      <a:dk1>
        <a:srgbClr val="203280"/>
      </a:dk1>
      <a:lt1>
        <a:srgbClr val="F8C924"/>
      </a:lt1>
      <a:dk2>
        <a:srgbClr val="F4B3DD"/>
      </a:dk2>
      <a:lt2>
        <a:srgbClr val="4E48AB"/>
      </a:lt2>
      <a:accent1>
        <a:srgbClr val="445CC8"/>
      </a:accent1>
      <a:accent2>
        <a:srgbClr val="F3F3F3"/>
      </a:accent2>
      <a:accent3>
        <a:srgbClr val="97D0EE"/>
      </a:accent3>
      <a:accent4>
        <a:srgbClr val="FFFFFF"/>
      </a:accent4>
      <a:accent5>
        <a:srgbClr val="FFFFFF"/>
      </a:accent5>
      <a:accent6>
        <a:srgbClr val="FFFFFF"/>
      </a:accent6>
      <a:hlink>
        <a:srgbClr val="20328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335</Words>
  <Application>Microsoft Office PowerPoint</Application>
  <PresentationFormat>화면 슬라이드 쇼(16:9)</PresentationFormat>
  <Paragraphs>100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25" baseType="lpstr">
      <vt:lpstr>Nunito Light</vt:lpstr>
      <vt:lpstr>Times New Roman</vt:lpstr>
      <vt:lpstr>Arial</vt:lpstr>
      <vt:lpstr>배달의민족 한나는 열한살</vt:lpstr>
      <vt:lpstr>Assistant</vt:lpstr>
      <vt:lpstr>배달의민족 한나는 열한살 OTF</vt:lpstr>
      <vt:lpstr>Arimo</vt:lpstr>
      <vt:lpstr>Arimo Medium</vt:lpstr>
      <vt:lpstr>나눔명조</vt:lpstr>
      <vt:lpstr>Assistant Medium</vt:lpstr>
      <vt:lpstr>배달의민족 을지로체</vt:lpstr>
      <vt:lpstr>배달의민족 한나체 Pro</vt:lpstr>
      <vt:lpstr>DM Sans</vt:lpstr>
      <vt:lpstr>Anaheim</vt:lpstr>
      <vt:lpstr>맑은 고딕</vt:lpstr>
      <vt:lpstr>Assistant Light</vt:lpstr>
      <vt:lpstr>Proxima Nova</vt:lpstr>
      <vt:lpstr>Advanced Literary Analysis and Criticism - Language Arts - 12th grade by Slidesgo</vt:lpstr>
      <vt:lpstr>Slidesgo Final Pages</vt:lpstr>
      <vt:lpstr>초음파센서 모듈로 키 측정하기 </vt:lpstr>
      <vt:lpstr>과제 내용</vt:lpstr>
      <vt:lpstr>하드웨어 구성</vt:lpstr>
      <vt:lpstr>사용한 라이브러리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초음파센서 모듈로 특정 키 이하의 사람이 오면 문 잠그기 Language Arts</dc:title>
  <dc:creator>서형종</dc:creator>
  <cp:lastModifiedBy>서형종</cp:lastModifiedBy>
  <cp:revision>27</cp:revision>
  <dcterms:modified xsi:type="dcterms:W3CDTF">2023-08-27T05:33:18Z</dcterms:modified>
</cp:coreProperties>
</file>