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5143500" type="screen16x9"/>
  <p:notesSz cx="6858000" cy="9144000"/>
  <p:embeddedFontLst>
    <p:embeddedFont>
      <p:font typeface="Roboto" panose="020B060402020202020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0035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6be18941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6be18941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249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6be18941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6be189417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005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6be189417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6be189417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782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6be18941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6be18941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597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6be189417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6be189417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303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6be18941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6be189417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333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6be189417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6be189417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722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6be189417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6be189417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853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6be18941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6be18941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783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6be189417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6be189417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148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6be189417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6be189417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65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6be18941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6be18941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45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6be18941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6be189417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72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6be18941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6be18941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957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6be189417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6be189417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892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6be189417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6be189417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166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6be18941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6be18941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5628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6be189417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6be189417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0909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6be189417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6be189417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92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6be189417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6be189417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3365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6be189417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6be189417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5104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6be189417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6be189417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671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6be18941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6be18941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616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6be189417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6be189417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746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6be18941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6be18941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0907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6be189417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6be189417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227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6be189417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6be189417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1904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6be189417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6be189417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6585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6be189417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d6be189417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7018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6be189417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6be189417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0148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6be189417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6be189417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5116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6be189417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6be189417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304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6be189417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6be189417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27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6be18941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6be18941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1138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6be189417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6be189417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1199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6be189417_0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6be189417_0_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2378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6be189417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6be189417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8257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6be189417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d6be189417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2702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6be189417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d6be189417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6222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6be189417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6be189417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2852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6be189417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6be189417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8244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6be189417_0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d6be189417_0_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6214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6be189417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6be189417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7732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6be189417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d6be189417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844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6be18941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6be18941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319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6be18941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6be189417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144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6be18941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6be189417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036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6be18941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6be18941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649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6be18941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6be189417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90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(프론트엔드)개발의 기초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1일차 - 생존코딩 오준석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레이아웃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요소들을 구성하는 방법 및 단위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Javascript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웹페이지를 동적으로 만들기 위한 혹은 대화형태로 만들기 위한 개발언어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자바 아닙니다. 자바 스크립트 라고 읽습니다.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HTML 은 개발언어 인가요?</a:t>
            </a:r>
            <a:endParaRPr dirty="0"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마크업 언어는 개발언어가 아닙니다.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/>
              <a:t>마크업 언어는 데이터 혹은 구조를 가질 수</a:t>
            </a:r>
            <a:r>
              <a:rPr lang="ko" b="1" dirty="0">
                <a:solidFill>
                  <a:srgbClr val="FF0000"/>
                </a:solidFill>
              </a:rPr>
              <a:t>만</a:t>
            </a:r>
            <a:r>
              <a:rPr lang="ko" dirty="0"/>
              <a:t> 있습니다.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/>
              <a:t>개발언어는 데이터의 위변조, 메모리 위치의 접근, 저장, 삭제, 변조가 가능합니다.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/>
              <a:t>Javascript 는 개발언어가 맞습니다.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dirty="0"/>
              <a:t>한글워드를 개발언어라고 하진 않죠?</a:t>
            </a:r>
            <a:endParaRPr dirty="0"/>
          </a:p>
        </p:txBody>
      </p:sp>
      <p:cxnSp>
        <p:nvCxnSpPr>
          <p:cNvPr id="134" name="Google Shape;134;p24"/>
          <p:cNvCxnSpPr/>
          <p:nvPr/>
        </p:nvCxnSpPr>
        <p:spPr>
          <a:xfrm rot="10800000" flipH="1">
            <a:off x="479199" y="4028301"/>
            <a:ext cx="3405000" cy="1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마크업 언어 다른건 뭐가 있나요?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XML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JSON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등등이 있습니다.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보통은 개발언어로 얘네들을 만들어서 씁니다.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JQuery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자바스크립트 문법이 매~~~우 손이 많이 갑니다.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그래서 좀 쉽게 써보자 해서 만들었는데 너무 좋아서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사람들이 개량해서 여기까지 왔습니다. 제이쿼리라고 부릅니다.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현재 자바스크립트 프레임워크 시대에서는 라이브러리 형태의 제이쿼리는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레거시 취급을 받지만 아직 70% 이상의 사용률을 보이는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현직 입니다!     프리랜서 개발자 하려면 무조건 해야지.</a:t>
            </a:r>
            <a:endParaRPr/>
          </a:p>
        </p:txBody>
      </p:sp>
      <p:cxnSp>
        <p:nvCxnSpPr>
          <p:cNvPr id="147" name="Google Shape;147;p26"/>
          <p:cNvCxnSpPr/>
          <p:nvPr/>
        </p:nvCxnSpPr>
        <p:spPr>
          <a:xfrm rot="10800000" flipH="1">
            <a:off x="1928825" y="4346575"/>
            <a:ext cx="36414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다른 자바스크립트 프레임워크가 있나요?</a:t>
            </a: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지금은 자바스크립트 춘추 전국 시대입니다.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React 를 필두로 Angular 그리고 Vue 가 제일 유명합니다.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세계적으로 JQuery 가 가장 많이 사용되지만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저 셋 중 하나로 변경되어 가는 과정에 있습니다.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한국에서는 React 로 제일 많이 변해가고 있습니다.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라이브러리랑 프레임워크 차이가 뭔가요?</a:t>
            </a: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지금은 말해도 모르겠지만 쉽게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대~~~충 이해만 되게 설명 드리면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라이브러리는 신발/롤러스케이트/스노우보드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프레임워크는 택시/열차/비행기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제어권을 누가 가지냐 하는 고차원적인 질문입니다. 나중에 아~ 하실때가 옵니다.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구조를 알아볼까요?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 구조입니다.</a:t>
            </a:r>
            <a:endParaRPr/>
          </a:p>
        </p:txBody>
      </p:sp>
      <p:sp>
        <p:nvSpPr>
          <p:cNvPr id="170" name="Google Shape;170;p30"/>
          <p:cNvSpPr txBox="1"/>
          <p:nvPr/>
        </p:nvSpPr>
        <p:spPr>
          <a:xfrm>
            <a:off x="3501450" y="233425"/>
            <a:ext cx="55539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&lt;!DOCTYPE html&gt;</a:t>
            </a:r>
            <a:br>
              <a:rPr lang="ko" dirty="0">
                <a:latin typeface="Roboto"/>
                <a:ea typeface="Roboto"/>
                <a:cs typeface="Roboto"/>
                <a:sym typeface="Roboto"/>
              </a:rPr>
            </a:br>
            <a:r>
              <a:rPr lang="ko" dirty="0">
                <a:latin typeface="Roboto"/>
                <a:ea typeface="Roboto"/>
                <a:cs typeface="Roboto"/>
                <a:sym typeface="Roboto"/>
              </a:rPr>
              <a:t>&lt;HTML&gt;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&lt;HEAD&gt;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&lt;TITLE&gt;&lt;/TITLE&gt;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&lt;/HEAD&gt;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&lt;BODY&gt;</a:t>
            </a:r>
            <a:br>
              <a:rPr lang="ko" dirty="0">
                <a:latin typeface="Roboto"/>
                <a:ea typeface="Roboto"/>
                <a:cs typeface="Roboto"/>
                <a:sym typeface="Roboto"/>
              </a:rPr>
            </a:br>
            <a:r>
              <a:rPr lang="ko" dirty="0">
                <a:latin typeface="Roboto"/>
                <a:ea typeface="Roboto"/>
                <a:cs typeface="Roboto"/>
                <a:sym typeface="Roboto"/>
              </a:rPr>
              <a:t>	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Roboto"/>
                <a:ea typeface="Roboto"/>
                <a:cs typeface="Roboto"/>
                <a:sym typeface="Roboto"/>
              </a:rPr>
              <a:t>화면에 출력 </a:t>
            </a:r>
            <a:r>
              <a:rPr lang="ko-KR" altLang="en-US" dirty="0" err="1" smtClean="0">
                <a:latin typeface="Roboto"/>
                <a:ea typeface="Roboto"/>
                <a:cs typeface="Roboto"/>
                <a:sym typeface="Roboto"/>
              </a:rPr>
              <a:t>되는건</a:t>
            </a:r>
            <a:r>
              <a:rPr lang="ko-KR" alt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altLang="ko-KR" dirty="0" smtClean="0">
                <a:latin typeface="Roboto"/>
                <a:ea typeface="Roboto"/>
                <a:cs typeface="Roboto"/>
                <a:sym typeface="Roboto"/>
              </a:rPr>
              <a:t>body </a:t>
            </a:r>
            <a:r>
              <a:rPr lang="ko-KR" altLang="en-US" dirty="0" smtClean="0">
                <a:latin typeface="Roboto"/>
                <a:ea typeface="Roboto"/>
                <a:cs typeface="Roboto"/>
                <a:sym typeface="Roboto"/>
              </a:rPr>
              <a:t>안에 있는 내용물만 출력된다</a:t>
            </a:r>
            <a:r>
              <a:rPr lang="en-US" altLang="ko-KR" dirty="0" smtClean="0"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&lt;/BODY&gt;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&lt;/HTML&gt;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들여쓰기가 매우 중요합니다.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기초 중에 기초 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그리고 매너 입니다.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배우는 내용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/>
              <a:t>HTML</a:t>
            </a:r>
            <a:r>
              <a:rPr lang="en-US" altLang="ko" dirty="0" smtClean="0"/>
              <a:t>  </a:t>
            </a:r>
            <a:r>
              <a:rPr lang="ko-KR" altLang="en-US" dirty="0" smtClean="0"/>
              <a:t>뼈대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 smtClean="0"/>
              <a:t>CSS</a:t>
            </a:r>
            <a:r>
              <a:rPr lang="en-US" altLang="ko" dirty="0" smtClean="0"/>
              <a:t> </a:t>
            </a:r>
            <a:r>
              <a:rPr lang="ko-KR" altLang="en-US" dirty="0" smtClean="0"/>
              <a:t>디자인요소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 smtClean="0"/>
              <a:t>Javascript</a:t>
            </a:r>
            <a:r>
              <a:rPr lang="en-US" altLang="ko" dirty="0" smtClean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/>
              <a:t>JQuery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 smtClean="0"/>
              <a:t>JSP</a:t>
            </a:r>
            <a:r>
              <a:rPr lang="en-US" altLang="ko" dirty="0" smtClean="0"/>
              <a:t> </a:t>
            </a:r>
            <a:r>
              <a:rPr lang="ko-KR" altLang="en-US" dirty="0" err="1" smtClean="0"/>
              <a:t>서버쪽</a:t>
            </a:r>
            <a:r>
              <a:rPr lang="ko-KR" altLang="en-US" dirty="0" smtClean="0"/>
              <a:t> 언어 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회사에서 많이 쓰는 언어 스프링프레임워크</a:t>
            </a:r>
            <a:r>
              <a:rPr lang="en-US" altLang="ko-KR" dirty="0" smtClean="0"/>
              <a:t>?)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dirty="0"/>
              <a:t>Vue.js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들여쓰기가 없으면?</a:t>
            </a:r>
            <a:endParaRPr/>
          </a:p>
        </p:txBody>
      </p:sp>
      <p:sp>
        <p:nvSpPr>
          <p:cNvPr id="181" name="Google Shape;181;p32"/>
          <p:cNvSpPr txBox="1"/>
          <p:nvPr/>
        </p:nvSpPr>
        <p:spPr>
          <a:xfrm>
            <a:off x="3501450" y="233425"/>
            <a:ext cx="5553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&lt;HTML&gt;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&lt;HEAD&gt;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&lt;TITLE&gt;&lt;/TITLE&gt;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&lt;/HEAD&gt;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&lt;BODY&gt;</a:t>
            </a:r>
            <a:br>
              <a:rPr lang="ko">
                <a:latin typeface="Roboto"/>
                <a:ea typeface="Roboto"/>
                <a:cs typeface="Roboto"/>
                <a:sym typeface="Roboto"/>
              </a:rPr>
            </a:br>
            <a:r>
              <a:rPr lang="ko">
                <a:latin typeface="Roboto"/>
                <a:ea typeface="Roboto"/>
                <a:cs typeface="Roboto"/>
                <a:sym typeface="Roboto"/>
              </a:rPr>
              <a:t>&lt;/BODY&gt;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&lt;/HTML&gt;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950" y="2313225"/>
            <a:ext cx="4306500" cy="27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이제 따라 실습해 볼게요.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그대로 씁니다.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저장은 index.html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대소문자 구분 없어용.</a:t>
            </a:r>
            <a:endParaRPr/>
          </a:p>
        </p:txBody>
      </p:sp>
      <p:sp>
        <p:nvSpPr>
          <p:cNvPr id="193" name="Google Shape;193;p34"/>
          <p:cNvSpPr txBox="1"/>
          <p:nvPr/>
        </p:nvSpPr>
        <p:spPr>
          <a:xfrm>
            <a:off x="3501450" y="233425"/>
            <a:ext cx="5553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&lt;HTML&gt;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&lt;HEAD&gt;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&lt;TITLE&gt;제목&lt;/TITLE&gt;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&lt;/HEAD&gt;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&lt;BODY&gt;</a:t>
            </a:r>
            <a:br>
              <a:rPr lang="ko">
                <a:latin typeface="Roboto"/>
                <a:ea typeface="Roboto"/>
                <a:cs typeface="Roboto"/>
                <a:sym typeface="Roboto"/>
              </a:rPr>
            </a:br>
            <a:r>
              <a:rPr lang="ko">
                <a:latin typeface="Roboto"/>
                <a:ea typeface="Roboto"/>
                <a:cs typeface="Roboto"/>
                <a:sym typeface="Roboto"/>
              </a:rPr>
              <a:t>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내용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&lt;/BODY&gt;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&lt;/HTML&gt;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body 에 써볼까요?</a:t>
            </a:r>
            <a:endParaRPr/>
          </a:p>
        </p:txBody>
      </p:sp>
      <p:sp>
        <p:nvSpPr>
          <p:cNvPr id="199" name="Google Shape;199;p35"/>
          <p:cNvSpPr txBox="1"/>
          <p:nvPr/>
        </p:nvSpPr>
        <p:spPr>
          <a:xfrm>
            <a:off x="3485350" y="1795000"/>
            <a:ext cx="5553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나는 아이언맨이다.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쟤는 토르다.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쟈는 캡틴 아메카다.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야는 블랙위도우다.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나는 그루트다.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>
            <a:spLocks noGrp="1"/>
          </p:cNvSpPr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&lt;br&gt; 태그 </a:t>
            </a: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3485350" y="1795000"/>
            <a:ext cx="5553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나는 아이언맨이다. &lt;br&gt;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쟤는 토르다. &lt;br&gt;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쟈는 캡틴 아메카다. &lt;br&gt;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야는 블랙위도우다. &lt;br&gt;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나는 그루트다.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>
            <a:spLocks noGrp="1"/>
          </p:cNvSpPr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&lt;hr&gt; 태그 </a:t>
            </a:r>
            <a:endParaRPr/>
          </a:p>
        </p:txBody>
      </p:sp>
      <p:sp>
        <p:nvSpPr>
          <p:cNvPr id="211" name="Google Shape;211;p37"/>
          <p:cNvSpPr txBox="1"/>
          <p:nvPr/>
        </p:nvSpPr>
        <p:spPr>
          <a:xfrm>
            <a:off x="3485350" y="1795000"/>
            <a:ext cx="555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&lt;hr&gt;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>
            <a:spLocks noGrp="1"/>
          </p:cNvSpPr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&lt;b&gt; 태그 </a:t>
            </a:r>
            <a:endParaRPr/>
          </a:p>
        </p:txBody>
      </p:sp>
      <p:sp>
        <p:nvSpPr>
          <p:cNvPr id="217" name="Google Shape;217;p38"/>
          <p:cNvSpPr txBox="1"/>
          <p:nvPr/>
        </p:nvSpPr>
        <p:spPr>
          <a:xfrm>
            <a:off x="3485350" y="1795000"/>
            <a:ext cx="555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&lt;b&gt;&lt;/b&gt;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>
            <a:spLocks noGrp="1"/>
          </p:cNvSpPr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&lt;img&gt; 태그 </a:t>
            </a:r>
            <a:endParaRPr/>
          </a:p>
        </p:txBody>
      </p:sp>
      <p:sp>
        <p:nvSpPr>
          <p:cNvPr id="223" name="Google Shape;223;p39"/>
          <p:cNvSpPr txBox="1"/>
          <p:nvPr/>
        </p:nvSpPr>
        <p:spPr>
          <a:xfrm>
            <a:off x="3485350" y="1795000"/>
            <a:ext cx="555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&lt;img src=”img.jpg”&gt;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에도 옵션이 있습니다!</a:t>
            </a:r>
            <a:endParaRPr/>
          </a:p>
        </p:txBody>
      </p:sp>
      <p:sp>
        <p:nvSpPr>
          <p:cNvPr id="229" name="Google Shape;229;p40"/>
          <p:cNvSpPr txBox="1">
            <a:spLocks noGrp="1"/>
          </p:cNvSpPr>
          <p:nvPr>
            <p:ph type="title"/>
          </p:nvPr>
        </p:nvSpPr>
        <p:spPr>
          <a:xfrm>
            <a:off x="1526375" y="3024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300"/>
              <a:t>심지어 방금전에 써봤..</a:t>
            </a:r>
            <a:endParaRPr sz="1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>
            <a:spLocks noGrp="1"/>
          </p:cNvSpPr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&lt;img /&gt; 태그 </a:t>
            </a:r>
            <a:endParaRPr/>
          </a:p>
        </p:txBody>
      </p:sp>
      <p:sp>
        <p:nvSpPr>
          <p:cNvPr id="235" name="Google Shape;235;p41"/>
          <p:cNvSpPr txBox="1"/>
          <p:nvPr/>
        </p:nvSpPr>
        <p:spPr>
          <a:xfrm>
            <a:off x="3485350" y="1795000"/>
            <a:ext cx="5553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&lt;img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src=”img.jpg”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&lt;img src=”img.jpg”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width=”1000px” height=”500px”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왜 배워야 하나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프론트엔드 개발자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웹 퍼블리셔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웹 기획자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b="1">
                <a:solidFill>
                  <a:srgbClr val="FF0000"/>
                </a:solidFill>
              </a:rPr>
              <a:t>마크업 언어에 대해 처음으로 접근하는 기회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사이즈를 지정하는 단위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px 와 %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>
            <a:spLocks noGrp="1"/>
          </p:cNvSpPr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&lt;a&gt; 태그 </a:t>
            </a:r>
            <a:endParaRPr/>
          </a:p>
        </p:txBody>
      </p:sp>
      <p:sp>
        <p:nvSpPr>
          <p:cNvPr id="246" name="Google Shape;246;p43"/>
          <p:cNvSpPr txBox="1"/>
          <p:nvPr/>
        </p:nvSpPr>
        <p:spPr>
          <a:xfrm>
            <a:off x="3485350" y="1795000"/>
            <a:ext cx="5553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&lt;a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href=”a.html”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&lt;a href=”https://www.naver.com”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target=”a”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>
            <a:spLocks noGrp="1"/>
          </p:cNvSpPr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1 </a:t>
            </a:r>
            <a:endParaRPr/>
          </a:p>
        </p:txBody>
      </p:sp>
      <p:sp>
        <p:nvSpPr>
          <p:cNvPr id="252" name="Google Shape;252;p44"/>
          <p:cNvSpPr txBox="1"/>
          <p:nvPr/>
        </p:nvSpPr>
        <p:spPr>
          <a:xfrm>
            <a:off x="3991425" y="423325"/>
            <a:ext cx="46326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이름 : </a:t>
            </a:r>
            <a:r>
              <a:rPr lang="ko" b="1">
                <a:latin typeface="Roboto"/>
                <a:ea typeface="Roboto"/>
                <a:cs typeface="Roboto"/>
                <a:sym typeface="Roboto"/>
              </a:rPr>
              <a:t>홍길동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생년월일 : </a:t>
            </a:r>
            <a:r>
              <a:rPr lang="ko" b="1">
                <a:latin typeface="Roboto"/>
                <a:ea typeface="Roboto"/>
                <a:cs typeface="Roboto"/>
                <a:sym typeface="Roboto"/>
              </a:rPr>
              <a:t>1900년 1월 1일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사는곳 : </a:t>
            </a:r>
            <a:r>
              <a:rPr lang="ko" b="1">
                <a:latin typeface="Roboto"/>
                <a:ea typeface="Roboto"/>
                <a:cs typeface="Roboto"/>
                <a:sym typeface="Roboto"/>
              </a:rPr>
              <a:t>경기도 수원시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혈액형 : </a:t>
            </a:r>
            <a:r>
              <a:rPr lang="ko" b="1">
                <a:latin typeface="Roboto"/>
                <a:ea typeface="Roboto"/>
                <a:cs typeface="Roboto"/>
                <a:sym typeface="Roboto"/>
              </a:rPr>
              <a:t>에이비형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3" name="Google Shape;2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250" y="2492075"/>
            <a:ext cx="1748375" cy="15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6025" y="150950"/>
            <a:ext cx="342900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>
            <a:spLocks noGrp="1"/>
          </p:cNvSpPr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2 </a:t>
            </a:r>
            <a:endParaRPr/>
          </a:p>
        </p:txBody>
      </p:sp>
      <p:sp>
        <p:nvSpPr>
          <p:cNvPr id="260" name="Google Shape;260;p45"/>
          <p:cNvSpPr txBox="1"/>
          <p:nvPr/>
        </p:nvSpPr>
        <p:spPr>
          <a:xfrm>
            <a:off x="3991425" y="423325"/>
            <a:ext cx="46326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나만의 바로가기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네이버</a:t>
            </a:r>
            <a:endParaRPr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카카오</a:t>
            </a:r>
            <a:endParaRPr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구글</a:t>
            </a:r>
            <a:endParaRPr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깃허브</a:t>
            </a:r>
            <a:endParaRPr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>
            <a:spLocks noGrp="1"/>
          </p:cNvSpPr>
          <p:nvPr>
            <p:ph type="title"/>
          </p:nvPr>
        </p:nvSpPr>
        <p:spPr>
          <a:xfrm>
            <a:off x="265500" y="65362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오전에 뭐 배웠지?</a:t>
            </a:r>
            <a:endParaRPr/>
          </a:p>
        </p:txBody>
      </p:sp>
      <p:sp>
        <p:nvSpPr>
          <p:cNvPr id="266" name="Google Shape;266;p46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각자 정리 합시다.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남은 시간은 오늘의 수업 질문과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실무 관련된 질문 하시면 됩니다.</a:t>
            </a:r>
            <a:endParaRPr/>
          </a:p>
        </p:txBody>
      </p:sp>
      <p:pic>
        <p:nvPicPr>
          <p:cNvPr id="267" name="Google Shape;2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750" y="1657600"/>
            <a:ext cx="3417175" cy="14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오후에 배울 건?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>
            <a:spLocks noGrp="1"/>
          </p:cNvSpPr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&lt;table&gt; 태그 </a:t>
            </a:r>
            <a:endParaRPr/>
          </a:p>
        </p:txBody>
      </p:sp>
      <p:sp>
        <p:nvSpPr>
          <p:cNvPr id="278" name="Google Shape;278;p48"/>
          <p:cNvSpPr txBox="1"/>
          <p:nvPr/>
        </p:nvSpPr>
        <p:spPr>
          <a:xfrm>
            <a:off x="3485350" y="1795000"/>
            <a:ext cx="55539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&lt;table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검색 먼저</a:t>
            </a:r>
            <a:r>
              <a:rPr lang="ko" dirty="0" smtClean="0">
                <a:latin typeface="Roboto"/>
                <a:ea typeface="Roboto"/>
                <a:cs typeface="Roboto"/>
                <a:sym typeface="Roboto"/>
              </a:rPr>
              <a:t>?</a:t>
            </a:r>
            <a:endParaRPr lang="en-US" altLang="ko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&lt;table&gt;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 &lt;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tr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    &lt;td&gt;&lt;/td&gt;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>
            <a:spLocks noGrp="1"/>
          </p:cNvSpPr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3 </a:t>
            </a:r>
            <a:endParaRPr/>
          </a:p>
        </p:txBody>
      </p:sp>
      <p:sp>
        <p:nvSpPr>
          <p:cNvPr id="284" name="Google Shape;284;p49"/>
          <p:cNvSpPr/>
          <p:nvPr/>
        </p:nvSpPr>
        <p:spPr>
          <a:xfrm>
            <a:off x="4366375" y="689425"/>
            <a:ext cx="1524000" cy="326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285" name="Google Shape;285;p49"/>
          <p:cNvSpPr/>
          <p:nvPr/>
        </p:nvSpPr>
        <p:spPr>
          <a:xfrm>
            <a:off x="5890375" y="689425"/>
            <a:ext cx="1524000" cy="81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sp>
        <p:nvSpPr>
          <p:cNvPr id="286" name="Google Shape;286;p49"/>
          <p:cNvSpPr/>
          <p:nvPr/>
        </p:nvSpPr>
        <p:spPr>
          <a:xfrm>
            <a:off x="5890375" y="1504525"/>
            <a:ext cx="1524000" cy="81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287" name="Google Shape;287;p49"/>
          <p:cNvSpPr/>
          <p:nvPr/>
        </p:nvSpPr>
        <p:spPr>
          <a:xfrm>
            <a:off x="5890375" y="2319625"/>
            <a:ext cx="1524000" cy="81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288" name="Google Shape;288;p49"/>
          <p:cNvSpPr/>
          <p:nvPr/>
        </p:nvSpPr>
        <p:spPr>
          <a:xfrm>
            <a:off x="5890375" y="3134725"/>
            <a:ext cx="1524000" cy="81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/>
          </a:p>
        </p:txBody>
      </p:sp>
      <p:sp>
        <p:nvSpPr>
          <p:cNvPr id="289" name="Google Shape;289;p49"/>
          <p:cNvSpPr/>
          <p:nvPr/>
        </p:nvSpPr>
        <p:spPr>
          <a:xfrm>
            <a:off x="4366375" y="3949825"/>
            <a:ext cx="3048000" cy="81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>
            <a:spLocks noGrp="1"/>
          </p:cNvSpPr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4 </a:t>
            </a:r>
            <a:endParaRPr/>
          </a:p>
        </p:txBody>
      </p:sp>
      <p:sp>
        <p:nvSpPr>
          <p:cNvPr id="295" name="Google Shape;295;p50"/>
          <p:cNvSpPr/>
          <p:nvPr/>
        </p:nvSpPr>
        <p:spPr>
          <a:xfrm>
            <a:off x="4366375" y="1504525"/>
            <a:ext cx="1524000" cy="244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296" name="Google Shape;296;p50"/>
          <p:cNvSpPr/>
          <p:nvPr/>
        </p:nvSpPr>
        <p:spPr>
          <a:xfrm>
            <a:off x="4366375" y="689425"/>
            <a:ext cx="3048000" cy="81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sp>
        <p:nvSpPr>
          <p:cNvPr id="297" name="Google Shape;297;p50"/>
          <p:cNvSpPr/>
          <p:nvPr/>
        </p:nvSpPr>
        <p:spPr>
          <a:xfrm>
            <a:off x="5890375" y="1504525"/>
            <a:ext cx="1524000" cy="81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298" name="Google Shape;298;p50"/>
          <p:cNvSpPr/>
          <p:nvPr/>
        </p:nvSpPr>
        <p:spPr>
          <a:xfrm>
            <a:off x="5890375" y="2319625"/>
            <a:ext cx="1524000" cy="81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299" name="Google Shape;299;p50"/>
          <p:cNvSpPr/>
          <p:nvPr/>
        </p:nvSpPr>
        <p:spPr>
          <a:xfrm>
            <a:off x="5890375" y="3134725"/>
            <a:ext cx="1524000" cy="81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/>
          </a:p>
        </p:txBody>
      </p:sp>
      <p:sp>
        <p:nvSpPr>
          <p:cNvPr id="300" name="Google Shape;300;p50"/>
          <p:cNvSpPr/>
          <p:nvPr/>
        </p:nvSpPr>
        <p:spPr>
          <a:xfrm>
            <a:off x="4366375" y="3949825"/>
            <a:ext cx="3048000" cy="81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/>
          </a:p>
        </p:txBody>
      </p:sp>
      <p:sp>
        <p:nvSpPr>
          <p:cNvPr id="301" name="Google Shape;301;p50"/>
          <p:cNvSpPr/>
          <p:nvPr/>
        </p:nvSpPr>
        <p:spPr>
          <a:xfrm>
            <a:off x="7414375" y="689425"/>
            <a:ext cx="1330500" cy="407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1"/>
          <p:cNvSpPr txBox="1">
            <a:spLocks noGrp="1"/>
          </p:cNvSpPr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5 </a:t>
            </a:r>
            <a:endParaRPr/>
          </a:p>
        </p:txBody>
      </p:sp>
      <p:sp>
        <p:nvSpPr>
          <p:cNvPr id="307" name="Google Shape;307;p51"/>
          <p:cNvSpPr/>
          <p:nvPr/>
        </p:nvSpPr>
        <p:spPr>
          <a:xfrm>
            <a:off x="4366375" y="1504525"/>
            <a:ext cx="1524000" cy="326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308" name="Google Shape;308;p51"/>
          <p:cNvSpPr/>
          <p:nvPr/>
        </p:nvSpPr>
        <p:spPr>
          <a:xfrm>
            <a:off x="4366375" y="689425"/>
            <a:ext cx="3048000" cy="81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309" name="Google Shape;309;p51"/>
          <p:cNvSpPr/>
          <p:nvPr/>
        </p:nvSpPr>
        <p:spPr>
          <a:xfrm>
            <a:off x="5890375" y="1504525"/>
            <a:ext cx="1524000" cy="244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51"/>
          <p:cNvSpPr/>
          <p:nvPr/>
        </p:nvSpPr>
        <p:spPr>
          <a:xfrm>
            <a:off x="5890375" y="3949825"/>
            <a:ext cx="2854500" cy="81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311" name="Google Shape;311;p51"/>
          <p:cNvSpPr/>
          <p:nvPr/>
        </p:nvSpPr>
        <p:spPr>
          <a:xfrm>
            <a:off x="7414375" y="689425"/>
            <a:ext cx="1330500" cy="326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pic>
        <p:nvPicPr>
          <p:cNvPr id="312" name="Google Shape;31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025" y="1643225"/>
            <a:ext cx="1524000" cy="20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사용할 도구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웹브라우저 : 크롬 혹은 사파리, 엣지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개발툴 : vscode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형상관리 : 깃허브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 txBox="1">
            <a:spLocks noGrp="1"/>
          </p:cNvSpPr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색을 표현하는 방법</a:t>
            </a:r>
            <a:endParaRPr/>
          </a:p>
        </p:txBody>
      </p:sp>
      <p:sp>
        <p:nvSpPr>
          <p:cNvPr id="318" name="Google Shape;318;p52"/>
          <p:cNvSpPr txBox="1"/>
          <p:nvPr/>
        </p:nvSpPr>
        <p:spPr>
          <a:xfrm>
            <a:off x="3485350" y="1795000"/>
            <a:ext cx="5553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RED , GREEN , BLUE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#000000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#FFFFFF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 txBox="1">
            <a:spLocks noGrp="1"/>
          </p:cNvSpPr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6 </a:t>
            </a:r>
            <a:endParaRPr/>
          </a:p>
        </p:txBody>
      </p:sp>
      <p:sp>
        <p:nvSpPr>
          <p:cNvPr id="324" name="Google Shape;324;p53"/>
          <p:cNvSpPr/>
          <p:nvPr/>
        </p:nvSpPr>
        <p:spPr>
          <a:xfrm>
            <a:off x="4366375" y="689425"/>
            <a:ext cx="1524000" cy="4075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325" name="Google Shape;325;p53"/>
          <p:cNvSpPr/>
          <p:nvPr/>
        </p:nvSpPr>
        <p:spPr>
          <a:xfrm>
            <a:off x="5890375" y="689425"/>
            <a:ext cx="2854500" cy="8151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326" name="Google Shape;326;p53"/>
          <p:cNvSpPr/>
          <p:nvPr/>
        </p:nvSpPr>
        <p:spPr>
          <a:xfrm>
            <a:off x="5890375" y="1504525"/>
            <a:ext cx="1524000" cy="244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53"/>
          <p:cNvSpPr/>
          <p:nvPr/>
        </p:nvSpPr>
        <p:spPr>
          <a:xfrm>
            <a:off x="4366375" y="3509825"/>
            <a:ext cx="4378500" cy="12552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328" name="Google Shape;328;p53"/>
          <p:cNvSpPr/>
          <p:nvPr/>
        </p:nvSpPr>
        <p:spPr>
          <a:xfrm>
            <a:off x="7414375" y="1504525"/>
            <a:ext cx="1330500" cy="3260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pic>
        <p:nvPicPr>
          <p:cNvPr id="329" name="Google Shape;32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375" y="1504525"/>
            <a:ext cx="1524000" cy="20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4"/>
          <p:cNvSpPr txBox="1">
            <a:spLocks noGrp="1"/>
          </p:cNvSpPr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&lt;li&gt; 태그 </a:t>
            </a:r>
            <a:endParaRPr/>
          </a:p>
        </p:txBody>
      </p:sp>
      <p:sp>
        <p:nvSpPr>
          <p:cNvPr id="335" name="Google Shape;335;p54"/>
          <p:cNvSpPr txBox="1"/>
          <p:nvPr/>
        </p:nvSpPr>
        <p:spPr>
          <a:xfrm>
            <a:off x="3485350" y="1795000"/>
            <a:ext cx="5553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HTML 에도 list 가 있습니다.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언제나 그렇듯 검색부터!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5"/>
          <p:cNvSpPr txBox="1">
            <a:spLocks noGrp="1"/>
          </p:cNvSpPr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&lt;form&gt; 태그 </a:t>
            </a:r>
            <a:endParaRPr/>
          </a:p>
        </p:txBody>
      </p:sp>
      <p:sp>
        <p:nvSpPr>
          <p:cNvPr id="341" name="Google Shape;341;p55"/>
          <p:cNvSpPr txBox="1"/>
          <p:nvPr/>
        </p:nvSpPr>
        <p:spPr>
          <a:xfrm>
            <a:off x="3485350" y="1795000"/>
            <a:ext cx="55539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&lt;form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태그 </a:t>
            </a:r>
            <a:r>
              <a:rPr lang="ko" dirty="0" smtClean="0">
                <a:latin typeface="Roboto"/>
                <a:ea typeface="Roboto"/>
                <a:cs typeface="Roboto"/>
                <a:sym typeface="Roboto"/>
              </a:rPr>
              <a:t>시리즈</a:t>
            </a:r>
            <a:endParaRPr lang="en-US" altLang="ko" dirty="0" smtClean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Roboto"/>
                <a:ea typeface="Roboto"/>
                <a:cs typeface="Roboto"/>
                <a:sym typeface="Roboto"/>
              </a:rPr>
              <a:t>하나의 묶음</a:t>
            </a:r>
            <a:r>
              <a:rPr lang="en-US" altLang="ko-KR" dirty="0" smtClean="0">
                <a:latin typeface="Roboto"/>
                <a:ea typeface="Roboto"/>
                <a:cs typeface="Roboto"/>
                <a:sym typeface="Roboto"/>
              </a:rPr>
              <a:t>?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6"/>
          <p:cNvSpPr txBox="1">
            <a:spLocks noGrp="1"/>
          </p:cNvSpPr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&lt;input&gt; 태그 </a:t>
            </a:r>
            <a:endParaRPr/>
          </a:p>
        </p:txBody>
      </p:sp>
      <p:sp>
        <p:nvSpPr>
          <p:cNvPr id="347" name="Google Shape;347;p56"/>
          <p:cNvSpPr txBox="1"/>
          <p:nvPr/>
        </p:nvSpPr>
        <p:spPr>
          <a:xfrm>
            <a:off x="3485350" y="1795000"/>
            <a:ext cx="5553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&lt;input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태그 시리즈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>
            <a:spLocks noGrp="1"/>
          </p:cNvSpPr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&lt;</a:t>
            </a:r>
            <a:r>
              <a:rPr lang="ko" dirty="0" smtClean="0"/>
              <a:t>input&gt; </a:t>
            </a:r>
            <a:r>
              <a:rPr lang="en-US" altLang="ko" dirty="0" smtClean="0"/>
              <a:t/>
            </a:r>
            <a:br>
              <a:rPr lang="en-US" altLang="ko" dirty="0" smtClean="0"/>
            </a:br>
            <a:r>
              <a:rPr lang="ko" dirty="0" smtClean="0"/>
              <a:t>태그의 </a:t>
            </a:r>
            <a:r>
              <a:rPr lang="ko" dirty="0"/>
              <a:t>옵션 </a:t>
            </a:r>
            <a:endParaRPr dirty="0"/>
          </a:p>
        </p:txBody>
      </p:sp>
      <p:sp>
        <p:nvSpPr>
          <p:cNvPr id="353" name="Google Shape;353;p57"/>
          <p:cNvSpPr txBox="1"/>
          <p:nvPr/>
        </p:nvSpPr>
        <p:spPr>
          <a:xfrm>
            <a:off x="3485350" y="1795000"/>
            <a:ext cx="5553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smtClean="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ko" dirty="0" smtClean="0">
                <a:latin typeface="Roboto"/>
                <a:ea typeface="Roboto"/>
                <a:cs typeface="Roboto"/>
                <a:sym typeface="Roboto"/>
              </a:rPr>
              <a:t>ext</a:t>
            </a:r>
            <a:r>
              <a:rPr lang="en-US" altLang="ko" dirty="0" smtClean="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ko-KR" altLang="en-US" dirty="0" smtClean="0">
                <a:latin typeface="Roboto"/>
                <a:ea typeface="Roboto"/>
                <a:cs typeface="Roboto"/>
                <a:sym typeface="Roboto"/>
              </a:rPr>
              <a:t>일반적인 값을 입력</a:t>
            </a:r>
            <a:r>
              <a:rPr lang="en-US" altLang="ko-KR" dirty="0" smtClean="0">
                <a:latin typeface="Roboto"/>
                <a:ea typeface="Roboto"/>
                <a:cs typeface="Roboto"/>
                <a:sym typeface="Roboto"/>
              </a:rPr>
              <a:t>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smtClean="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ko" dirty="0" smtClean="0">
                <a:latin typeface="Roboto"/>
                <a:ea typeface="Roboto"/>
                <a:cs typeface="Roboto"/>
                <a:sym typeface="Roboto"/>
              </a:rPr>
              <a:t>assword</a:t>
            </a:r>
            <a:r>
              <a:rPr lang="en-US" altLang="ko" dirty="0" smtClean="0">
                <a:latin typeface="Roboto"/>
                <a:ea typeface="Roboto"/>
                <a:cs typeface="Roboto"/>
                <a:sym typeface="Roboto"/>
              </a:rPr>
              <a:t> (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radio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checkbox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button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reset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submit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8"/>
          <p:cNvSpPr txBox="1">
            <a:spLocks noGrp="1"/>
          </p:cNvSpPr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&lt;select&gt; 태그 </a:t>
            </a:r>
            <a:endParaRPr/>
          </a:p>
        </p:txBody>
      </p:sp>
      <p:sp>
        <p:nvSpPr>
          <p:cNvPr id="359" name="Google Shape;359;p58"/>
          <p:cNvSpPr txBox="1"/>
          <p:nvPr/>
        </p:nvSpPr>
        <p:spPr>
          <a:xfrm>
            <a:off x="3485350" y="1795000"/>
            <a:ext cx="5553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&lt;select&gt;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	&lt;option&gt;&lt;/option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&lt;/select&gt;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9"/>
          <p:cNvSpPr txBox="1">
            <a:spLocks noGrp="1"/>
          </p:cNvSpPr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&lt;textarea&gt; 태그 </a:t>
            </a:r>
            <a:endParaRPr/>
          </a:p>
        </p:txBody>
      </p:sp>
      <p:sp>
        <p:nvSpPr>
          <p:cNvPr id="365" name="Google Shape;365;p59"/>
          <p:cNvSpPr txBox="1"/>
          <p:nvPr/>
        </p:nvSpPr>
        <p:spPr>
          <a:xfrm>
            <a:off x="3485350" y="1795000"/>
            <a:ext cx="555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&lt;textarea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0"/>
          <p:cNvSpPr txBox="1">
            <a:spLocks noGrp="1"/>
          </p:cNvSpPr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7 </a:t>
            </a:r>
            <a:endParaRPr/>
          </a:p>
        </p:txBody>
      </p:sp>
      <p:pic>
        <p:nvPicPr>
          <p:cNvPr id="371" name="Google Shape;37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775" y="0"/>
            <a:ext cx="5798220" cy="20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200" y="2005300"/>
            <a:ext cx="487680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7450" y="4002375"/>
            <a:ext cx="303847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1"/>
          <p:cNvSpPr txBox="1">
            <a:spLocks noGrp="1"/>
          </p:cNvSpPr>
          <p:nvPr>
            <p:ph type="title"/>
          </p:nvPr>
        </p:nvSpPr>
        <p:spPr>
          <a:xfrm>
            <a:off x="265500" y="65362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 배웠지?</a:t>
            </a:r>
            <a:endParaRPr/>
          </a:p>
        </p:txBody>
      </p:sp>
      <p:sp>
        <p:nvSpPr>
          <p:cNvPr id="379" name="Google Shape;379;p61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각자 정리 합시다.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남은 시간은 오늘의 수업 질문과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실무 관련된 질문 하시면 됩니다.</a:t>
            </a:r>
            <a:endParaRPr/>
          </a:p>
        </p:txBody>
      </p:sp>
      <p:pic>
        <p:nvPicPr>
          <p:cNvPr id="380" name="Google Shape;38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750" y="1657600"/>
            <a:ext cx="3417175" cy="14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용어정리 먼저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hyper text markup language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뛰어난텍스트 표시 언어?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웹페이지를 표현하기 위한 마크업 언어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브라우저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을 읽을 수 있는 프로그램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인터넷 서핑을 하기 위한 프로그램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인터넷으로 뭐든 하려면 일단 있어야 하는 프로그램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어지간 하면 다 깔려있는 프로그램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태그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&lt;/&gt;  혹은 &lt;&gt; &lt;/&gt;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로 이루어진 HTML 의 최소 단위 입니다.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CSS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ko" sz="16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ascading </a:t>
            </a:r>
            <a:r>
              <a:rPr lang="ko" sz="1600" b="1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ko" sz="16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tyle </a:t>
            </a:r>
            <a:r>
              <a:rPr lang="ko" sz="1600" b="1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ko" sz="16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heet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좀 더 디자인에 최적화된 웹페이지 마크업 언어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나오기 이전에는 HTML 에서도 디자인 관련된 규약이 있었으나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나온 이후에는 HTML 은 레이아웃 구성을 위한 언어가 되었음.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780</Words>
  <Application>Microsoft Office PowerPoint</Application>
  <PresentationFormat>화면 슬라이드 쇼(16:9)</PresentationFormat>
  <Paragraphs>239</Paragraphs>
  <Slides>49</Slides>
  <Notes>49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2" baseType="lpstr">
      <vt:lpstr>Roboto</vt:lpstr>
      <vt:lpstr>Arial</vt:lpstr>
      <vt:lpstr>Material</vt:lpstr>
      <vt:lpstr>웹 (프론트엔드)개발의 기초</vt:lpstr>
      <vt:lpstr>배우는 내용</vt:lpstr>
      <vt:lpstr>왜 배워야 하나</vt:lpstr>
      <vt:lpstr>실습 사용할 도구</vt:lpstr>
      <vt:lpstr>용어정리 먼저</vt:lpstr>
      <vt:lpstr>HTML</vt:lpstr>
      <vt:lpstr>웹 브라우저</vt:lpstr>
      <vt:lpstr>태그</vt:lpstr>
      <vt:lpstr>CSS</vt:lpstr>
      <vt:lpstr>레이아웃</vt:lpstr>
      <vt:lpstr>Javascript</vt:lpstr>
      <vt:lpstr>HTML 은 개발언어 인가요?</vt:lpstr>
      <vt:lpstr>마크업 언어 다른건 뭐가 있나요?</vt:lpstr>
      <vt:lpstr>JQuery</vt:lpstr>
      <vt:lpstr>다른 자바스크립트 프레임워크가 있나요?</vt:lpstr>
      <vt:lpstr>라이브러리랑 프레임워크 차이가 뭔가요?</vt:lpstr>
      <vt:lpstr>구조를 알아볼까요?</vt:lpstr>
      <vt:lpstr>기본 구조입니다.</vt:lpstr>
      <vt:lpstr>들여쓰기가 매우 중요합니다. 기초 중에 기초 입니다. 그리고 매너 입니다.</vt:lpstr>
      <vt:lpstr>들여쓰기가 없으면?</vt:lpstr>
      <vt:lpstr>이제 따라 실습해 볼게요.</vt:lpstr>
      <vt:lpstr>그대로 씁니다.  저장은 index.html  대소문자 구분 없어용.</vt:lpstr>
      <vt:lpstr>body 에 써볼까요?</vt:lpstr>
      <vt:lpstr>&lt;br&gt; 태그 </vt:lpstr>
      <vt:lpstr>&lt;hr&gt; 태그 </vt:lpstr>
      <vt:lpstr>&lt;b&gt; 태그 </vt:lpstr>
      <vt:lpstr>&lt;img&gt; 태그 </vt:lpstr>
      <vt:lpstr>html 에도 옵션이 있습니다!</vt:lpstr>
      <vt:lpstr>&lt;img /&gt; 태그 </vt:lpstr>
      <vt:lpstr>사이즈를 지정하는 단위  px 와 %</vt:lpstr>
      <vt:lpstr>&lt;a&gt; 태그 </vt:lpstr>
      <vt:lpstr>실습 1 </vt:lpstr>
      <vt:lpstr>실습 2 </vt:lpstr>
      <vt:lpstr>오전에 뭐 배웠지?</vt:lpstr>
      <vt:lpstr>오후에 배울 건?</vt:lpstr>
      <vt:lpstr>&lt;table&gt; 태그 </vt:lpstr>
      <vt:lpstr>실습 3 </vt:lpstr>
      <vt:lpstr>실습 4 </vt:lpstr>
      <vt:lpstr>실습 5 </vt:lpstr>
      <vt:lpstr>색을 표현하는 방법</vt:lpstr>
      <vt:lpstr>실습 6 </vt:lpstr>
      <vt:lpstr>&lt;li&gt; 태그 </vt:lpstr>
      <vt:lpstr>&lt;form&gt; 태그 </vt:lpstr>
      <vt:lpstr>&lt;input&gt; 태그 </vt:lpstr>
      <vt:lpstr>&lt;input&gt;  태그의 옵션 </vt:lpstr>
      <vt:lpstr>&lt;select&gt; 태그 </vt:lpstr>
      <vt:lpstr>&lt;textarea&gt; 태그 </vt:lpstr>
      <vt:lpstr>실습 7 </vt:lpstr>
      <vt:lpstr>오늘 뭐 배웠지?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(프론트엔드)개발의 기초</dc:title>
  <cp:lastModifiedBy>서형종</cp:lastModifiedBy>
  <cp:revision>8</cp:revision>
  <dcterms:modified xsi:type="dcterms:W3CDTF">2023-09-19T07:39:38Z</dcterms:modified>
</cp:coreProperties>
</file>