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5143500" cx="9144000"/>
  <p:notesSz cx="6858000" cy="9144000"/>
  <p:embeddedFontLst>
    <p:embeddedFont>
      <p:font typeface="Robot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20" Type="http://schemas.openxmlformats.org/officeDocument/2006/relationships/slide" Target="slides/slide14.xml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Roboto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6cb962734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6cb962734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6cb962734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6cb962734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6cb962734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6cb962734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6cb962734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d6cb962734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6cb962734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6cb962734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d6cb962734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d6cb962734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6cb962734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d6cb962734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6cb962734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d6cb962734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6cb962734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6cb962734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6cb962734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d6cb962734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d6cb962734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d6cb962734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6cb962734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6cb962734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d6cb962734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d6cb962734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d6cb962734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d6cb962734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d6cb962734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d6cb962734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d6cb962734_0_3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d6cb962734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d6cb962734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d6cb962734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d6cb962734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d6cb962734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3dd624701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3dd624701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1bc1385d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1bc1385d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1bc1385d2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1bc1385d2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3dd624701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3dd624701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6cb962734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6cb962734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d6cb962734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d6cb962734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d6cb962734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d6cb962734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2168851f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2168851f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d6cb962734_0_4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d6cb962734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6cb962734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6cb962734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6cb962734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6cb962734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6cb962734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6cb962734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6cb962734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6cb962734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6cb962734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6cb962734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6cb962734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6cb962734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7" name="Google Shape;87;p1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" name="Google Shape;107;p21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8" name="Google Shape;10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 (프론트엔드)개발의 기초</a:t>
            </a:r>
            <a:endParaRPr/>
          </a:p>
        </p:txBody>
      </p:sp>
      <p:sp>
        <p:nvSpPr>
          <p:cNvPr id="126" name="Google Shape;126;p25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r>
              <a:rPr lang="ko"/>
              <a:t>일차 - 생존코딩 오준석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class 의 특성?</a:t>
            </a:r>
            <a:endParaRPr/>
          </a:p>
        </p:txBody>
      </p:sp>
      <p:sp>
        <p:nvSpPr>
          <p:cNvPr id="182" name="Google Shape;182;p34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여러개의 부서에 소속될 수도 있습니다.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능력자는 여기저기 일이 많죠.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비슷 합니다.</a:t>
            </a:r>
            <a:endParaRPr/>
          </a:p>
        </p:txBody>
      </p:sp>
      <p:sp>
        <p:nvSpPr>
          <p:cNvPr id="183" name="Google Shape;183;p34"/>
          <p:cNvSpPr txBox="1"/>
          <p:nvPr/>
        </p:nvSpPr>
        <p:spPr>
          <a:xfrm>
            <a:off x="3433275" y="137000"/>
            <a:ext cx="5616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class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&lt;div class=”div_class1 div_class2”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&lt;div class=”</a:t>
            </a: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클래스명1    클래스명2    클래스명3</a:t>
            </a:r>
            <a:r>
              <a:rPr lang="ko">
                <a:latin typeface="Roboto"/>
                <a:ea typeface="Roboto"/>
                <a:cs typeface="Roboto"/>
                <a:sym typeface="Roboto"/>
              </a:rPr>
              <a:t>”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/>
          <p:nvPr>
            <p:ph type="title"/>
          </p:nvPr>
        </p:nvSpPr>
        <p:spPr>
          <a:xfrm>
            <a:off x="226075" y="357800"/>
            <a:ext cx="2808000" cy="233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배경색과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크기 제어</a:t>
            </a:r>
            <a:endParaRPr/>
          </a:p>
        </p:txBody>
      </p:sp>
      <p:sp>
        <p:nvSpPr>
          <p:cNvPr id="189" name="Google Shape;189;p35"/>
          <p:cNvSpPr txBox="1"/>
          <p:nvPr/>
        </p:nvSpPr>
        <p:spPr>
          <a:xfrm>
            <a:off x="3433275" y="137000"/>
            <a:ext cx="5616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background-color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display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width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height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텍스트 제어</a:t>
            </a:r>
            <a:endParaRPr/>
          </a:p>
        </p:txBody>
      </p:sp>
      <p:sp>
        <p:nvSpPr>
          <p:cNvPr id="195" name="Google Shape;195;p36"/>
          <p:cNvSpPr txBox="1"/>
          <p:nvPr/>
        </p:nvSpPr>
        <p:spPr>
          <a:xfrm>
            <a:off x="3433275" y="137000"/>
            <a:ext cx="5616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color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text-align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text-decoration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overline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underline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uppercase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lowercase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text-indent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텍스트 제어2</a:t>
            </a:r>
            <a:endParaRPr/>
          </a:p>
        </p:txBody>
      </p:sp>
      <p:sp>
        <p:nvSpPr>
          <p:cNvPr id="201" name="Google Shape;201;p37"/>
          <p:cNvSpPr txBox="1"/>
          <p:nvPr/>
        </p:nvSpPr>
        <p:spPr>
          <a:xfrm>
            <a:off x="3433275" y="137000"/>
            <a:ext cx="5616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font-family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font-style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font-size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font-height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오늘 배울 내용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화면표시</a:t>
            </a:r>
            <a:endParaRPr/>
          </a:p>
        </p:txBody>
      </p:sp>
      <p:sp>
        <p:nvSpPr>
          <p:cNvPr id="212" name="Google Shape;212;p39"/>
          <p:cNvSpPr txBox="1"/>
          <p:nvPr/>
        </p:nvSpPr>
        <p:spPr>
          <a:xfrm>
            <a:off x="3433275" y="137000"/>
            <a:ext cx="56166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display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	: none 	보이지 않게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	: visibility	보이게 (생략해도 됨)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	: block	박스형태의 공간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	: inline	컨텐츠를 작성하는 공간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	: inline-block	박스형태의 컨텐츠를 작성하는 공간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block	 의 특징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	width / height 값을 지정할 수 있음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	margin / padding 을 지정할수 있음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inline 의 특징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	width / height 값을 지정할 수 없음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	margin 은 위 아래 지정이 불가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inline-block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	줄바꿈이 일어나지 않는다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	크기가 조절은 되지만 지정하지 않으면 컨텐츠 만큼만 잡힌다.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0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외곽선</a:t>
            </a:r>
            <a:endParaRPr/>
          </a:p>
        </p:txBody>
      </p:sp>
      <p:sp>
        <p:nvSpPr>
          <p:cNvPr id="218" name="Google Shape;218;p40"/>
          <p:cNvSpPr txBox="1"/>
          <p:nvPr/>
        </p:nvSpPr>
        <p:spPr>
          <a:xfrm>
            <a:off x="3433275" y="137000"/>
            <a:ext cx="56166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border : 1px #000000 solid;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border-style: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border-top-style :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border-right-style :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border-bottom-style :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border-left-style :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border-radius : 10px;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9" name="Google Shape;21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6950" y="1492100"/>
            <a:ext cx="1076325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여백</a:t>
            </a:r>
            <a:endParaRPr/>
          </a:p>
        </p:txBody>
      </p:sp>
      <p:sp>
        <p:nvSpPr>
          <p:cNvPr id="225" name="Google Shape;225;p41"/>
          <p:cNvSpPr txBox="1"/>
          <p:nvPr/>
        </p:nvSpPr>
        <p:spPr>
          <a:xfrm>
            <a:off x="3433275" y="137000"/>
            <a:ext cx="56166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margin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margin-top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margin-left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margin-right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margin-bottom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margin: </a:t>
            </a: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top right bottom left </a:t>
            </a:r>
            <a:r>
              <a:rPr lang="ko">
                <a:latin typeface="Roboto"/>
                <a:ea typeface="Roboto"/>
                <a:cs typeface="Roboto"/>
                <a:sym typeface="Roboto"/>
              </a:rPr>
              <a:t>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margin: </a:t>
            </a: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top (right &amp; left) bottom</a:t>
            </a:r>
            <a:r>
              <a:rPr lang="ko">
                <a:latin typeface="Roboto"/>
                <a:ea typeface="Roboto"/>
                <a:cs typeface="Roboto"/>
                <a:sym typeface="Roboto"/>
              </a:rPr>
              <a:t> 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margin: (</a:t>
            </a: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top &amp; bottom) (left &amp; right)</a:t>
            </a:r>
            <a:r>
              <a:rPr lang="ko">
                <a:latin typeface="Roboto"/>
                <a:ea typeface="Roboto"/>
                <a:cs typeface="Roboto"/>
                <a:sym typeface="Roboto"/>
              </a:rPr>
              <a:t>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margin: </a:t>
            </a: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all </a:t>
            </a:r>
            <a:r>
              <a:rPr lang="ko">
                <a:latin typeface="Roboto"/>
                <a:ea typeface="Roboto"/>
                <a:cs typeface="Roboto"/>
                <a:sym typeface="Roboto"/>
              </a:rPr>
              <a:t>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padding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6" name="Google Shape;22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6547" y="2802872"/>
            <a:ext cx="4040350" cy="219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2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</a:t>
            </a:r>
            <a:endParaRPr/>
          </a:p>
        </p:txBody>
      </p:sp>
      <p:pic>
        <p:nvPicPr>
          <p:cNvPr id="232" name="Google Shape;23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7450" y="1382025"/>
            <a:ext cx="6872550" cy="288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3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크기조절</a:t>
            </a:r>
            <a:endParaRPr/>
          </a:p>
        </p:txBody>
      </p:sp>
      <p:sp>
        <p:nvSpPr>
          <p:cNvPr id="238" name="Google Shape;238;p43"/>
          <p:cNvSpPr txBox="1"/>
          <p:nvPr/>
        </p:nvSpPr>
        <p:spPr>
          <a:xfrm>
            <a:off x="3433275" y="137000"/>
            <a:ext cx="5616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height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line-height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max-height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min-height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width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복습타임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4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위치지정</a:t>
            </a:r>
            <a:endParaRPr/>
          </a:p>
        </p:txBody>
      </p:sp>
      <p:sp>
        <p:nvSpPr>
          <p:cNvPr id="244" name="Google Shape;244;p44"/>
          <p:cNvSpPr txBox="1"/>
          <p:nvPr/>
        </p:nvSpPr>
        <p:spPr>
          <a:xfrm>
            <a:off x="3433275" y="137000"/>
            <a:ext cx="56166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top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bottom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left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right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overflow :  auto / hidden / scroll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overflow-x , overflow-y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position : absolute / fixed / relative / static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z-index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5"/>
          <p:cNvSpPr txBox="1"/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또 이거?!</a:t>
            </a:r>
            <a:endParaRPr/>
          </a:p>
        </p:txBody>
      </p:sp>
      <p:sp>
        <p:nvSpPr>
          <p:cNvPr id="250" name="Google Shape;250;p45"/>
          <p:cNvSpPr/>
          <p:nvPr/>
        </p:nvSpPr>
        <p:spPr>
          <a:xfrm>
            <a:off x="4366375" y="1504525"/>
            <a:ext cx="1524000" cy="3260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endParaRPr/>
          </a:p>
        </p:txBody>
      </p:sp>
      <p:sp>
        <p:nvSpPr>
          <p:cNvPr id="251" name="Google Shape;251;p45"/>
          <p:cNvSpPr/>
          <p:nvPr/>
        </p:nvSpPr>
        <p:spPr>
          <a:xfrm>
            <a:off x="4366375" y="689425"/>
            <a:ext cx="3048000" cy="8151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endParaRPr/>
          </a:p>
        </p:txBody>
      </p:sp>
      <p:sp>
        <p:nvSpPr>
          <p:cNvPr id="252" name="Google Shape;252;p45"/>
          <p:cNvSpPr/>
          <p:nvPr/>
        </p:nvSpPr>
        <p:spPr>
          <a:xfrm>
            <a:off x="5890375" y="1504525"/>
            <a:ext cx="1524000" cy="2445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45"/>
          <p:cNvSpPr/>
          <p:nvPr/>
        </p:nvSpPr>
        <p:spPr>
          <a:xfrm>
            <a:off x="5890375" y="3949825"/>
            <a:ext cx="2854500" cy="8151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endParaRPr/>
          </a:p>
        </p:txBody>
      </p:sp>
      <p:sp>
        <p:nvSpPr>
          <p:cNvPr id="254" name="Google Shape;254;p45"/>
          <p:cNvSpPr/>
          <p:nvPr/>
        </p:nvSpPr>
        <p:spPr>
          <a:xfrm>
            <a:off x="7414375" y="689425"/>
            <a:ext cx="1330500" cy="32604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endParaRPr/>
          </a:p>
        </p:txBody>
      </p:sp>
      <p:pic>
        <p:nvPicPr>
          <p:cNvPr id="255" name="Google Shape;25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7025" y="1643225"/>
            <a:ext cx="1524000" cy="20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6"/>
          <p:cNvSpPr txBox="1"/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</a:t>
            </a:r>
            <a:endParaRPr/>
          </a:p>
        </p:txBody>
      </p:sp>
      <p:pic>
        <p:nvPicPr>
          <p:cNvPr id="261" name="Google Shape;26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409050"/>
            <a:ext cx="3650550" cy="408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7"/>
          <p:cNvSpPr txBox="1"/>
          <p:nvPr>
            <p:ph type="title"/>
          </p:nvPr>
        </p:nvSpPr>
        <p:spPr>
          <a:xfrm>
            <a:off x="265500" y="65362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오전에</a:t>
            </a:r>
            <a:r>
              <a:rPr lang="ko"/>
              <a:t> 뭐 배웠지?</a:t>
            </a:r>
            <a:endParaRPr/>
          </a:p>
        </p:txBody>
      </p:sp>
      <p:sp>
        <p:nvSpPr>
          <p:cNvPr id="267" name="Google Shape;267;p47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각자 정리 합시다.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남은 시간은 오늘의 수업 질문과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실무 관련된 질문 하시면 됩니다.</a:t>
            </a:r>
            <a:endParaRPr/>
          </a:p>
        </p:txBody>
      </p:sp>
      <p:pic>
        <p:nvPicPr>
          <p:cNvPr id="268" name="Google Shape;26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7750" y="1657600"/>
            <a:ext cx="3417175" cy="14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좌우 엘리먼트 정렬</a:t>
            </a:r>
            <a:endParaRPr/>
          </a:p>
        </p:txBody>
      </p:sp>
      <p:sp>
        <p:nvSpPr>
          <p:cNvPr id="274" name="Google Shape;274;p48"/>
          <p:cNvSpPr txBox="1"/>
          <p:nvPr/>
        </p:nvSpPr>
        <p:spPr>
          <a:xfrm>
            <a:off x="3433275" y="137000"/>
            <a:ext cx="5616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float : left / right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clear: left / right / both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이미지 조작</a:t>
            </a:r>
            <a:endParaRPr/>
          </a:p>
        </p:txBody>
      </p:sp>
      <p:sp>
        <p:nvSpPr>
          <p:cNvPr id="280" name="Google Shape;280;p49"/>
          <p:cNvSpPr txBox="1"/>
          <p:nvPr/>
        </p:nvSpPr>
        <p:spPr>
          <a:xfrm>
            <a:off x="3433275" y="137000"/>
            <a:ext cx="56166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사용법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666666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blur </a:t>
            </a:r>
            <a:r>
              <a:rPr lang="ko" sz="1200">
                <a:solidFill>
                  <a:srgbClr val="666666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A77F7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webkit</a:t>
            </a:r>
            <a:r>
              <a:rPr lang="ko" sz="1200">
                <a:solidFill>
                  <a:srgbClr val="A77F7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r>
              <a:rPr lang="ko" sz="1200">
                <a:solidFill>
                  <a:srgbClr val="A77F7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>
                <a:solidFill>
                  <a:srgbClr val="DF4A68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blur</a:t>
            </a:r>
            <a:r>
              <a:rPr lang="ko" sz="1200">
                <a:solidFill>
                  <a:srgbClr val="666666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>
                <a:solidFill>
                  <a:srgbClr val="E57523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ko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ko" sz="1200">
                <a:solidFill>
                  <a:srgbClr val="666666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ko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r>
              <a:rPr lang="ko" sz="1200">
                <a:solidFill>
                  <a:srgbClr val="A77F7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>
                <a:solidFill>
                  <a:srgbClr val="DF4A68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blur</a:t>
            </a:r>
            <a:r>
              <a:rPr lang="ko" sz="1200">
                <a:solidFill>
                  <a:srgbClr val="666666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>
                <a:solidFill>
                  <a:srgbClr val="E57523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ko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ko" sz="1200">
                <a:solidFill>
                  <a:srgbClr val="666666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);}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filter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blur(px) 흐림 효과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brightness(%) 밝기 조정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contrast(%)  고대비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drop-shadow(가로그림자px 세로그림자px 흐림px 색깔 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grayscale(%) 회색조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invert(%) 색반전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opacity(%) 투명도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saturate(%) 색포화도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sepia(%) 세피아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0"/>
          <p:cNvSpPr txBox="1"/>
          <p:nvPr>
            <p:ph type="title"/>
          </p:nvPr>
        </p:nvSpPr>
        <p:spPr>
          <a:xfrm>
            <a:off x="226075" y="357800"/>
            <a:ext cx="2808000" cy="27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HTML5 에 추가된</a:t>
            </a:r>
            <a:br>
              <a:rPr lang="ko"/>
            </a:br>
            <a:r>
              <a:rPr lang="ko"/>
              <a:t>태그</a:t>
            </a:r>
            <a:endParaRPr/>
          </a:p>
        </p:txBody>
      </p:sp>
      <p:sp>
        <p:nvSpPr>
          <p:cNvPr id="286" name="Google Shape;286;p50"/>
          <p:cNvSpPr txBox="1"/>
          <p:nvPr/>
        </p:nvSpPr>
        <p:spPr>
          <a:xfrm>
            <a:off x="3433275" y="137000"/>
            <a:ext cx="56166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&lt;div id=”header”&gt;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&lt;div id=”footer”&gt;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&lt;div id=”nav”&gt;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와 같은 코드를 맨날 쓰니까 아예 다음과 같은 태그를 추가해 주었음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header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footer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nav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그냥 div 와 동일함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반응</a:t>
            </a:r>
            <a:r>
              <a:rPr lang="ko"/>
              <a:t>형 웹 페이지 만들기 (media query)</a:t>
            </a:r>
            <a:endParaRPr/>
          </a:p>
        </p:txBody>
      </p:sp>
      <p:sp>
        <p:nvSpPr>
          <p:cNvPr id="292" name="Google Shape;292;p5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@media 미디어타</a:t>
            </a:r>
            <a:r>
              <a:rPr lang="ko"/>
              <a:t>입 (적용 조건)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	규칙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}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</a:t>
            </a:r>
            <a:r>
              <a:rPr lang="ko"/>
              <a:t>러 조건을 함께 적용하여 반응형으로 만들기</a:t>
            </a:r>
            <a:endParaRPr/>
          </a:p>
        </p:txBody>
      </p:sp>
      <p:pic>
        <p:nvPicPr>
          <p:cNvPr id="298" name="Google Shape;29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4580623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반응</a:t>
            </a:r>
            <a:r>
              <a:rPr lang="ko"/>
              <a:t>형 웹용 rem과 em</a:t>
            </a:r>
            <a:endParaRPr/>
          </a:p>
        </p:txBody>
      </p:sp>
      <p:sp>
        <p:nvSpPr>
          <p:cNvPr id="304" name="Google Shape;304;p53"/>
          <p:cNvSpPr txBox="1"/>
          <p:nvPr/>
        </p:nvSpPr>
        <p:spPr>
          <a:xfrm>
            <a:off x="197525" y="925175"/>
            <a:ext cx="8683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rem : 최상위 태그의 font-size 속성값을 기준으로 설정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html { font-size: 10px }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.rem1 { font-size: 1rem }               1배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.rem2 { font-size: 2.5rem }            2.5배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em : 부모 태그의 font-size 속성값을 기준으로 설정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CSS</a:t>
            </a:r>
            <a:endParaRPr/>
          </a:p>
        </p:txBody>
      </p:sp>
      <p:sp>
        <p:nvSpPr>
          <p:cNvPr id="137" name="Google Shape;137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373A3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ko" sz="1600">
                <a:solidFill>
                  <a:srgbClr val="373A3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ascading </a:t>
            </a:r>
            <a:r>
              <a:rPr b="1" lang="ko" sz="1600">
                <a:solidFill>
                  <a:srgbClr val="373A3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ko" sz="1600">
                <a:solidFill>
                  <a:srgbClr val="373A3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tyle </a:t>
            </a:r>
            <a:r>
              <a:rPr b="1" lang="ko" sz="1600">
                <a:solidFill>
                  <a:srgbClr val="373A3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ko" sz="1600">
                <a:solidFill>
                  <a:srgbClr val="373A3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heet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좀 더 디자인에 최적화된 웹페이지 마크업 언어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나오기 이전에는 HTML 에서도 디자인 관련된 규약이 있었으나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나온 이후에는 HTML 은 레이아웃 구성을 위한 언어가 되었음.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4"/>
          <p:cNvSpPr txBox="1"/>
          <p:nvPr>
            <p:ph type="title"/>
          </p:nvPr>
        </p:nvSpPr>
        <p:spPr>
          <a:xfrm>
            <a:off x="226075" y="357800"/>
            <a:ext cx="2808000" cy="27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템플릿으로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나만의 홈페이지를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만들어 보자!</a:t>
            </a:r>
            <a:endParaRPr/>
          </a:p>
        </p:txBody>
      </p:sp>
      <p:sp>
        <p:nvSpPr>
          <p:cNvPr id="310" name="Google Shape;310;p54"/>
          <p:cNvSpPr txBox="1"/>
          <p:nvPr/>
        </p:nvSpPr>
        <p:spPr>
          <a:xfrm>
            <a:off x="3433275" y="137000"/>
            <a:ext cx="5616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템플릿 찾기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소스 다운받기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소스 분석하기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나만의 정보로 커스터마이징 하기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5"/>
          <p:cNvSpPr txBox="1"/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가장 간단한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방식으로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그럴싸 하게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웹페이지 만드는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방법</a:t>
            </a:r>
            <a:endParaRPr/>
          </a:p>
        </p:txBody>
      </p:sp>
      <p:pic>
        <p:nvPicPr>
          <p:cNvPr id="316" name="Google Shape;31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2050" y="162750"/>
            <a:ext cx="6380151" cy="468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클</a:t>
            </a:r>
            <a:r>
              <a:rPr lang="ko"/>
              <a:t>론 해 보기</a:t>
            </a:r>
            <a:endParaRPr/>
          </a:p>
        </p:txBody>
      </p:sp>
      <p:pic>
        <p:nvPicPr>
          <p:cNvPr id="322" name="Google Shape;32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8472397" cy="421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7"/>
          <p:cNvSpPr txBox="1"/>
          <p:nvPr>
            <p:ph type="title"/>
          </p:nvPr>
        </p:nvSpPr>
        <p:spPr>
          <a:xfrm>
            <a:off x="265500" y="65362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오늘 뭐 배웠지?</a:t>
            </a:r>
            <a:endParaRPr/>
          </a:p>
        </p:txBody>
      </p:sp>
      <p:sp>
        <p:nvSpPr>
          <p:cNvPr id="328" name="Google Shape;328;p57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각자 정리 합시다.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남은 시간은 오늘의 수업 질문과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실무 관련된 질문 하시면 됩니다.</a:t>
            </a:r>
            <a:endParaRPr/>
          </a:p>
        </p:txBody>
      </p:sp>
      <p:pic>
        <p:nvPicPr>
          <p:cNvPr id="329" name="Google Shape;32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7750" y="1657600"/>
            <a:ext cx="3417175" cy="14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엘리먼트</a:t>
            </a:r>
            <a:endParaRPr/>
          </a:p>
        </p:txBody>
      </p:sp>
      <p:sp>
        <p:nvSpPr>
          <p:cNvPr id="143" name="Google Shape;143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 디자인의 최소 단위.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하나의 객체를 의미 입니다.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보통은 태그 하나를 지칭할때 쓰이지만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반드시 태그만 의미 하지는 않습니다.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이해를 쉽게 하기 위해 </a:t>
            </a:r>
            <a:r>
              <a:rPr b="1" lang="ko"/>
              <a:t>하나의 태그를 지칭한다. </a:t>
            </a:r>
            <a:r>
              <a:rPr lang="ko"/>
              <a:t>라고 치고 진행하겠습니다.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셀렉터</a:t>
            </a:r>
            <a:endParaRPr/>
          </a:p>
        </p:txBody>
      </p:sp>
      <p:sp>
        <p:nvSpPr>
          <p:cNvPr id="149" name="Google Shape;149;p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선택자 라고 불리기도 합니다  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보통은 그냥 셀렉터 라고 부르고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css 혹은 javascript 로 변화시킬 대상(데이터)을 지정할때 부른다.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하나의 엘리먼트 일수도 다수의 엘리먼트 일 수도 있습니다.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선택할때 태그, 클래스, 네임, 아이디를 이용합니다.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클래스</a:t>
            </a:r>
            <a:endParaRPr/>
          </a:p>
        </p:txBody>
      </p:sp>
      <p:sp>
        <p:nvSpPr>
          <p:cNvPr id="155" name="Google Shape;155;p3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다른 개발언어에서 클래스랑 많은 부분이 다릅니다.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html 에서는 좀 더 한정적인 역할을 합니다.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인간사에 대비해 보면 ‘학년’ 혹은 ‘부서’ 정도로 이해 합시다.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예) 우리 부서 사람, 1학년학생들..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아이디</a:t>
            </a:r>
            <a:endParaRPr/>
          </a:p>
        </p:txBody>
      </p:sp>
      <p:sp>
        <p:nvSpPr>
          <p:cNvPr id="161" name="Google Shape;161;p3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단 하나의 엘리먼트를 지칭 합니다.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절대 겹치면 안됩니다.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인간사에 대비해 보면 ‘주민등록번호’ 정도로 이해 합시다.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겹치는 사람 없죠?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기본 구조입니다.</a:t>
            </a:r>
            <a:endParaRPr/>
          </a:p>
        </p:txBody>
      </p:sp>
      <p:sp>
        <p:nvSpPr>
          <p:cNvPr id="167" name="Google Shape;167;p32"/>
          <p:cNvSpPr txBox="1"/>
          <p:nvPr/>
        </p:nvSpPr>
        <p:spPr>
          <a:xfrm>
            <a:off x="3501450" y="233425"/>
            <a:ext cx="5553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인라인 추가 방식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&lt;div style=”border:1px;”&gt;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&lt;div </a:t>
            </a: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스타일시작옵션</a:t>
            </a:r>
            <a:r>
              <a:rPr lang="ko">
                <a:latin typeface="Roboto"/>
                <a:ea typeface="Roboto"/>
                <a:cs typeface="Roboto"/>
                <a:sym typeface="Roboto"/>
              </a:rPr>
              <a:t>=”</a:t>
            </a: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스타일명</a:t>
            </a:r>
            <a:r>
              <a:rPr lang="ko"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스타일변수</a:t>
            </a:r>
            <a:r>
              <a:rPr lang="ko">
                <a:latin typeface="Roboto"/>
                <a:ea typeface="Roboto"/>
                <a:cs typeface="Roboto"/>
                <a:sym typeface="Roboto"/>
              </a:rPr>
              <a:t>;”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32"/>
          <p:cNvSpPr txBox="1"/>
          <p:nvPr/>
        </p:nvSpPr>
        <p:spPr>
          <a:xfrm>
            <a:off x="3501450" y="1764275"/>
            <a:ext cx="5553900" cy="15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내부 선언 방식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&lt;style&gt;</a:t>
            </a:r>
            <a:endParaRPr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div{border:1px}</a:t>
            </a:r>
            <a:endParaRPr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&lt;/style&gt;</a:t>
            </a:r>
            <a:endParaRPr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32"/>
          <p:cNvSpPr txBox="1"/>
          <p:nvPr/>
        </p:nvSpPr>
        <p:spPr>
          <a:xfrm>
            <a:off x="3501450" y="3740325"/>
            <a:ext cx="5553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import(외부 선언) 방식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Courier New"/>
                <a:ea typeface="Courier New"/>
                <a:cs typeface="Courier New"/>
                <a:sym typeface="Courier New"/>
              </a:rPr>
              <a:t>&lt;link rel="</a:t>
            </a:r>
            <a:r>
              <a:rPr b="1" lang="ko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stylesheet</a:t>
            </a:r>
            <a:r>
              <a:rPr b="1" lang="ko" sz="1200">
                <a:latin typeface="Courier New"/>
                <a:ea typeface="Courier New"/>
                <a:cs typeface="Courier New"/>
                <a:sym typeface="Courier New"/>
              </a:rPr>
              <a:t>" href="</a:t>
            </a:r>
            <a:r>
              <a:rPr b="1" lang="ko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shared_vars.css</a:t>
            </a:r>
            <a:r>
              <a:rPr b="1" lang="ko" sz="1200"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엘리먼트 선언</a:t>
            </a:r>
            <a:endParaRPr/>
          </a:p>
        </p:txBody>
      </p:sp>
      <p:sp>
        <p:nvSpPr>
          <p:cNvPr id="175" name="Google Shape;175;p33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3"/>
          <p:cNvSpPr txBox="1"/>
          <p:nvPr/>
        </p:nvSpPr>
        <p:spPr>
          <a:xfrm>
            <a:off x="3433275" y="137000"/>
            <a:ext cx="5616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class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&lt;div </a:t>
            </a: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class=”div_class”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id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&lt;div </a:t>
            </a: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id=”div_id”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name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&lt;div </a:t>
            </a: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name=”div_name”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