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5143500" cx="9144000"/>
  <p:notesSz cx="6858000" cy="9144000"/>
  <p:embeddedFontLst>
    <p:embeddedFont>
      <p:font typeface="Robot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Roboto-bold.fntdata"/><Relationship Id="rId14" Type="http://schemas.openxmlformats.org/officeDocument/2006/relationships/slide" Target="slides/slide8.xml"/><Relationship Id="rId58" Type="http://schemas.openxmlformats.org/officeDocument/2006/relationships/font" Target="fonts/Roboto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6dbf4626a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6dbf4626a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6dbf4626a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6dbf4626a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6dbf4626a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6dbf4626a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6dbf4626a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6dbf4626a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6dbf4626a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6dbf4626a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6dbf4626a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6dbf4626a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6dbf4626a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6dbf4626a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6dbf4626a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6dbf4626a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6dbf4626a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6dbf4626a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6dbf4626a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6dbf4626a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6dbf4626a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6dbf4626a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6dbf4626a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6dbf4626a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6dbf4626a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6dbf4626a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6dbf4626a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6dbf4626a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6dbf4626a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6dbf4626a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6dbf4626a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6dbf4626a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6dbf4626a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6dbf4626a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6dbf4626a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6dbf4626a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6dbf4626a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6dbf4626a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6dbf4626a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6dbf4626a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6dbf4626a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6dbf4626a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6dbf4626a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6dbf4626a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6dbf4626a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6dbf4626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6dbf4626a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6dbf4626a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6dbf4626a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6dbf4626a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6dbf4626a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6dbf4626a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6dbf4626a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6dbf4626a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6dbf4626a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6dbf4626a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6dbf4626a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6dbf4626a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6dbf4626a_0_4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6dbf4626a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6dbf4626a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6dbf4626a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6dbf4626a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6dbf4626a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6dbf4626a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6dbf4626a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6dbf4626a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6dbf4626a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6dbf4626a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d6dbf4626a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6dbf4626a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d6dbf4626a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6dbf4626a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6dbf4626a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6dbf4626a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6dbf4626a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6dbf4626a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d6dbf4626a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d6dbf4626a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d6dbf4626a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6dbf4626a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6dbf4626a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d6dbf4626a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d6dbf4626a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6dbf4626a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6dbf4626a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d6dbf4626a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d6dbf4626a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6dbf4626a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6dbf4626a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6dbf4626a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6dbf4626a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d6dbf4626a_0_6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d6dbf4626a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6dbf4626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6dbf4626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6dbf4626a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6dbf4626a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6dbf4626a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6dbf4626a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6dbf4626a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6dbf4626a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(프론트엔드)개발의 기초</a:t>
            </a:r>
            <a:br>
              <a:rPr lang="ko"/>
            </a:br>
            <a:r>
              <a:rPr lang="ko"/>
              <a:t>JavaScript</a:t>
            </a:r>
            <a:endParaRPr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r>
              <a:rPr lang="ko"/>
              <a:t>일차 - 생존코</a:t>
            </a:r>
            <a:r>
              <a:rPr lang="ko"/>
              <a:t>딩 오준석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자바스크립트가 무엇인가.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개발된 목적</a:t>
            </a:r>
            <a:endParaRPr/>
          </a:p>
        </p:txBody>
      </p:sp>
      <p:sp>
        <p:nvSpPr>
          <p:cNvPr id="172" name="Google Shape;172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웹페이지를 동적으로 작동하게 만들기 위해 고안된 언어.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검색 추천 : 위키백과 - 자바스크립트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 구조입니다.</a:t>
            </a:r>
            <a:endParaRPr/>
          </a:p>
        </p:txBody>
      </p:sp>
      <p:sp>
        <p:nvSpPr>
          <p:cNvPr id="178" name="Google Shape;178;p36"/>
          <p:cNvSpPr txBox="1"/>
          <p:nvPr/>
        </p:nvSpPr>
        <p:spPr>
          <a:xfrm>
            <a:off x="3501450" y="233425"/>
            <a:ext cx="5553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인라인 추가 방식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onclick=”javascript:alert(‘1’)”&gt;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이벤트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=”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자바스크립트함수()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;”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6"/>
          <p:cNvSpPr txBox="1"/>
          <p:nvPr/>
        </p:nvSpPr>
        <p:spPr>
          <a:xfrm>
            <a:off x="3501450" y="1764275"/>
            <a:ext cx="55539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embedded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 방식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alert(‘1’);</a:t>
            </a:r>
            <a:endParaRPr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6"/>
          <p:cNvSpPr txBox="1"/>
          <p:nvPr/>
        </p:nvSpPr>
        <p:spPr>
          <a:xfrm>
            <a:off x="3501450" y="3740325"/>
            <a:ext cx="5553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external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 방식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Courier New"/>
                <a:ea typeface="Courier New"/>
                <a:cs typeface="Courier New"/>
                <a:sym typeface="Courier New"/>
              </a:rPr>
              <a:t>&lt;script src="</a:t>
            </a:r>
            <a:r>
              <a:rPr b="1" lang="ko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javascript.js</a:t>
            </a:r>
            <a:r>
              <a:rPr b="1" lang="ko" sz="1200">
                <a:latin typeface="Courier New"/>
                <a:ea typeface="Courier New"/>
                <a:cs typeface="Courier New"/>
                <a:sym typeface="Courier New"/>
              </a:rPr>
              <a:t>"&gt;&lt;/script&gt;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변수 선언</a:t>
            </a:r>
            <a:endParaRPr/>
          </a:p>
        </p:txBody>
      </p:sp>
      <p:sp>
        <p:nvSpPr>
          <p:cNvPr id="186" name="Google Shape;186;p37"/>
          <p:cNvSpPr txBox="1"/>
          <p:nvPr/>
        </p:nvSpPr>
        <p:spPr>
          <a:xfrm>
            <a:off x="3433275" y="137000"/>
            <a:ext cx="5616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var i = 1;   </a:t>
            </a:r>
            <a:r>
              <a:rPr lang="ko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//</a:t>
            </a:r>
            <a:r>
              <a:rPr lang="ko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 중복 선언 가능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let i = 1;  </a:t>
            </a:r>
            <a:r>
              <a:rPr lang="ko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// 중</a:t>
            </a:r>
            <a:r>
              <a:rPr lang="ko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복 선언 불가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const i = 1;  </a:t>
            </a:r>
            <a:r>
              <a:rPr lang="ko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//반드</a:t>
            </a:r>
            <a:r>
              <a:rPr lang="ko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시 선언과 동시에 초기화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주석 처리</a:t>
            </a:r>
            <a:endParaRPr/>
          </a:p>
        </p:txBody>
      </p:sp>
      <p:sp>
        <p:nvSpPr>
          <p:cNvPr id="192" name="Google Shape;192;p38"/>
          <p:cNvSpPr txBox="1"/>
          <p:nvPr/>
        </p:nvSpPr>
        <p:spPr>
          <a:xfrm>
            <a:off x="3433275" y="137000"/>
            <a:ext cx="5616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/*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   주</a:t>
            </a:r>
            <a:r>
              <a:rPr lang="ko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석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*/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 처리</a:t>
            </a:r>
            <a:endParaRPr/>
          </a:p>
        </p:txBody>
      </p:sp>
      <p:sp>
        <p:nvSpPr>
          <p:cNvPr id="198" name="Google Shape;198;p39"/>
          <p:cNvSpPr txBox="1"/>
          <p:nvPr/>
        </p:nvSpPr>
        <p:spPr>
          <a:xfrm>
            <a:off x="3433275" y="137000"/>
            <a:ext cx="5616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var a= 1; 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let b = 10;  </a:t>
            </a:r>
            <a:r>
              <a:rPr lang="ko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const c = 100;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console.log(A);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9" name="Google Shape;1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325" y="1941525"/>
            <a:ext cx="3359183" cy="3008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9"/>
          <p:cNvSpPr/>
          <p:nvPr/>
        </p:nvSpPr>
        <p:spPr>
          <a:xfrm rot="3292285">
            <a:off x="5560317" y="1672965"/>
            <a:ext cx="649620" cy="2299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개발자 모드를 사용하자</a:t>
            </a:r>
            <a:endParaRPr/>
          </a:p>
        </p:txBody>
      </p:sp>
      <p:pic>
        <p:nvPicPr>
          <p:cNvPr id="206" name="Google Shape;2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651" y="304650"/>
            <a:ext cx="4915050" cy="44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형식 선언</a:t>
            </a:r>
            <a:endParaRPr/>
          </a:p>
        </p:txBody>
      </p:sp>
      <p:sp>
        <p:nvSpPr>
          <p:cNvPr id="212" name="Google Shape;212;p41"/>
          <p:cNvSpPr txBox="1"/>
          <p:nvPr/>
        </p:nvSpPr>
        <p:spPr>
          <a:xfrm>
            <a:off x="3433275" y="137000"/>
            <a:ext cx="5616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var num = 1;   </a:t>
            </a:r>
            <a:r>
              <a:rPr lang="ko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//숫자 형식 선언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var text =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‘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텍스트선언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'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 ; </a:t>
            </a:r>
            <a:r>
              <a:rPr lang="ko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//텍스트 형식 선언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연산</a:t>
            </a:r>
            <a:endParaRPr/>
          </a:p>
        </p:txBody>
      </p:sp>
      <p:sp>
        <p:nvSpPr>
          <p:cNvPr id="218" name="Google Shape;218;p42"/>
          <p:cNvSpPr txBox="1"/>
          <p:nvPr/>
        </p:nvSpPr>
        <p:spPr>
          <a:xfrm>
            <a:off x="3433275" y="137000"/>
            <a:ext cx="56166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var num = 1;   </a:t>
            </a:r>
            <a:r>
              <a:rPr lang="ko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//숫자 형식 선언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var num2 = 2;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console.log(num + num2);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console.log(num - num2);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console.log(num * num2); //곱하기 연산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console.log(num / num2);  //나누기연산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console.log(num % num2);  //나머지연산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텍스트 병합</a:t>
            </a:r>
            <a:endParaRPr/>
          </a:p>
        </p:txBody>
      </p:sp>
      <p:sp>
        <p:nvSpPr>
          <p:cNvPr id="224" name="Google Shape;224;p43"/>
          <p:cNvSpPr txBox="1"/>
          <p:nvPr/>
        </p:nvSpPr>
        <p:spPr>
          <a:xfrm>
            <a:off x="3433275" y="137000"/>
            <a:ext cx="5616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var num = ‘나는’;   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var num2 = ‘ 개발자입니다. ’;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console.log(num + num2);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자바스크립트 기초</a:t>
            </a:r>
            <a:endParaRPr/>
          </a:p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r>
              <a:rPr lang="ko"/>
              <a:t>일차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사용법 , 기초 이론 , DOM , 개발실무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5~6일차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jquery 사용법, 기초이론, 개발실무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타입 확인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typeof</a:t>
            </a:r>
            <a:endParaRPr/>
          </a:p>
        </p:txBody>
      </p:sp>
      <p:sp>
        <p:nvSpPr>
          <p:cNvPr id="230" name="Google Shape;230;p44"/>
          <p:cNvSpPr txBox="1"/>
          <p:nvPr/>
        </p:nvSpPr>
        <p:spPr>
          <a:xfrm>
            <a:off x="3433275" y="-99650"/>
            <a:ext cx="56166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var num = 1;   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var num2 = ‘ 개발자입니다. ’;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var num3 = ‘0’;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var test = num1 + num2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var test2 = num3 + num1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console.log(typeof num);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console.log(typeof num2);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console.log(typeof num3);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console.log(typeof test);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console.log(typeof test2);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 선언</a:t>
            </a:r>
            <a:endParaRPr/>
          </a:p>
        </p:txBody>
      </p:sp>
      <p:sp>
        <p:nvSpPr>
          <p:cNvPr id="236" name="Google Shape;236;p45"/>
          <p:cNvSpPr txBox="1"/>
          <p:nvPr/>
        </p:nvSpPr>
        <p:spPr>
          <a:xfrm>
            <a:off x="3433275" y="137000"/>
            <a:ext cx="5616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 test(i) 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	console.log(i);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return 0; // 이 함수의 값을 정의함.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 실행</a:t>
            </a:r>
            <a:endParaRPr/>
          </a:p>
        </p:txBody>
      </p:sp>
      <p:sp>
        <p:nvSpPr>
          <p:cNvPr id="242" name="Google Shape;242;p46"/>
          <p:cNvSpPr txBox="1"/>
          <p:nvPr/>
        </p:nvSpPr>
        <p:spPr>
          <a:xfrm>
            <a:off x="3433275" y="137000"/>
            <a:ext cx="5616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function test(i) 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	console.log(i);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return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test(1);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자주쓰는 기본 함수들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경고창 실행</a:t>
            </a:r>
            <a:endParaRPr/>
          </a:p>
        </p:txBody>
      </p:sp>
      <p:sp>
        <p:nvSpPr>
          <p:cNvPr id="253" name="Google Shape;253;p48"/>
          <p:cNvSpPr txBox="1"/>
          <p:nvPr/>
        </p:nvSpPr>
        <p:spPr>
          <a:xfrm>
            <a:off x="3433275" y="137000"/>
            <a:ext cx="5616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alert(1);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alert(‘안녕하세요');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물어보기 창 실행</a:t>
            </a:r>
            <a:endParaRPr/>
          </a:p>
        </p:txBody>
      </p:sp>
      <p:sp>
        <p:nvSpPr>
          <p:cNvPr id="259" name="Google Shape;259;p49"/>
          <p:cNvSpPr txBox="1"/>
          <p:nvPr/>
        </p:nvSpPr>
        <p:spPr>
          <a:xfrm>
            <a:off x="3433275" y="137000"/>
            <a:ext cx="5616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confirm(‘안녕 하실래요?');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외부입력 창 실행</a:t>
            </a:r>
            <a:endParaRPr/>
          </a:p>
        </p:txBody>
      </p:sp>
      <p:sp>
        <p:nvSpPr>
          <p:cNvPr id="265" name="Google Shape;265;p50"/>
          <p:cNvSpPr txBox="1"/>
          <p:nvPr/>
        </p:nvSpPr>
        <p:spPr>
          <a:xfrm>
            <a:off x="3433275" y="137000"/>
            <a:ext cx="5616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var text = prompt(‘안녕 하실래요?');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console.log(text);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제어문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if</a:t>
            </a:r>
            <a:endParaRPr/>
          </a:p>
        </p:txBody>
      </p:sp>
      <p:sp>
        <p:nvSpPr>
          <p:cNvPr id="276" name="Google Shape;276;p52"/>
          <p:cNvSpPr txBox="1"/>
          <p:nvPr/>
        </p:nvSpPr>
        <p:spPr>
          <a:xfrm>
            <a:off x="3433275" y="137000"/>
            <a:ext cx="5616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const values =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if( values === 1 ) {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alert(‘1 맞습니다’);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} else if(values === 2) {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alert(‘2 입니다.’)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} else {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alert(‘1과 2 둘다 아닙니다.’);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둘이 같으면 참.</a:t>
            </a:r>
            <a:endParaRPr/>
          </a:p>
        </p:txBody>
      </p:sp>
      <p:sp>
        <p:nvSpPr>
          <p:cNvPr id="282" name="Google Shape;282;p53"/>
          <p:cNvSpPr txBox="1"/>
          <p:nvPr/>
        </p:nvSpPr>
        <p:spPr>
          <a:xfrm>
            <a:off x="3433275" y="137000"/>
            <a:ext cx="5616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if( 1 === 1 ) {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alert(‘참 입니다.’);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if(1 === 2) {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alert(‘참 입니다.’)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용어정리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둘이 다르면 참.</a:t>
            </a:r>
            <a:endParaRPr/>
          </a:p>
        </p:txBody>
      </p:sp>
      <p:sp>
        <p:nvSpPr>
          <p:cNvPr id="288" name="Google Shape;288;p54"/>
          <p:cNvSpPr txBox="1"/>
          <p:nvPr/>
        </p:nvSpPr>
        <p:spPr>
          <a:xfrm>
            <a:off x="3433275" y="137000"/>
            <a:ext cx="5616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if( 1 !== 1 ) {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alert(‘참 입니다.’);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if(1 !== 2) {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alert(‘참 입니다.’)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둘 크기 비교.</a:t>
            </a:r>
            <a:endParaRPr/>
          </a:p>
        </p:txBody>
      </p:sp>
      <p:sp>
        <p:nvSpPr>
          <p:cNvPr id="294" name="Google Shape;294;p55"/>
          <p:cNvSpPr txBox="1"/>
          <p:nvPr/>
        </p:nvSpPr>
        <p:spPr>
          <a:xfrm>
            <a:off x="3433275" y="137000"/>
            <a:ext cx="5616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if( 1 &lt; 1 ) {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alert(‘참 입니다.’);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if(1 &lt; 2) {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alert(‘참 입니다.’)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둘 크기 비교2.</a:t>
            </a:r>
            <a:endParaRPr/>
          </a:p>
        </p:txBody>
      </p:sp>
      <p:sp>
        <p:nvSpPr>
          <p:cNvPr id="300" name="Google Shape;300;p56"/>
          <p:cNvSpPr txBox="1"/>
          <p:nvPr/>
        </p:nvSpPr>
        <p:spPr>
          <a:xfrm>
            <a:off x="3433275" y="137000"/>
            <a:ext cx="5616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if( 1 &lt;= 1 ) {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alert(‘참 입니다.’);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if(1 &lt;= 2) {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alert(‘참 입니다.’)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실습1</a:t>
            </a:r>
            <a:endParaRPr/>
          </a:p>
        </p:txBody>
      </p:sp>
      <p:sp>
        <p:nvSpPr>
          <p:cNvPr id="306" name="Google Shape;306;p57"/>
          <p:cNvSpPr txBox="1"/>
          <p:nvPr/>
        </p:nvSpPr>
        <p:spPr>
          <a:xfrm>
            <a:off x="3433275" y="137000"/>
            <a:ext cx="5616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ko" sz="1900">
                <a:latin typeface="Roboto"/>
                <a:ea typeface="Roboto"/>
                <a:cs typeface="Roboto"/>
                <a:sym typeface="Roboto"/>
              </a:rPr>
              <a:t>이름을 입력 받고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ko" sz="1900">
                <a:latin typeface="Roboto"/>
                <a:ea typeface="Roboto"/>
                <a:cs typeface="Roboto"/>
                <a:sym typeface="Roboto"/>
              </a:rPr>
              <a:t>이름이 입력되지 않았을때 ‘입력해주세요’ 라고 물어보고 다시 입력받고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ko" sz="1900">
                <a:latin typeface="Roboto"/>
                <a:ea typeface="Roboto"/>
                <a:cs typeface="Roboto"/>
                <a:sym typeface="Roboto"/>
              </a:rPr>
              <a:t>이름이 입력 되었을때 로그에 이름을 띄우고 경고창으로 ‘누구누구님 안녕하세요.’ 를 띄워 주세요.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</a:t>
            </a:r>
            <a:endParaRPr/>
          </a:p>
        </p:txBody>
      </p:sp>
      <p:sp>
        <p:nvSpPr>
          <p:cNvPr id="312" name="Google Shape;312;p58"/>
          <p:cNvSpPr txBox="1"/>
          <p:nvPr/>
        </p:nvSpPr>
        <p:spPr>
          <a:xfrm>
            <a:off x="3433275" y="137000"/>
            <a:ext cx="5616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for( let i = 1 ; i &lt;= 100 ; i++ )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console.log(i);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} 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실습2</a:t>
            </a:r>
            <a:endParaRPr/>
          </a:p>
        </p:txBody>
      </p:sp>
      <p:sp>
        <p:nvSpPr>
          <p:cNvPr id="318" name="Google Shape;318;p59"/>
          <p:cNvSpPr txBox="1"/>
          <p:nvPr/>
        </p:nvSpPr>
        <p:spPr>
          <a:xfrm>
            <a:off x="3433275" y="137000"/>
            <a:ext cx="56166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ko" sz="1900">
                <a:latin typeface="Roboto"/>
                <a:ea typeface="Roboto"/>
                <a:cs typeface="Roboto"/>
                <a:sym typeface="Roboto"/>
              </a:rPr>
              <a:t>숫자를 입력 받고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ko" sz="1900">
                <a:latin typeface="Roboto"/>
                <a:ea typeface="Roboto"/>
                <a:cs typeface="Roboto"/>
                <a:sym typeface="Roboto"/>
              </a:rPr>
              <a:t>숫자가 아니면 ‘숫자를 입력해 주세요' 라고 경고창을 띄웁니다.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ko" sz="1900">
                <a:latin typeface="Roboto"/>
                <a:ea typeface="Roboto"/>
                <a:cs typeface="Roboto"/>
                <a:sym typeface="Roboto"/>
              </a:rPr>
              <a:t>숫자가 맞고 1 이상 혹은 100 이하가 아니면 ‘1이상 100 이하를 넣어주세요’ 경고창을 띄웁니다.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ko" sz="1900">
                <a:latin typeface="Roboto"/>
                <a:ea typeface="Roboto"/>
                <a:cs typeface="Roboto"/>
                <a:sym typeface="Roboto"/>
              </a:rPr>
              <a:t>숫자가 1이상 100이하 라면 1에서 100 까지 차례대로 로그로 찍어주고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ko" sz="1900">
                <a:latin typeface="Roboto"/>
                <a:ea typeface="Roboto"/>
                <a:cs typeface="Roboto"/>
                <a:sym typeface="Roboto"/>
              </a:rPr>
              <a:t>100까지 모두 다 찍으면 ‘완료되었습니다.’ 경고창을 띄워 주세요.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0"/>
          <p:cNvSpPr txBox="1"/>
          <p:nvPr>
            <p:ph type="title"/>
          </p:nvPr>
        </p:nvSpPr>
        <p:spPr>
          <a:xfrm>
            <a:off x="265500" y="6536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오전에</a:t>
            </a:r>
            <a:r>
              <a:rPr lang="ko"/>
              <a:t> 뭐 배웠지?</a:t>
            </a:r>
            <a:endParaRPr/>
          </a:p>
        </p:txBody>
      </p:sp>
      <p:sp>
        <p:nvSpPr>
          <p:cNvPr id="324" name="Google Shape;324;p60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각자 정리 합시다.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남은 시간은 오늘의 수업 질문과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실무 관련된 질문 하시면 됩니다.</a:t>
            </a:r>
            <a:endParaRPr/>
          </a:p>
        </p:txBody>
      </p:sp>
      <p:pic>
        <p:nvPicPr>
          <p:cNvPr id="325" name="Google Shape;32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750" y="1657600"/>
            <a:ext cx="3417175" cy="14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오후에</a:t>
            </a:r>
            <a:r>
              <a:rPr lang="ko"/>
              <a:t> 배울내용?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DOM 조작</a:t>
            </a:r>
            <a:endParaRPr/>
          </a:p>
        </p:txBody>
      </p:sp>
      <p:sp>
        <p:nvSpPr>
          <p:cNvPr id="336" name="Google Shape;336;p62"/>
          <p:cNvSpPr txBox="1"/>
          <p:nvPr/>
        </p:nvSpPr>
        <p:spPr>
          <a:xfrm>
            <a:off x="3433275" y="137000"/>
            <a:ext cx="561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html 코드를 자바 스크립트로 입력해 봅시다.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css 코드를 자바스크립트로 변경해 봅시다.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form 데이터 확인</a:t>
            </a:r>
            <a:endParaRPr/>
          </a:p>
        </p:txBody>
      </p:sp>
      <p:sp>
        <p:nvSpPr>
          <p:cNvPr id="342" name="Google Shape;342;p63"/>
          <p:cNvSpPr txBox="1"/>
          <p:nvPr/>
        </p:nvSpPr>
        <p:spPr>
          <a:xfrm>
            <a:off x="3433275" y="137000"/>
            <a:ext cx="561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form 코드를 자바 스크립트로 확인해 봅시다.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DOM</a:t>
            </a:r>
            <a:endParaRPr/>
          </a:p>
        </p:txBody>
      </p:sp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150" y="1944035"/>
            <a:ext cx="4962826" cy="26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문서 객체 모델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Document Object Model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웹페이지의 알파이자 오메가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웹페이지 문서내의 모든 엘리먼트 들을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/>
              <a:t>정의하고 접근하는 방법을 제공함</a:t>
            </a:r>
            <a:endParaRPr sz="1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코드를 입력해 볼까요?</a:t>
            </a:r>
            <a:endParaRPr/>
          </a:p>
        </p:txBody>
      </p:sp>
      <p:sp>
        <p:nvSpPr>
          <p:cNvPr id="348" name="Google Shape;348;p64"/>
          <p:cNvSpPr txBox="1"/>
          <p:nvPr/>
        </p:nvSpPr>
        <p:spPr>
          <a:xfrm>
            <a:off x="3433275" y="137000"/>
            <a:ext cx="5616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document.write( "&lt;h1&gt;</a:t>
            </a:r>
            <a:r>
              <a:rPr b="1" lang="ko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제목입니다.</a:t>
            </a: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&lt;/ h1&gt;");</a:t>
            </a:r>
            <a:r>
              <a:rPr b="1" lang="ko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2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document.write( "&lt;p&gt; </a:t>
            </a: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내용입니다. &lt;/ p&gt;.");</a:t>
            </a:r>
            <a:r>
              <a:rPr b="1" lang="ko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2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document.write( "&lt;div class=’test’&gt; </a:t>
            </a: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클래스도? &lt;/ div&gt;.");</a:t>
            </a:r>
            <a:r>
              <a:rPr b="1" lang="ko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셀렉터</a:t>
            </a:r>
            <a:endParaRPr/>
          </a:p>
        </p:txBody>
      </p:sp>
      <p:sp>
        <p:nvSpPr>
          <p:cNvPr id="354" name="Google Shape;354;p65"/>
          <p:cNvSpPr txBox="1"/>
          <p:nvPr/>
        </p:nvSpPr>
        <p:spPr>
          <a:xfrm>
            <a:off x="3433275" y="137000"/>
            <a:ext cx="56166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아이디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var id = document.getElementById(“id_name”);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네임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var names = document.getElementsByName(“name_name”);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클래스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var classes = document.getElementsByClassName(“class_name”);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css 를 조작해 보자.</a:t>
            </a:r>
            <a:endParaRPr/>
          </a:p>
        </p:txBody>
      </p:sp>
      <p:sp>
        <p:nvSpPr>
          <p:cNvPr id="360" name="Google Shape;360;p66"/>
          <p:cNvSpPr txBox="1"/>
          <p:nvPr/>
        </p:nvSpPr>
        <p:spPr>
          <a:xfrm>
            <a:off x="3433275" y="137000"/>
            <a:ext cx="5616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아이디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var id = document.getElementById(“id_name”);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id.style.color = “#FF0000”;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id.className = “red blue”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7"/>
          <p:cNvSpPr txBox="1"/>
          <p:nvPr>
            <p:ph type="title"/>
          </p:nvPr>
        </p:nvSpPr>
        <p:spPr>
          <a:xfrm>
            <a:off x="286553" y="95047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엘리먼트에 html 코드를 입력하자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innerHTML</a:t>
            </a:r>
            <a:endParaRPr/>
          </a:p>
        </p:txBody>
      </p:sp>
      <p:sp>
        <p:nvSpPr>
          <p:cNvPr id="366" name="Google Shape;366;p67"/>
          <p:cNvSpPr txBox="1"/>
          <p:nvPr/>
        </p:nvSpPr>
        <p:spPr>
          <a:xfrm>
            <a:off x="3199475" y="1651550"/>
            <a:ext cx="5812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document.getElementById(“test”).</a:t>
            </a:r>
            <a:r>
              <a:rPr b="1" lang="ko" sz="12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“&lt;h1&gt;HI&lt;/h1&gt;”;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실습1</a:t>
            </a:r>
            <a:endParaRPr/>
          </a:p>
        </p:txBody>
      </p:sp>
      <p:sp>
        <p:nvSpPr>
          <p:cNvPr id="372" name="Google Shape;372;p68"/>
          <p:cNvSpPr txBox="1"/>
          <p:nvPr>
            <p:ph type="title"/>
          </p:nvPr>
        </p:nvSpPr>
        <p:spPr>
          <a:xfrm>
            <a:off x="226078" y="374752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 는 기존 소스를 이용하고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innerHTML 로 만들어 봅시다.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TABLE 말고 DIV 로</a:t>
            </a:r>
            <a:endParaRPr/>
          </a:p>
        </p:txBody>
      </p:sp>
      <p:sp>
        <p:nvSpPr>
          <p:cNvPr id="373" name="Google Shape;373;p68"/>
          <p:cNvSpPr/>
          <p:nvPr/>
        </p:nvSpPr>
        <p:spPr>
          <a:xfrm>
            <a:off x="3646975" y="1108375"/>
            <a:ext cx="1524000" cy="3260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374" name="Google Shape;374;p68"/>
          <p:cNvSpPr/>
          <p:nvPr/>
        </p:nvSpPr>
        <p:spPr>
          <a:xfrm>
            <a:off x="3646975" y="293275"/>
            <a:ext cx="3048000" cy="8151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375" name="Google Shape;375;p68"/>
          <p:cNvSpPr/>
          <p:nvPr/>
        </p:nvSpPr>
        <p:spPr>
          <a:xfrm>
            <a:off x="5170975" y="1108375"/>
            <a:ext cx="1524000" cy="244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68"/>
          <p:cNvSpPr/>
          <p:nvPr/>
        </p:nvSpPr>
        <p:spPr>
          <a:xfrm>
            <a:off x="5170975" y="3553675"/>
            <a:ext cx="2854500" cy="8151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377" name="Google Shape;377;p68"/>
          <p:cNvSpPr/>
          <p:nvPr/>
        </p:nvSpPr>
        <p:spPr>
          <a:xfrm>
            <a:off x="6694975" y="293275"/>
            <a:ext cx="1330500" cy="3260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pic>
        <p:nvPicPr>
          <p:cNvPr id="378" name="Google Shape;37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625" y="1247075"/>
            <a:ext cx="1524000" cy="20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event</a:t>
            </a:r>
            <a:endParaRPr/>
          </a:p>
        </p:txBody>
      </p:sp>
      <p:sp>
        <p:nvSpPr>
          <p:cNvPr id="384" name="Google Shape;384;p69"/>
          <p:cNvSpPr txBox="1"/>
          <p:nvPr/>
        </p:nvSpPr>
        <p:spPr>
          <a:xfrm>
            <a:off x="3331500" y="108625"/>
            <a:ext cx="58125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HTML-ELEMENT</a:t>
            </a: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EVENT_NAME</a:t>
            </a: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=”</a:t>
            </a:r>
            <a:r>
              <a:rPr b="1" lang="ko" sz="12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JAVASCRIPT FUNCTION</a:t>
            </a: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&lt;button onclick=”alert(‘클릭함’)” /&gt;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&lt;select onchange=”alert(‘선택됨’)”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&lt;div onmouseover=”alert(‘마우스 들어옴’)”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&lt;div onmouseout=”alert(‘마우스 나감’)”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&lt;body onload=”alert(‘load’)”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&lt;textarea onkeydown=”alert(‘키보드 입력됨’)”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실습3</a:t>
            </a:r>
            <a:endParaRPr/>
          </a:p>
        </p:txBody>
      </p:sp>
      <p:sp>
        <p:nvSpPr>
          <p:cNvPr id="390" name="Google Shape;390;p70"/>
          <p:cNvSpPr txBox="1"/>
          <p:nvPr/>
        </p:nvSpPr>
        <p:spPr>
          <a:xfrm>
            <a:off x="3433275" y="137000"/>
            <a:ext cx="56166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AutoNum type="arabicPeriod"/>
            </a:pPr>
            <a:r>
              <a:rPr b="1" lang="ko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텍스트 값을 입력 받고</a:t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AutoNum type="arabicPeriod"/>
            </a:pPr>
            <a:r>
              <a:rPr b="1" lang="ko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값이 없으면 “텍스트값을 입력해 주세요” 경고창을 띄우고</a:t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AutoNum type="arabicPeriod"/>
            </a:pPr>
            <a:r>
              <a:rPr b="1" lang="ko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값이 있으면 가운데 크게 텍스트를 표시해 주고</a:t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AutoNum type="arabicPeriod"/>
            </a:pPr>
            <a:r>
              <a:rPr b="1" lang="ko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바로 아래에 빨강/파랑/초록 글자가 쓰여진 버튼이 생긴다.</a:t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AutoNum type="arabicPeriod"/>
            </a:pPr>
            <a:r>
              <a:rPr b="1" lang="ko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빨강 파랑 초록 이 쓰여진 버튼을 누르면</a:t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AutoNum type="arabicPeriod"/>
            </a:pPr>
            <a:r>
              <a:rPr b="1" lang="ko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“무슨무슨 색으로 변경됩니다.” 라고 경고창이 뜨면서</a:t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AutoNum type="arabicPeriod"/>
            </a:pPr>
            <a:r>
              <a:rPr b="1" lang="ko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입력된 텍스트의 색이 변경되게 해봅시다.</a:t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실습4</a:t>
            </a:r>
            <a:endParaRPr/>
          </a:p>
        </p:txBody>
      </p:sp>
      <p:sp>
        <p:nvSpPr>
          <p:cNvPr id="396" name="Google Shape;396;p71"/>
          <p:cNvSpPr txBox="1"/>
          <p:nvPr/>
        </p:nvSpPr>
        <p:spPr>
          <a:xfrm>
            <a:off x="3512225" y="2476400"/>
            <a:ext cx="5616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AutoNum type="arabicPeriod"/>
            </a:pPr>
            <a:r>
              <a:rPr b="1" lang="ko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배경이 회색이고 텍스트가 하얀 메뉴가 3개 있습니다.</a:t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AutoNum type="arabicPeriod"/>
            </a:pPr>
            <a:r>
              <a:rPr b="1" lang="ko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마우스로 메뉴를 클릭하면 한 메뉴만 배경이 하얗게 외곽선은 검게 텍스트는 검게 변합니다.</a:t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AutoNum type="arabicPeriod"/>
            </a:pPr>
            <a:r>
              <a:rPr b="1" lang="ko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다른메뉴를 클릭하면 아까 클릭한 메뉴는 원래대로 돌아오고 클릭한 메뉴가 변화합니다.</a:t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Google Shape;397;p71"/>
          <p:cNvSpPr/>
          <p:nvPr/>
        </p:nvSpPr>
        <p:spPr>
          <a:xfrm>
            <a:off x="3615950" y="492200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html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8" name="Google Shape;398;p71"/>
          <p:cNvSpPr/>
          <p:nvPr/>
        </p:nvSpPr>
        <p:spPr>
          <a:xfrm>
            <a:off x="5349150" y="492200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css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9" name="Google Shape;399;p71"/>
          <p:cNvSpPr/>
          <p:nvPr/>
        </p:nvSpPr>
        <p:spPr>
          <a:xfrm>
            <a:off x="7082350" y="492200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javascript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0" name="Google Shape;400;p71"/>
          <p:cNvSpPr/>
          <p:nvPr/>
        </p:nvSpPr>
        <p:spPr>
          <a:xfrm>
            <a:off x="3615950" y="1311200"/>
            <a:ext cx="1647000" cy="50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html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1" name="Google Shape;401;p71"/>
          <p:cNvSpPr/>
          <p:nvPr/>
        </p:nvSpPr>
        <p:spPr>
          <a:xfrm>
            <a:off x="5349150" y="1311200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css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2" name="Google Shape;402;p71"/>
          <p:cNvSpPr/>
          <p:nvPr/>
        </p:nvSpPr>
        <p:spPr>
          <a:xfrm>
            <a:off x="7082350" y="1311200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javascript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3" name="Google Shape;403;p71"/>
          <p:cNvSpPr/>
          <p:nvPr/>
        </p:nvSpPr>
        <p:spPr>
          <a:xfrm rot="3292285">
            <a:off x="3468367" y="1210615"/>
            <a:ext cx="649620" cy="2299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71"/>
          <p:cNvSpPr/>
          <p:nvPr/>
        </p:nvSpPr>
        <p:spPr>
          <a:xfrm>
            <a:off x="3615950" y="2249275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html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5" name="Google Shape;405;p71"/>
          <p:cNvSpPr/>
          <p:nvPr/>
        </p:nvSpPr>
        <p:spPr>
          <a:xfrm>
            <a:off x="5349150" y="2249275"/>
            <a:ext cx="1647000" cy="50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css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6" name="Google Shape;406;p71"/>
          <p:cNvSpPr/>
          <p:nvPr/>
        </p:nvSpPr>
        <p:spPr>
          <a:xfrm>
            <a:off x="7082350" y="2249275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javascript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7" name="Google Shape;407;p71"/>
          <p:cNvSpPr/>
          <p:nvPr/>
        </p:nvSpPr>
        <p:spPr>
          <a:xfrm rot="3292285">
            <a:off x="5115442" y="2029615"/>
            <a:ext cx="649620" cy="2299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실습5</a:t>
            </a:r>
            <a:endParaRPr/>
          </a:p>
        </p:txBody>
      </p:sp>
      <p:sp>
        <p:nvSpPr>
          <p:cNvPr id="413" name="Google Shape;413;p72"/>
          <p:cNvSpPr txBox="1"/>
          <p:nvPr/>
        </p:nvSpPr>
        <p:spPr>
          <a:xfrm>
            <a:off x="3423800" y="2995650"/>
            <a:ext cx="5616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AutoNum type="arabicPeriod"/>
            </a:pPr>
            <a:r>
              <a:rPr b="1" lang="ko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배경이 회색이고 텍스트가 하얀 메뉴가 3개 있습니다.</a:t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AutoNum type="arabicPeriod"/>
            </a:pPr>
            <a:r>
              <a:rPr b="1" lang="ko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마우스로 메뉴에 마우스를 대면 한 메뉴만 배경이 하얗게 외곽선은 검게 텍스트는 검게 변합니다.</a:t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AutoNum type="arabicPeriod"/>
            </a:pPr>
            <a:r>
              <a:rPr b="1" lang="ko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다른메뉴 대면 아까 댄 메뉴는 원래대로 돌아오고 클릭한 메뉴가 변화합니다.</a:t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p72"/>
          <p:cNvSpPr/>
          <p:nvPr/>
        </p:nvSpPr>
        <p:spPr>
          <a:xfrm>
            <a:off x="3615950" y="492200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html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5" name="Google Shape;415;p72"/>
          <p:cNvSpPr/>
          <p:nvPr/>
        </p:nvSpPr>
        <p:spPr>
          <a:xfrm>
            <a:off x="5349150" y="492200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css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6" name="Google Shape;416;p72"/>
          <p:cNvSpPr/>
          <p:nvPr/>
        </p:nvSpPr>
        <p:spPr>
          <a:xfrm>
            <a:off x="7082350" y="492200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javascript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7" name="Google Shape;417;p72"/>
          <p:cNvSpPr/>
          <p:nvPr/>
        </p:nvSpPr>
        <p:spPr>
          <a:xfrm>
            <a:off x="3615950" y="1311200"/>
            <a:ext cx="1647000" cy="50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html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8" name="Google Shape;418;p72"/>
          <p:cNvSpPr/>
          <p:nvPr/>
        </p:nvSpPr>
        <p:spPr>
          <a:xfrm>
            <a:off x="5349150" y="1311200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css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9" name="Google Shape;419;p72"/>
          <p:cNvSpPr/>
          <p:nvPr/>
        </p:nvSpPr>
        <p:spPr>
          <a:xfrm>
            <a:off x="7082350" y="1311200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javascript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0" name="Google Shape;420;p72"/>
          <p:cNvSpPr/>
          <p:nvPr/>
        </p:nvSpPr>
        <p:spPr>
          <a:xfrm rot="3292285">
            <a:off x="3468367" y="1210615"/>
            <a:ext cx="649620" cy="2299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72"/>
          <p:cNvSpPr/>
          <p:nvPr/>
        </p:nvSpPr>
        <p:spPr>
          <a:xfrm>
            <a:off x="3615950" y="2249275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html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2" name="Google Shape;422;p72"/>
          <p:cNvSpPr/>
          <p:nvPr/>
        </p:nvSpPr>
        <p:spPr>
          <a:xfrm>
            <a:off x="5349150" y="2249275"/>
            <a:ext cx="1647000" cy="50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css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3" name="Google Shape;423;p72"/>
          <p:cNvSpPr/>
          <p:nvPr/>
        </p:nvSpPr>
        <p:spPr>
          <a:xfrm>
            <a:off x="7082350" y="2249275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javascript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4" name="Google Shape;424;p72"/>
          <p:cNvSpPr/>
          <p:nvPr/>
        </p:nvSpPr>
        <p:spPr>
          <a:xfrm rot="3292285">
            <a:off x="5115442" y="2029615"/>
            <a:ext cx="649620" cy="2299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form 데이터 가져오기</a:t>
            </a:r>
            <a:endParaRPr/>
          </a:p>
        </p:txBody>
      </p:sp>
      <p:sp>
        <p:nvSpPr>
          <p:cNvPr id="430" name="Google Shape;430;p73"/>
          <p:cNvSpPr txBox="1"/>
          <p:nvPr/>
        </p:nvSpPr>
        <p:spPr>
          <a:xfrm>
            <a:off x="3433275" y="137000"/>
            <a:ext cx="5616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&lt;form name=”myform”&gt;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&lt;input type=”text” name=”fname” onkeyup=’dataShow()’ /&gt;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&lt;/form&gt;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	function dataShow()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var data = document.forms[‘myform’][‘fname’].value;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console.log(data);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</a:t>
            </a:r>
            <a:endParaRPr/>
          </a:p>
        </p:txBody>
      </p:sp>
      <p:sp>
        <p:nvSpPr>
          <p:cNvPr id="137" name="Google Shape;137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function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다른말로 method / procedure 등으로 불리기도 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특정 동작을 수행하는 일정 코드의 부분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배운 내용 복습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5"/>
          <p:cNvSpPr txBox="1"/>
          <p:nvPr>
            <p:ph type="title"/>
          </p:nvPr>
        </p:nvSpPr>
        <p:spPr>
          <a:xfrm>
            <a:off x="265500" y="6536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 배웠지?</a:t>
            </a:r>
            <a:endParaRPr/>
          </a:p>
        </p:txBody>
      </p:sp>
      <p:sp>
        <p:nvSpPr>
          <p:cNvPr id="441" name="Google Shape;441;p75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각자 정리 합시다.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남은 시간은 오늘의 수업 질문과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실무 관련된 질문 하시면 됩니다.</a:t>
            </a:r>
            <a:endParaRPr/>
          </a:p>
        </p:txBody>
      </p:sp>
      <p:pic>
        <p:nvPicPr>
          <p:cNvPr id="442" name="Google Shape;44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750" y="1657600"/>
            <a:ext cx="3417175" cy="14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네이티브 자바스크립트</a:t>
            </a:r>
            <a:endParaRPr/>
          </a:p>
        </p:txBody>
      </p:sp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다른 라이브러리 혹은 프레임워크를 사용하지 않은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기본적인 문법으로만 사용되는 자바스크립트를 네이티브 자바스크립트 라고 함.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</a:t>
            </a:r>
            <a:endParaRPr/>
          </a:p>
        </p:txBody>
      </p:sp>
      <p:sp>
        <p:nvSpPr>
          <p:cNvPr id="149" name="Google Shape;149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프로그램의 흐름을 확인하기 위해서 남기는 기록.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개발을 하기전 가장 먼저 설계해야하는 목표와 같음.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컴파일</a:t>
            </a:r>
            <a:endParaRPr/>
          </a:p>
        </p:txBody>
      </p:sp>
      <p:sp>
        <p:nvSpPr>
          <p:cNvPr id="155" name="Google Shape;155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소스코드를 기계가 이해할수 있도록 기계어로 번역하는 과정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모든 언어는 컴파일 과정을 거치게 되어 있음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인터프리트 언어</a:t>
            </a:r>
            <a:endParaRPr/>
          </a:p>
        </p:txBody>
      </p:sp>
      <p:sp>
        <p:nvSpPr>
          <p:cNvPr id="161" name="Google Shape;161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실시간으로 실행되</a:t>
            </a:r>
            <a:r>
              <a:rPr lang="ko"/>
              <a:t>는 언어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예) Javascript , PHP , ASP , 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반대: 컴파일 언어 등등..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예) C, C++ , Java , Go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