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bold.fntdata"/><Relationship Id="rId23" Type="http://schemas.openxmlformats.org/officeDocument/2006/relationships/slide" Target="slides/slide17.xml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4d45bcae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4d45bcae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d45bcae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d45bcae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d45bcae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d45bcae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d45bcae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4d45bcae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4d45bcae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4d45bcae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d45bcae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d45bcae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4d45bcae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4d45bcae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d45bcae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d45bcae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4d45bcae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4d45bcae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4d45bcae7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4d45bcae7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4d45bcae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4d45bcae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d45bcae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4d45bcae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d45bcae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d45bcae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4d45bcae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4d45bcae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4d45bcae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4d45bcae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4d45bcae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4d45bcae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4d45bcae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4d45bcae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4d45bcae7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4d45bcae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d45bcae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4d45bcae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4d45bcae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4d45bcae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4d45bcae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4d45bcae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4d45bcae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4d45bcae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d45bcae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d45bcae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4d45bcae7_0_4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4d45bcae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d45bcae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d45bcae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4d45bcae7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4d45bcae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4d45bcae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4d45bcae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4d45bcae7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4d45bcae7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4d45bcae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4d45bcae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4d45bcae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4d45bcae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d45bcae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4d45bcae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4d45bcae7_0_6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4d45bcae7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4d45bcae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4d45bcae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d45bcae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d45bcae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4d45bcae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4d45bcae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d45bcae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4d45bcae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d45bcae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d45bcae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d45bcae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d45bcae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5일</a:t>
            </a:r>
            <a:r>
              <a:rPr lang="ko"/>
              <a:t>차 - 생존코딩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비동기적인 웹페이지 제작을 위한 기법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</a:t>
            </a:r>
            <a:endParaRPr/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Object 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키-값 쌍으로 이루어진 데이터 오프젝트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마크업 언어 혹은 개방형 표준포맷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자바스크립트로 파생되었지만 흔히 다 사용함.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CDN</a:t>
            </a:r>
            <a:endParaRPr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 Delivery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자료를 효율적으로 전달하기 위해 여러 노드를 가진 네트워크에 데이터를 저장하여 제공하는 시스템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 시작해 볼까요?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제이쿼리의 시작은 jquery.com</a:t>
            </a:r>
            <a:endParaRPr/>
          </a:p>
        </p:txBody>
      </p:sp>
      <p:pic>
        <p:nvPicPr>
          <p:cNvPr id="188" name="Google Shape;1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325" y="1715625"/>
            <a:ext cx="6485117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 CDN 찾기</a:t>
            </a:r>
            <a:endParaRPr/>
          </a:p>
        </p:txBody>
      </p:sp>
      <p:pic>
        <p:nvPicPr>
          <p:cNvPr id="194" name="Google Shape;1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00" y="1696700"/>
            <a:ext cx="605259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onload</a:t>
            </a:r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3331500" y="108625"/>
            <a:ext cx="58125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&lt;</a:t>
            </a:r>
            <a:r>
              <a:rPr lang="ko" sz="17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</a:t>
            </a:r>
            <a:r>
              <a:rPr lang="ko" sz="1750">
                <a:solidFill>
                  <a:srgbClr val="BF4F24"/>
                </a:solidFill>
                <a:highlight>
                  <a:srgbClr val="FFFFFF"/>
                </a:highlight>
              </a:rPr>
              <a:t>src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=</a:t>
            </a:r>
            <a:r>
              <a:rPr lang="ko" sz="1750">
                <a:solidFill>
                  <a:srgbClr val="0B6125"/>
                </a:solidFill>
                <a:highlight>
                  <a:srgbClr val="FFFFFF"/>
                </a:highlight>
              </a:rPr>
              <a:t>"CDN웹주소"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&gt;&lt;/</a:t>
            </a:r>
            <a:r>
              <a:rPr lang="ko" sz="17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&lt;</a:t>
            </a:r>
            <a:r>
              <a:rPr lang="ko" sz="17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    </a:t>
            </a:r>
            <a:r>
              <a:rPr lang="ko" sz="1750">
                <a:solidFill>
                  <a:srgbClr val="794938"/>
                </a:solidFill>
                <a:highlight>
                  <a:srgbClr val="FFFFFF"/>
                </a:highlight>
              </a:rPr>
              <a:t>$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(</a:t>
            </a:r>
            <a:r>
              <a:rPr i="1" lang="ko" sz="1750">
                <a:solidFill>
                  <a:srgbClr val="A71D5D"/>
                </a:solidFill>
                <a:highlight>
                  <a:srgbClr val="FFFFFF"/>
                </a:highlight>
              </a:rPr>
              <a:t>function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() {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        </a:t>
            </a:r>
            <a:r>
              <a:rPr lang="ko" sz="1750">
                <a:solidFill>
                  <a:srgbClr val="794938"/>
                </a:solidFill>
                <a:highlight>
                  <a:srgbClr val="FFFFFF"/>
                </a:highlight>
              </a:rPr>
              <a:t>alert(‘load!!’);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    });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    &lt;/</a:t>
            </a:r>
            <a:r>
              <a:rPr lang="ko" sz="17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소스도 다 쓸수 있습니다.</a:t>
            </a:r>
            <a:endParaRPr/>
          </a:p>
        </p:txBody>
      </p:sp>
      <p:sp>
        <p:nvSpPr>
          <p:cNvPr id="206" name="Google Shape;206;p41"/>
          <p:cNvSpPr txBox="1"/>
          <p:nvPr/>
        </p:nvSpPr>
        <p:spPr>
          <a:xfrm>
            <a:off x="3331500" y="108625"/>
            <a:ext cx="58125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   &lt;</a:t>
            </a:r>
            <a:r>
              <a:rPr lang="ko" sz="15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</a:t>
            </a:r>
            <a:r>
              <a:rPr lang="ko" sz="1550">
                <a:solidFill>
                  <a:srgbClr val="BF4F24"/>
                </a:solidFill>
                <a:highlight>
                  <a:srgbClr val="FFFFFF"/>
                </a:highlight>
              </a:rPr>
              <a:t>src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=</a:t>
            </a:r>
            <a:r>
              <a:rPr lang="ko" sz="1550">
                <a:solidFill>
                  <a:srgbClr val="0B6125"/>
                </a:solidFill>
                <a:highlight>
                  <a:srgbClr val="FFFFFF"/>
                </a:highlight>
              </a:rPr>
              <a:t>"CDN웹주소"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&gt;&lt;/</a:t>
            </a:r>
            <a:r>
              <a:rPr lang="ko" sz="15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   &lt;</a:t>
            </a:r>
            <a:r>
              <a:rPr lang="ko" sz="15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       </a:t>
            </a:r>
            <a:r>
              <a:rPr lang="ko" sz="1550">
                <a:solidFill>
                  <a:srgbClr val="794938"/>
                </a:solidFill>
                <a:highlight>
                  <a:srgbClr val="FFFFFF"/>
                </a:highlight>
              </a:rPr>
              <a:t>$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(</a:t>
            </a:r>
            <a:r>
              <a:rPr i="1" lang="ko" sz="1550">
                <a:solidFill>
                  <a:srgbClr val="A71D5D"/>
                </a:solidFill>
                <a:highlight>
                  <a:srgbClr val="FFFFFF"/>
                </a:highlight>
              </a:rPr>
              <a:t>function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() {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794938"/>
                </a:solidFill>
                <a:highlight>
                  <a:srgbClr val="FFFFFF"/>
                </a:highlight>
              </a:rPr>
              <a:t>console.log(‘load!!’);</a:t>
            </a:r>
            <a:endParaRPr sz="1550">
              <a:solidFill>
                <a:srgbClr val="794938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794938"/>
                </a:solidFill>
                <a:highlight>
                  <a:srgbClr val="FFFFFF"/>
                </a:highlight>
              </a:rPr>
              <a:t>alert2();</a:t>
            </a:r>
            <a:endParaRPr sz="1550">
              <a:solidFill>
                <a:srgbClr val="79493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       });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function alert2()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{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	alert(‘hi’);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}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    &lt;/</a:t>
            </a:r>
            <a:r>
              <a:rPr lang="ko" sz="1550">
                <a:solidFill>
                  <a:srgbClr val="BF4F24"/>
                </a:solidFill>
                <a:highlight>
                  <a:srgbClr val="FFFFFF"/>
                </a:highlight>
              </a:rPr>
              <a:t>script</a:t>
            </a:r>
            <a:r>
              <a:rPr lang="ko" sz="1550">
                <a:solidFill>
                  <a:srgbClr val="575757"/>
                </a:solidFill>
                <a:highlight>
                  <a:srgbClr val="FFFFFF"/>
                </a:highlight>
              </a:rPr>
              <a:t>&gt;</a:t>
            </a:r>
            <a:endParaRPr sz="15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제이쿼리식 셀렉터</a:t>
            </a:r>
            <a:endParaRPr/>
          </a:p>
        </p:txBody>
      </p:sp>
      <p:sp>
        <p:nvSpPr>
          <p:cNvPr id="212" name="Google Shape;212;p42"/>
          <p:cNvSpPr txBox="1"/>
          <p:nvPr/>
        </p:nvSpPr>
        <p:spPr>
          <a:xfrm>
            <a:off x="3331500" y="108625"/>
            <a:ext cx="58125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id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$(“#id_name”)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class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$(“.class_name”)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element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$(“element_name”)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현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재 객체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$(this)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onclick</a:t>
            </a:r>
            <a:endParaRPr/>
          </a:p>
        </p:txBody>
      </p:sp>
      <p:sp>
        <p:nvSpPr>
          <p:cNvPr id="218" name="Google Shape;218;p43"/>
          <p:cNvSpPr txBox="1"/>
          <p:nvPr/>
        </p:nvSpPr>
        <p:spPr>
          <a:xfrm>
            <a:off x="3331500" y="108625"/>
            <a:ext cx="58125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$(“#id_name”).on(“click”,function(){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	console.log(‘click!’);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});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또</a:t>
            </a: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는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chemeClr val="lt1"/>
                </a:highlight>
              </a:rPr>
              <a:t>$(“#id_name”).click(function(){</a:t>
            </a:r>
            <a:endParaRPr sz="1750">
              <a:solidFill>
                <a:srgbClr val="57575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chemeClr val="lt1"/>
                </a:highlight>
              </a:rPr>
              <a:t>	console.log(‘click!’);</a:t>
            </a:r>
            <a:endParaRPr sz="1750">
              <a:solidFill>
                <a:srgbClr val="57575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chemeClr val="lt1"/>
                </a:highlight>
              </a:rPr>
              <a:t>});</a:t>
            </a:r>
            <a:endParaRPr sz="1750">
              <a:solidFill>
                <a:srgbClr val="57575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복습타임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onmouseover</a:t>
            </a:r>
            <a:endParaRPr/>
          </a:p>
        </p:txBody>
      </p:sp>
      <p:sp>
        <p:nvSpPr>
          <p:cNvPr id="224" name="Google Shape;224;p44"/>
          <p:cNvSpPr txBox="1"/>
          <p:nvPr/>
        </p:nvSpPr>
        <p:spPr>
          <a:xfrm>
            <a:off x="3331500" y="108625"/>
            <a:ext cx="5812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$(“#id_name”).on(“mouseenter”,function(){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	console.log(‘click!’);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});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같이 쓸수도 있습니다.</a:t>
            </a:r>
            <a:endParaRPr/>
          </a:p>
        </p:txBody>
      </p:sp>
      <p:sp>
        <p:nvSpPr>
          <p:cNvPr id="230" name="Google Shape;230;p45"/>
          <p:cNvSpPr txBox="1"/>
          <p:nvPr/>
        </p:nvSpPr>
        <p:spPr>
          <a:xfrm>
            <a:off x="3331500" y="108625"/>
            <a:ext cx="58125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$(“#id_name”).on(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“click”,function(){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		console.log(‘click!’);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}).on(“mouseover”,function(){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		console.log(‘enter!’);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}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과 text</a:t>
            </a:r>
            <a:endParaRPr/>
          </a:p>
        </p:txBody>
      </p:sp>
      <p:sp>
        <p:nvSpPr>
          <p:cNvPr id="236" name="Google Shape;236;p46"/>
          <p:cNvSpPr txBox="1"/>
          <p:nvPr/>
        </p:nvSpPr>
        <p:spPr>
          <a:xfrm>
            <a:off x="3331500" y="108625"/>
            <a:ext cx="5812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rgbClr val="FFFFFF"/>
                </a:highlight>
              </a:rPr>
              <a:t>$(“#id_name”).html(‘&lt;b&gt;html&lt;/b&gt;’);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57575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575757"/>
                </a:solidFill>
                <a:highlight>
                  <a:schemeClr val="lt1"/>
                </a:highlight>
              </a:rPr>
              <a:t>$(“#id_name”).text(‘&lt;b&gt;text&lt;/b&gt;’);</a:t>
            </a:r>
            <a:endParaRPr sz="1750">
              <a:solidFill>
                <a:srgbClr val="57575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끼워넣기</a:t>
            </a:r>
            <a:endParaRPr/>
          </a:p>
        </p:txBody>
      </p:sp>
      <p:sp>
        <p:nvSpPr>
          <p:cNvPr id="242" name="Google Shape;242;p47"/>
          <p:cNvSpPr txBox="1"/>
          <p:nvPr/>
        </p:nvSpPr>
        <p:spPr>
          <a:xfrm>
            <a:off x="3331500" y="108625"/>
            <a:ext cx="58125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$(target).append(source) //셀렉터의 뒤에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$(target).prepend(source) //셀렉터의 앞에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$(source).appendTo(target) //셀렉터의 뒤에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$(source).prependTo(target) //셀렉터의 앞에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 옵션 변경</a:t>
            </a:r>
            <a:endParaRPr/>
          </a:p>
        </p:txBody>
      </p:sp>
      <p:sp>
        <p:nvSpPr>
          <p:cNvPr id="248" name="Google Shape;248;p48"/>
          <p:cNvSpPr txBox="1"/>
          <p:nvPr/>
        </p:nvSpPr>
        <p:spPr>
          <a:xfrm>
            <a:off x="3331500" y="108625"/>
            <a:ext cx="58125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$(target).attr(“바꿀 옵션”,”값”) //값 변경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$(target).attr(“값 확인할 옵션”) //값 확인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$(“a”).attr(“src”,”http://naver.com”) 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변경</a:t>
            </a:r>
            <a:endParaRPr/>
          </a:p>
        </p:txBody>
      </p:sp>
      <p:sp>
        <p:nvSpPr>
          <p:cNvPr id="254" name="Google Shape;254;p49"/>
          <p:cNvSpPr txBox="1"/>
          <p:nvPr/>
        </p:nvSpPr>
        <p:spPr>
          <a:xfrm>
            <a:off x="3331500" y="108625"/>
            <a:ext cx="58125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$(target).css(“바꿀 css”,”값”) //값 변경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$(“a”).css(“width”, ”100%”) 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 활용</a:t>
            </a:r>
            <a:endParaRPr/>
          </a:p>
        </p:txBody>
      </p:sp>
      <p:sp>
        <p:nvSpPr>
          <p:cNvPr id="260" name="Google Shape;260;p50"/>
          <p:cNvSpPr txBox="1"/>
          <p:nvPr/>
        </p:nvSpPr>
        <p:spPr>
          <a:xfrm>
            <a:off x="3433275" y="137000"/>
            <a:ext cx="5616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텍스트 값을 입력 받고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값이 없으면 “텍스트값을 입력해 주세요” 경고창을 띄우고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값이 있으면 가운데 크게 텍스트를 표시해 주고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바로 아래에 빨강/파랑/초록 글자가 쓰여진 버튼이 생긴다.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빨강 파랑 초록 이 쓰여진 버튼을 누르면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“무슨무슨 색으로 변경됩니다.” 라고 경고창이 뜨면서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Roboto"/>
              <a:buAutoNum type="arabicPeriod"/>
            </a:pPr>
            <a:r>
              <a:rPr lang="ko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입력된 텍스트의 색이 변경되게 해봅시다.</a:t>
            </a:r>
            <a:endParaRPr sz="19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실습2</a:t>
            </a:r>
            <a:endParaRPr/>
          </a:p>
        </p:txBody>
      </p:sp>
      <p:sp>
        <p:nvSpPr>
          <p:cNvPr id="266" name="Google Shape;266;p51"/>
          <p:cNvSpPr txBox="1"/>
          <p:nvPr>
            <p:ph type="title"/>
          </p:nvPr>
        </p:nvSpPr>
        <p:spPr>
          <a:xfrm>
            <a:off x="226078" y="37475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 활용</a:t>
            </a:r>
            <a:endParaRPr/>
          </a:p>
        </p:txBody>
      </p:sp>
      <p:sp>
        <p:nvSpPr>
          <p:cNvPr id="267" name="Google Shape;267;p51"/>
          <p:cNvSpPr/>
          <p:nvPr/>
        </p:nvSpPr>
        <p:spPr>
          <a:xfrm>
            <a:off x="3646975" y="1108375"/>
            <a:ext cx="1524000" cy="326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268" name="Google Shape;268;p51"/>
          <p:cNvSpPr/>
          <p:nvPr/>
        </p:nvSpPr>
        <p:spPr>
          <a:xfrm>
            <a:off x="3646975" y="293275"/>
            <a:ext cx="3048000" cy="815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69" name="Google Shape;269;p51"/>
          <p:cNvSpPr/>
          <p:nvPr/>
        </p:nvSpPr>
        <p:spPr>
          <a:xfrm>
            <a:off x="5170975" y="110837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1"/>
          <p:cNvSpPr/>
          <p:nvPr/>
        </p:nvSpPr>
        <p:spPr>
          <a:xfrm>
            <a:off x="5170975" y="3553675"/>
            <a:ext cx="2854500" cy="815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71" name="Google Shape;271;p51"/>
          <p:cNvSpPr/>
          <p:nvPr/>
        </p:nvSpPr>
        <p:spPr>
          <a:xfrm>
            <a:off x="6694975" y="293275"/>
            <a:ext cx="1330500" cy="326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272" name="Google Shape;2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625" y="1108375"/>
            <a:ext cx="1524000" cy="24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기사 등록하기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prompt 로 기사 계속 등록해보기</a:t>
            </a:r>
            <a:endParaRPr/>
          </a:p>
        </p:txBody>
      </p:sp>
      <p:pic>
        <p:nvPicPr>
          <p:cNvPr id="278" name="Google Shape;2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9050"/>
            <a:ext cx="3650550" cy="40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2"/>
          <p:cNvSpPr/>
          <p:nvPr/>
        </p:nvSpPr>
        <p:spPr>
          <a:xfrm>
            <a:off x="4660550" y="4580050"/>
            <a:ext cx="1392600" cy="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등록하기</a:t>
            </a:r>
            <a:endParaRPr/>
          </a:p>
        </p:txBody>
      </p:sp>
      <p:sp>
        <p:nvSpPr>
          <p:cNvPr id="280" name="Google Shape;280;p52"/>
          <p:cNvSpPr/>
          <p:nvPr/>
        </p:nvSpPr>
        <p:spPr>
          <a:xfrm>
            <a:off x="4612225" y="466875"/>
            <a:ext cx="3557700" cy="6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기사등록하기</a:t>
            </a:r>
            <a:endParaRPr/>
          </a:p>
        </p:txBody>
      </p:sp>
      <p:pic>
        <p:nvPicPr>
          <p:cNvPr id="281" name="Google Shape;28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250" y="1198850"/>
            <a:ext cx="25038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제이쿼리 활용</a:t>
            </a:r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3431850" y="2476400"/>
            <a:ext cx="5616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배경이 회색이고 텍스트가 하얀 메뉴가 3개 있습니다.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마우스로 메뉴를 클릭하면 한 메뉴만 배경이 하얗게 외곽선은 검게 텍스트는 검게 변합니다.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AutoNum type="arabicPeriod"/>
            </a:pPr>
            <a:r>
              <a:rPr b="1" lang="ko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다른메뉴를 클릭하면 아까 클릭한 메뉴는 원래대로 돌아오고 클릭한 메뉴가 변화합니다.</a:t>
            </a:r>
            <a:endParaRPr b="1"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53"/>
          <p:cNvSpPr/>
          <p:nvPr/>
        </p:nvSpPr>
        <p:spPr>
          <a:xfrm>
            <a:off x="36159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53"/>
          <p:cNvSpPr/>
          <p:nvPr/>
        </p:nvSpPr>
        <p:spPr>
          <a:xfrm>
            <a:off x="53491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53"/>
          <p:cNvSpPr/>
          <p:nvPr/>
        </p:nvSpPr>
        <p:spPr>
          <a:xfrm>
            <a:off x="7082350" y="492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53"/>
          <p:cNvSpPr/>
          <p:nvPr/>
        </p:nvSpPr>
        <p:spPr>
          <a:xfrm>
            <a:off x="3615950" y="1311200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p53"/>
          <p:cNvSpPr/>
          <p:nvPr/>
        </p:nvSpPr>
        <p:spPr>
          <a:xfrm>
            <a:off x="53491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53"/>
          <p:cNvSpPr/>
          <p:nvPr/>
        </p:nvSpPr>
        <p:spPr>
          <a:xfrm>
            <a:off x="7082350" y="1311200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53"/>
          <p:cNvSpPr/>
          <p:nvPr/>
        </p:nvSpPr>
        <p:spPr>
          <a:xfrm rot="3292285">
            <a:off x="3468367" y="1210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3"/>
          <p:cNvSpPr/>
          <p:nvPr/>
        </p:nvSpPr>
        <p:spPr>
          <a:xfrm>
            <a:off x="36159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53"/>
          <p:cNvSpPr/>
          <p:nvPr/>
        </p:nvSpPr>
        <p:spPr>
          <a:xfrm>
            <a:off x="5349150" y="2249275"/>
            <a:ext cx="16470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7" name="Google Shape;297;p53"/>
          <p:cNvSpPr/>
          <p:nvPr/>
        </p:nvSpPr>
        <p:spPr>
          <a:xfrm>
            <a:off x="7082350" y="2249275"/>
            <a:ext cx="1647000" cy="5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53"/>
          <p:cNvSpPr/>
          <p:nvPr/>
        </p:nvSpPr>
        <p:spPr>
          <a:xfrm rot="3292285">
            <a:off x="5115442" y="2029615"/>
            <a:ext cx="649620" cy="2299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코드 입력</a:t>
            </a:r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3433275" y="137000"/>
            <a:ext cx="5616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document.write( "&lt;h1&gt;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제목입니다.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&lt;/ h1&gt;");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document.write( "&lt;p&gt; 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내용입니다. &lt;/ p&gt;.");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document.write( "&lt;div class=’test’&gt; 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클래스도? &lt;/ div&gt;.");</a:t>
            </a:r>
            <a:r>
              <a:rPr b="1" lang="ko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오전에</a:t>
            </a:r>
            <a:r>
              <a:rPr lang="ko"/>
              <a:t> 뭐 배웠지?</a:t>
            </a:r>
            <a:endParaRPr/>
          </a:p>
        </p:txBody>
      </p:sp>
      <p:sp>
        <p:nvSpPr>
          <p:cNvPr id="304" name="Google Shape;304;p5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05" name="Google Shape;3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오후에</a:t>
            </a:r>
            <a:r>
              <a:rPr lang="ko"/>
              <a:t> 배울 내용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에 접근하기</a:t>
            </a:r>
            <a:endParaRPr/>
          </a:p>
        </p:txBody>
      </p:sp>
      <p:sp>
        <p:nvSpPr>
          <p:cNvPr id="316" name="Google Shape;316;p56"/>
          <p:cNvSpPr txBox="1"/>
          <p:nvPr/>
        </p:nvSpPr>
        <p:spPr>
          <a:xfrm>
            <a:off x="3331500" y="108625"/>
            <a:ext cx="58125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let num = $(target).val() //값 가져오기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$(target).val(“123”);  //값 입력하기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$(target).attr(“value”,“123”);  //이렇게도 가능합니다.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컨트롤하기</a:t>
            </a:r>
            <a:endParaRPr/>
          </a:p>
        </p:txBody>
      </p:sp>
      <p:sp>
        <p:nvSpPr>
          <p:cNvPr id="322" name="Google Shape;322;p57"/>
          <p:cNvSpPr txBox="1"/>
          <p:nvPr/>
        </p:nvSpPr>
        <p:spPr>
          <a:xfrm>
            <a:off x="3331500" y="108625"/>
            <a:ext cx="58125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>
                <a:solidFill>
                  <a:schemeClr val="dk2"/>
                </a:solidFill>
                <a:highlight>
                  <a:srgbClr val="F6F8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전체 갯수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$("input:checkbox[name=mycheck]").length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선택된 갯수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$("input:checkbox[name=mycheck]:checked").length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전체 체크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$("input[name=mycheck]:checkbox").prop("checked", true);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컨트롤하기2</a:t>
            </a:r>
            <a:endParaRPr/>
          </a:p>
        </p:txBody>
      </p:sp>
      <p:sp>
        <p:nvSpPr>
          <p:cNvPr id="328" name="Google Shape;328;p58"/>
          <p:cNvSpPr txBox="1"/>
          <p:nvPr/>
        </p:nvSpPr>
        <p:spPr>
          <a:xfrm>
            <a:off x="3331500" y="108625"/>
            <a:ext cx="58125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전체 체크 순회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$("input:checkbox[name=mycheck]").each(function() {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this.checked = true;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체크여부 확인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if($("input:checkbox[name=mycheck]").is(":checked") == true) {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//작업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rgbClr val="F6F8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/>
          <p:nvPr>
            <p:ph type="title"/>
          </p:nvPr>
        </p:nvSpPr>
        <p:spPr>
          <a:xfrm>
            <a:off x="218025" y="523325"/>
            <a:ext cx="2808000" cy="44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실습1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취미는 3개 이상 선택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직업은 1개 이상 선택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성별 1개이상 선택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비밀번호는 5자 이상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아이디는 이메일형식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취소 누르면 초기화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회원가입 누르면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위의 조건 확인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조건이 맞지 않으면 알림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조건이 모두 맞으면 회원가입완료 알림</a:t>
            </a:r>
            <a:endParaRPr sz="2000"/>
          </a:p>
        </p:txBody>
      </p:sp>
      <p:sp>
        <p:nvSpPr>
          <p:cNvPr id="334" name="Google Shape;334;p59"/>
          <p:cNvSpPr/>
          <p:nvPr/>
        </p:nvSpPr>
        <p:spPr>
          <a:xfrm>
            <a:off x="4660550" y="313925"/>
            <a:ext cx="31473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9"/>
          <p:cNvSpPr txBox="1"/>
          <p:nvPr/>
        </p:nvSpPr>
        <p:spPr>
          <a:xfrm>
            <a:off x="3590100" y="3190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아이디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59"/>
          <p:cNvSpPr/>
          <p:nvPr/>
        </p:nvSpPr>
        <p:spPr>
          <a:xfrm>
            <a:off x="4660550" y="900800"/>
            <a:ext cx="31473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9"/>
          <p:cNvSpPr txBox="1"/>
          <p:nvPr/>
        </p:nvSpPr>
        <p:spPr>
          <a:xfrm>
            <a:off x="3590100" y="905900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비밀번호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59"/>
          <p:cNvSpPr txBox="1"/>
          <p:nvPr/>
        </p:nvSpPr>
        <p:spPr>
          <a:xfrm>
            <a:off x="3590100" y="14927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성별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59"/>
          <p:cNvSpPr/>
          <p:nvPr/>
        </p:nvSpPr>
        <p:spPr>
          <a:xfrm>
            <a:off x="4708850" y="1579475"/>
            <a:ext cx="209400" cy="22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9"/>
          <p:cNvSpPr txBox="1"/>
          <p:nvPr/>
        </p:nvSpPr>
        <p:spPr>
          <a:xfrm>
            <a:off x="4998175" y="14927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남자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59"/>
          <p:cNvSpPr/>
          <p:nvPr/>
        </p:nvSpPr>
        <p:spPr>
          <a:xfrm>
            <a:off x="6092800" y="1579475"/>
            <a:ext cx="209400" cy="22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9"/>
          <p:cNvSpPr txBox="1"/>
          <p:nvPr/>
        </p:nvSpPr>
        <p:spPr>
          <a:xfrm>
            <a:off x="6382125" y="14927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여자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59"/>
          <p:cNvSpPr/>
          <p:nvPr/>
        </p:nvSpPr>
        <p:spPr>
          <a:xfrm>
            <a:off x="4708300" y="1986925"/>
            <a:ext cx="20370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9"/>
          <p:cNvSpPr txBox="1"/>
          <p:nvPr/>
        </p:nvSpPr>
        <p:spPr>
          <a:xfrm>
            <a:off x="3637850" y="19920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직업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9"/>
          <p:cNvSpPr/>
          <p:nvPr/>
        </p:nvSpPr>
        <p:spPr>
          <a:xfrm rot="10607844">
            <a:off x="6407133" y="2173450"/>
            <a:ext cx="209427" cy="16105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9"/>
          <p:cNvSpPr txBox="1"/>
          <p:nvPr/>
        </p:nvSpPr>
        <p:spPr>
          <a:xfrm>
            <a:off x="3590100" y="24912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취미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4998175" y="24912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개발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5835038" y="24912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59"/>
          <p:cNvSpPr/>
          <p:nvPr/>
        </p:nvSpPr>
        <p:spPr>
          <a:xfrm>
            <a:off x="4780075" y="257797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9"/>
          <p:cNvSpPr/>
          <p:nvPr/>
        </p:nvSpPr>
        <p:spPr>
          <a:xfrm>
            <a:off x="5578063" y="262572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9"/>
          <p:cNvSpPr txBox="1"/>
          <p:nvPr/>
        </p:nvSpPr>
        <p:spPr>
          <a:xfrm>
            <a:off x="6825938" y="25390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낚시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9"/>
          <p:cNvSpPr/>
          <p:nvPr/>
        </p:nvSpPr>
        <p:spPr>
          <a:xfrm>
            <a:off x="6568963" y="267347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9"/>
          <p:cNvSpPr txBox="1"/>
          <p:nvPr/>
        </p:nvSpPr>
        <p:spPr>
          <a:xfrm>
            <a:off x="4965813" y="28525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운동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9"/>
          <p:cNvSpPr/>
          <p:nvPr/>
        </p:nvSpPr>
        <p:spPr>
          <a:xfrm>
            <a:off x="4708838" y="298697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9"/>
          <p:cNvSpPr txBox="1"/>
          <p:nvPr/>
        </p:nvSpPr>
        <p:spPr>
          <a:xfrm>
            <a:off x="5805163" y="285252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독서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9"/>
          <p:cNvSpPr/>
          <p:nvPr/>
        </p:nvSpPr>
        <p:spPr>
          <a:xfrm>
            <a:off x="5548188" y="298697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9"/>
          <p:cNvSpPr txBox="1"/>
          <p:nvPr/>
        </p:nvSpPr>
        <p:spPr>
          <a:xfrm>
            <a:off x="6758563" y="2900275"/>
            <a:ext cx="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음악감상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9"/>
          <p:cNvSpPr/>
          <p:nvPr/>
        </p:nvSpPr>
        <p:spPr>
          <a:xfrm>
            <a:off x="6501588" y="3034725"/>
            <a:ext cx="218100" cy="2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/>
          <p:nvPr/>
        </p:nvSpPr>
        <p:spPr>
          <a:xfrm>
            <a:off x="4410475" y="3707925"/>
            <a:ext cx="1497600" cy="410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</a:t>
            </a:r>
            <a:endParaRPr/>
          </a:p>
        </p:txBody>
      </p:sp>
      <p:sp>
        <p:nvSpPr>
          <p:cNvPr id="360" name="Google Shape;360;p59"/>
          <p:cNvSpPr/>
          <p:nvPr/>
        </p:nvSpPr>
        <p:spPr>
          <a:xfrm>
            <a:off x="6242875" y="3707925"/>
            <a:ext cx="1497600" cy="410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cxnSp>
        <p:nvCxnSpPr>
          <p:cNvPr id="361" name="Google Shape;361;p59"/>
          <p:cNvCxnSpPr/>
          <p:nvPr/>
        </p:nvCxnSpPr>
        <p:spPr>
          <a:xfrm>
            <a:off x="6745300" y="2192125"/>
            <a:ext cx="10545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59"/>
          <p:cNvSpPr txBox="1"/>
          <p:nvPr/>
        </p:nvSpPr>
        <p:spPr>
          <a:xfrm>
            <a:off x="7848075" y="2028425"/>
            <a:ext cx="112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처음엔 아무것도 없음.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두번째부터 아무거나 직업 3개 입력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226075" y="357800"/>
            <a:ext cx="2808000" cy="46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실습2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확인옆 체크박스가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체크되면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모두 선택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체크가 안되면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모두 해제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각각 체크도 가능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로그 버튼 누르면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로그로 선택된 제목만 표시됨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선택없으면 선택없다고 알림표시</a:t>
            </a:r>
            <a:endParaRPr sz="1800"/>
          </a:p>
        </p:txBody>
      </p:sp>
      <p:sp>
        <p:nvSpPr>
          <p:cNvPr id="368" name="Google Shape;368;p60"/>
          <p:cNvSpPr/>
          <p:nvPr/>
        </p:nvSpPr>
        <p:spPr>
          <a:xfrm>
            <a:off x="3412900" y="6198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확인</a:t>
            </a:r>
            <a:endParaRPr/>
          </a:p>
        </p:txBody>
      </p:sp>
      <p:sp>
        <p:nvSpPr>
          <p:cNvPr id="369" name="Google Shape;369;p60"/>
          <p:cNvSpPr/>
          <p:nvPr/>
        </p:nvSpPr>
        <p:spPr>
          <a:xfrm>
            <a:off x="4370750" y="6198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370" name="Google Shape;370;p60"/>
          <p:cNvSpPr/>
          <p:nvPr/>
        </p:nvSpPr>
        <p:spPr>
          <a:xfrm>
            <a:off x="6849950" y="6198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글쓴시간</a:t>
            </a:r>
            <a:endParaRPr/>
          </a:p>
        </p:txBody>
      </p:sp>
      <p:sp>
        <p:nvSpPr>
          <p:cNvPr id="371" name="Google Shape;371;p60"/>
          <p:cNvSpPr/>
          <p:nvPr/>
        </p:nvSpPr>
        <p:spPr>
          <a:xfrm>
            <a:off x="3517550" y="6960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0"/>
          <p:cNvSpPr/>
          <p:nvPr/>
        </p:nvSpPr>
        <p:spPr>
          <a:xfrm>
            <a:off x="3412900" y="10224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73" name="Google Shape;373;p60"/>
          <p:cNvSpPr/>
          <p:nvPr/>
        </p:nvSpPr>
        <p:spPr>
          <a:xfrm>
            <a:off x="4370750" y="10224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111111</a:t>
            </a:r>
            <a:endParaRPr/>
          </a:p>
        </p:txBody>
      </p:sp>
      <p:sp>
        <p:nvSpPr>
          <p:cNvPr id="374" name="Google Shape;374;p60"/>
          <p:cNvSpPr/>
          <p:nvPr/>
        </p:nvSpPr>
        <p:spPr>
          <a:xfrm>
            <a:off x="6849950" y="10224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75" name="Google Shape;375;p60"/>
          <p:cNvSpPr/>
          <p:nvPr/>
        </p:nvSpPr>
        <p:spPr>
          <a:xfrm>
            <a:off x="3770800" y="10986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0"/>
          <p:cNvSpPr/>
          <p:nvPr/>
        </p:nvSpPr>
        <p:spPr>
          <a:xfrm>
            <a:off x="3412900" y="14250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77" name="Google Shape;377;p60"/>
          <p:cNvSpPr/>
          <p:nvPr/>
        </p:nvSpPr>
        <p:spPr>
          <a:xfrm>
            <a:off x="4370750" y="14250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22222</a:t>
            </a:r>
            <a:endParaRPr/>
          </a:p>
        </p:txBody>
      </p:sp>
      <p:sp>
        <p:nvSpPr>
          <p:cNvPr id="378" name="Google Shape;378;p60"/>
          <p:cNvSpPr/>
          <p:nvPr/>
        </p:nvSpPr>
        <p:spPr>
          <a:xfrm>
            <a:off x="6849950" y="14250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79" name="Google Shape;379;p60"/>
          <p:cNvSpPr/>
          <p:nvPr/>
        </p:nvSpPr>
        <p:spPr>
          <a:xfrm>
            <a:off x="3770800" y="15012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0"/>
          <p:cNvSpPr/>
          <p:nvPr/>
        </p:nvSpPr>
        <p:spPr>
          <a:xfrm>
            <a:off x="3412900" y="18276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81" name="Google Shape;381;p60"/>
          <p:cNvSpPr/>
          <p:nvPr/>
        </p:nvSpPr>
        <p:spPr>
          <a:xfrm>
            <a:off x="4370750" y="18276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ㅁㄴㅇㅁㄴㅇㅁㄴㅇㅁㄴㅇ</a:t>
            </a:r>
            <a:endParaRPr/>
          </a:p>
        </p:txBody>
      </p:sp>
      <p:sp>
        <p:nvSpPr>
          <p:cNvPr id="382" name="Google Shape;382;p60"/>
          <p:cNvSpPr/>
          <p:nvPr/>
        </p:nvSpPr>
        <p:spPr>
          <a:xfrm>
            <a:off x="6849950" y="18276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83" name="Google Shape;383;p60"/>
          <p:cNvSpPr/>
          <p:nvPr/>
        </p:nvSpPr>
        <p:spPr>
          <a:xfrm>
            <a:off x="3770800" y="19038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0"/>
          <p:cNvSpPr/>
          <p:nvPr/>
        </p:nvSpPr>
        <p:spPr>
          <a:xfrm>
            <a:off x="3412900" y="22302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85" name="Google Shape;385;p60"/>
          <p:cNvSpPr/>
          <p:nvPr/>
        </p:nvSpPr>
        <p:spPr>
          <a:xfrm>
            <a:off x="4370750" y="22302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ㅁㄴㅇㅁㄴㅇ3333</a:t>
            </a:r>
            <a:endParaRPr/>
          </a:p>
        </p:txBody>
      </p:sp>
      <p:sp>
        <p:nvSpPr>
          <p:cNvPr id="386" name="Google Shape;386;p60"/>
          <p:cNvSpPr/>
          <p:nvPr/>
        </p:nvSpPr>
        <p:spPr>
          <a:xfrm>
            <a:off x="6849950" y="22302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87" name="Google Shape;387;p60"/>
          <p:cNvSpPr/>
          <p:nvPr/>
        </p:nvSpPr>
        <p:spPr>
          <a:xfrm>
            <a:off x="3770800" y="23064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0"/>
          <p:cNvSpPr/>
          <p:nvPr/>
        </p:nvSpPr>
        <p:spPr>
          <a:xfrm>
            <a:off x="3412900" y="26328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89" name="Google Shape;389;p60"/>
          <p:cNvSpPr/>
          <p:nvPr/>
        </p:nvSpPr>
        <p:spPr>
          <a:xfrm>
            <a:off x="4370750" y="26328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ㅁ44444ㅇㅁㄴㅇㅁㄴㅇ</a:t>
            </a:r>
            <a:endParaRPr/>
          </a:p>
        </p:txBody>
      </p:sp>
      <p:sp>
        <p:nvSpPr>
          <p:cNvPr id="390" name="Google Shape;390;p60"/>
          <p:cNvSpPr/>
          <p:nvPr/>
        </p:nvSpPr>
        <p:spPr>
          <a:xfrm>
            <a:off x="6849950" y="26328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91" name="Google Shape;391;p60"/>
          <p:cNvSpPr/>
          <p:nvPr/>
        </p:nvSpPr>
        <p:spPr>
          <a:xfrm>
            <a:off x="3770800" y="27090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0"/>
          <p:cNvSpPr/>
          <p:nvPr/>
        </p:nvSpPr>
        <p:spPr>
          <a:xfrm>
            <a:off x="3412900" y="3035400"/>
            <a:ext cx="9579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  <p:sp>
        <p:nvSpPr>
          <p:cNvPr id="393" name="Google Shape;393;p60"/>
          <p:cNvSpPr/>
          <p:nvPr/>
        </p:nvSpPr>
        <p:spPr>
          <a:xfrm>
            <a:off x="4370750" y="3035400"/>
            <a:ext cx="24792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ㅁㄴ55555ㄴㅇ</a:t>
            </a:r>
            <a:endParaRPr/>
          </a:p>
        </p:txBody>
      </p:sp>
      <p:sp>
        <p:nvSpPr>
          <p:cNvPr id="394" name="Google Shape;394;p60"/>
          <p:cNvSpPr/>
          <p:nvPr/>
        </p:nvSpPr>
        <p:spPr>
          <a:xfrm>
            <a:off x="6849950" y="3035400"/>
            <a:ext cx="1384500" cy="4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11:11:00</a:t>
            </a:r>
            <a:endParaRPr/>
          </a:p>
        </p:txBody>
      </p:sp>
      <p:sp>
        <p:nvSpPr>
          <p:cNvPr id="395" name="Google Shape;395;p60"/>
          <p:cNvSpPr/>
          <p:nvPr/>
        </p:nvSpPr>
        <p:spPr>
          <a:xfrm>
            <a:off x="3770800" y="3111600"/>
            <a:ext cx="242100" cy="25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0"/>
          <p:cNvSpPr/>
          <p:nvPr/>
        </p:nvSpPr>
        <p:spPr>
          <a:xfrm>
            <a:off x="6736850" y="3683775"/>
            <a:ext cx="1497600" cy="410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배운 내용 복습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407" name="Google Shape;407;p6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408" name="Google Shape;40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셀렉터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3433275" y="137000"/>
            <a:ext cx="5616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아이디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id = document.getElementById(“id_name”);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네임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names = document.getElementsByName(“name_name”);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클래스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classes = document.getElementsByClassName(“class_name”);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 를 조작해 보자.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433275" y="137000"/>
            <a:ext cx="5616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아이디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id = document.getElementById(“id_name”);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id.style.color = “#FF0000”;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id.className = “red blue”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innerHTML</a:t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3199475" y="1651550"/>
            <a:ext cx="581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document.getElementById(“test”).</a:t>
            </a:r>
            <a:r>
              <a:rPr b="1" lang="ko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“&lt;h1&gt;HI&lt;/h1&gt;”;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event</a:t>
            </a:r>
            <a:endParaRPr/>
          </a:p>
        </p:txBody>
      </p:sp>
      <p:sp>
        <p:nvSpPr>
          <p:cNvPr id="148" name="Google Shape;148;p31"/>
          <p:cNvSpPr txBox="1"/>
          <p:nvPr/>
        </p:nvSpPr>
        <p:spPr>
          <a:xfrm>
            <a:off x="3331500" y="108625"/>
            <a:ext cx="58125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HTML-ELEMENT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5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EVENT_NAME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=”</a:t>
            </a:r>
            <a:r>
              <a:rPr b="1" lang="ko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JAVASCRIPT FUNCTION</a:t>
            </a: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onclick=”alert(‘클릭함’)” /&gt;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onchange=”alert(‘선택됨’)”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&lt;div onmouseover=”alert(‘마우스 들어옴’)”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&lt;div onmouseout=”alert(‘마우스 나감’)”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&lt;body onload=”alert(‘load’)”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 onkeydown=”alert(‘키보드 입력됨’)”</a:t>
            </a:r>
            <a:endParaRPr b="1" sz="12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용어정리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 라이브러리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자유소프트웨어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폭넓은 브라우저 지원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