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3500007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93D4B-E761-45F9-B009-37914F87804E}" type="datetimeFigureOut">
              <a:rPr lang="en-RW" smtClean="0"/>
              <a:t>19/08/2020</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58575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371715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1216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492217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4"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943191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4"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1705822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4873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14717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887095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106626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593D4B-E761-45F9-B009-37914F87804E}" type="datetimeFigureOut">
              <a:rPr lang="en-RW" smtClean="0"/>
              <a:t>19/08/2020</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36861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593D4B-E761-45F9-B009-37914F87804E}" type="datetimeFigureOut">
              <a:rPr lang="en-RW" smtClean="0"/>
              <a:t>19/08/2020</a:t>
            </a:fld>
            <a:endParaRPr lang="en-RW"/>
          </a:p>
        </p:txBody>
      </p:sp>
      <p:sp>
        <p:nvSpPr>
          <p:cNvPr id="8" name="Footer Placeholder 7"/>
          <p:cNvSpPr>
            <a:spLocks noGrp="1"/>
          </p:cNvSpPr>
          <p:nvPr>
            <p:ph type="ftr" sz="quarter" idx="11"/>
          </p:nvPr>
        </p:nvSpPr>
        <p:spPr/>
        <p:txBody>
          <a:bodyPr/>
          <a:lstStyle/>
          <a:p>
            <a:endParaRPr lang="en-RW"/>
          </a:p>
        </p:txBody>
      </p:sp>
      <p:sp>
        <p:nvSpPr>
          <p:cNvPr id="9" name="Slide Number Placeholder 8"/>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56083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3"/>
          <p:cNvSpPr>
            <a:spLocks noGrp="1"/>
          </p:cNvSpPr>
          <p:nvPr>
            <p:ph type="ftr" sz="quarter" idx="11"/>
          </p:nvPr>
        </p:nvSpPr>
        <p:spPr/>
        <p:txBody>
          <a:bodyPr/>
          <a:lstStyle/>
          <a:p>
            <a:endParaRPr lang="en-RW"/>
          </a:p>
        </p:txBody>
      </p:sp>
      <p:sp>
        <p:nvSpPr>
          <p:cNvPr id="6" name="Slide Number Placeholder 4"/>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60169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2"/>
          <p:cNvSpPr>
            <a:spLocks noGrp="1"/>
          </p:cNvSpPr>
          <p:nvPr>
            <p:ph type="ftr" sz="quarter" idx="11"/>
          </p:nvPr>
        </p:nvSpPr>
        <p:spPr/>
        <p:txBody>
          <a:bodyPr/>
          <a:lstStyle/>
          <a:p>
            <a:endParaRPr lang="en-RW"/>
          </a:p>
        </p:txBody>
      </p:sp>
      <p:sp>
        <p:nvSpPr>
          <p:cNvPr id="6" name="Slide Number Placeholder 3"/>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403397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593D4B-E761-45F9-B009-37914F87804E}" type="datetimeFigureOut">
              <a:rPr lang="en-RW" smtClean="0"/>
              <a:t>19/08/2020</a:t>
            </a:fld>
            <a:endParaRPr lang="en-RW"/>
          </a:p>
        </p:txBody>
      </p:sp>
      <p:sp>
        <p:nvSpPr>
          <p:cNvPr id="5" name="Footer Placeholder 5"/>
          <p:cNvSpPr>
            <a:spLocks noGrp="1"/>
          </p:cNvSpPr>
          <p:nvPr>
            <p:ph type="ftr" sz="quarter" idx="11"/>
          </p:nvPr>
        </p:nvSpPr>
        <p:spPr/>
        <p:txBody>
          <a:bodyPr/>
          <a:lstStyle/>
          <a:p>
            <a:endParaRPr lang="en-RW"/>
          </a:p>
        </p:txBody>
      </p:sp>
      <p:sp>
        <p:nvSpPr>
          <p:cNvPr id="6" name="Slide Number Placeholder 6"/>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379698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93D4B-E761-45F9-B009-37914F87804E}" type="datetimeFigureOut">
              <a:rPr lang="en-RW" smtClean="0"/>
              <a:t>19/08/2020</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8E829552-C3C7-4F52-A3E3-A846F6141CB4}" type="slidenum">
              <a:rPr lang="en-RW" smtClean="0"/>
              <a:t>‹#›</a:t>
            </a:fld>
            <a:endParaRPr lang="en-RW"/>
          </a:p>
        </p:txBody>
      </p:sp>
    </p:spTree>
    <p:extLst>
      <p:ext uri="{BB962C8B-B14F-4D97-AF65-F5344CB8AC3E}">
        <p14:creationId xmlns:p14="http://schemas.microsoft.com/office/powerpoint/2010/main" val="259142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593D4B-E761-45F9-B009-37914F87804E}" type="datetimeFigureOut">
              <a:rPr lang="en-RW" smtClean="0"/>
              <a:t>19/08/2020</a:t>
            </a:fld>
            <a:endParaRPr lang="en-RW"/>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RW"/>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829552-C3C7-4F52-A3E3-A846F6141CB4}" type="slidenum">
              <a:rPr lang="en-RW" smtClean="0"/>
              <a:t>‹#›</a:t>
            </a:fld>
            <a:endParaRPr lang="en-RW"/>
          </a:p>
        </p:txBody>
      </p:sp>
    </p:spTree>
    <p:extLst>
      <p:ext uri="{BB962C8B-B14F-4D97-AF65-F5344CB8AC3E}">
        <p14:creationId xmlns:p14="http://schemas.microsoft.com/office/powerpoint/2010/main" val="2661775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C37C-10F3-4D0E-A6D8-323441B4E869}"/>
              </a:ext>
            </a:extLst>
          </p:cNvPr>
          <p:cNvSpPr>
            <a:spLocks noGrp="1"/>
          </p:cNvSpPr>
          <p:nvPr>
            <p:ph type="ctrTitle"/>
          </p:nvPr>
        </p:nvSpPr>
        <p:spPr/>
        <p:txBody>
          <a:bodyPr>
            <a:normAutofit fontScale="90000"/>
          </a:bodyPr>
          <a:lstStyle/>
          <a:p>
            <a:r>
              <a:rPr lang="en-GB"/>
              <a:t>Predicting the severity of an Accident</a:t>
            </a:r>
            <a:endParaRPr lang="en-RW" dirty="0"/>
          </a:p>
        </p:txBody>
      </p:sp>
    </p:spTree>
    <p:extLst>
      <p:ext uri="{BB962C8B-B14F-4D97-AF65-F5344CB8AC3E}">
        <p14:creationId xmlns:p14="http://schemas.microsoft.com/office/powerpoint/2010/main" val="281813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BA05-121D-4019-BD57-25CF28C86E7F}"/>
              </a:ext>
            </a:extLst>
          </p:cNvPr>
          <p:cNvSpPr>
            <a:spLocks noGrp="1"/>
          </p:cNvSpPr>
          <p:nvPr>
            <p:ph type="title"/>
          </p:nvPr>
        </p:nvSpPr>
        <p:spPr/>
        <p:txBody>
          <a:bodyPr/>
          <a:lstStyle/>
          <a:p>
            <a:r>
              <a:rPr lang="en-GB"/>
              <a:t>Problem Statement</a:t>
            </a:r>
            <a:endParaRPr lang="en-RW" dirty="0"/>
          </a:p>
        </p:txBody>
      </p:sp>
      <p:sp>
        <p:nvSpPr>
          <p:cNvPr id="3" name="Content Placeholder 2">
            <a:extLst>
              <a:ext uri="{FF2B5EF4-FFF2-40B4-BE49-F238E27FC236}">
                <a16:creationId xmlns:a16="http://schemas.microsoft.com/office/drawing/2014/main" id="{28FFBFA7-2C96-4E4A-8293-722C79156076}"/>
              </a:ext>
            </a:extLst>
          </p:cNvPr>
          <p:cNvSpPr>
            <a:spLocks noGrp="1"/>
          </p:cNvSpPr>
          <p:nvPr>
            <p:ph idx="1"/>
          </p:nvPr>
        </p:nvSpPr>
        <p:spPr/>
        <p:txBody>
          <a:bodyPr/>
          <a:lstStyle/>
          <a:p>
            <a:r>
              <a:rPr lang="en-GB">
                <a:effectLst/>
                <a:latin typeface="Calibri" panose="020F0502020204030204" pitchFamily="34" charset="0"/>
                <a:ea typeface="Calibri" panose="020F0502020204030204" pitchFamily="34" charset="0"/>
                <a:cs typeface="Times New Roman" panose="02020603050405020304" pitchFamily="18" charset="0"/>
              </a:rPr>
              <a:t>In traffic situations, passengers at Seattle are prone to accidents on the roads. This can be due to different factors such as the weather conditions, the road conditions, the light conditions amongst other factors. It is highly recommended to be able to predict the severity of an accident based on the factors available to prepare for the casualty before the accident occurs. </a:t>
            </a:r>
            <a:endParaRPr lang="en-RW">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163341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4EDC-1D8F-49D8-AA04-7DDB1B4B8401}"/>
              </a:ext>
            </a:extLst>
          </p:cNvPr>
          <p:cNvSpPr>
            <a:spLocks noGrp="1"/>
          </p:cNvSpPr>
          <p:nvPr>
            <p:ph type="title"/>
          </p:nvPr>
        </p:nvSpPr>
        <p:spPr/>
        <p:txBody>
          <a:bodyPr/>
          <a:lstStyle/>
          <a:p>
            <a:r>
              <a:rPr lang="en-GB"/>
              <a:t>Data Set</a:t>
            </a:r>
            <a:endParaRPr lang="en-RW" dirty="0"/>
          </a:p>
        </p:txBody>
      </p:sp>
      <p:sp>
        <p:nvSpPr>
          <p:cNvPr id="3" name="Content Placeholder 2">
            <a:extLst>
              <a:ext uri="{FF2B5EF4-FFF2-40B4-BE49-F238E27FC236}">
                <a16:creationId xmlns:a16="http://schemas.microsoft.com/office/drawing/2014/main" id="{838D9649-5088-44AD-828D-2695C4D8168D}"/>
              </a:ext>
            </a:extLst>
          </p:cNvPr>
          <p:cNvSpPr>
            <a:spLocks noGrp="1"/>
          </p:cNvSpPr>
          <p:nvPr>
            <p:ph idx="1"/>
          </p:nvPr>
        </p:nvSpPr>
        <p:spPr/>
        <p:txBody>
          <a:bodyPr/>
          <a:lstStyle/>
          <a:p>
            <a:r>
              <a:rPr lang="en-GB" sz="1800">
                <a:effectLst/>
                <a:latin typeface="Calibri" panose="020F0502020204030204" pitchFamily="34" charset="0"/>
                <a:ea typeface="Calibri" panose="020F0502020204030204" pitchFamily="34" charset="0"/>
                <a:cs typeface="Times New Roman" panose="02020603050405020304" pitchFamily="18" charset="0"/>
              </a:rPr>
              <a:t>The dataset provided for the Seattle city contains a total of 194673 observations and 37 attributes (relating to the accidents that occur on the road) with the labelled data (SEVERITYCODE)  which describes the fatality of an incident. Given this dataset, the aim of this project is to select the necessary attributes that will be used to build a model that will help to predict the severity of an accident. </a:t>
            </a:r>
          </a:p>
          <a:p>
            <a:r>
              <a:rPr lang="en-GB" sz="1800">
                <a:latin typeface="Calibri" panose="020F0502020204030204" pitchFamily="34" charset="0"/>
                <a:ea typeface="Calibri" panose="020F0502020204030204" pitchFamily="34" charset="0"/>
                <a:cs typeface="Times New Roman" panose="02020603050405020304" pitchFamily="18" charset="0"/>
              </a:rPr>
              <a:t>The attributes are shown below</a:t>
            </a:r>
            <a:endParaRPr lang="en-RW" sz="180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pic>
        <p:nvPicPr>
          <p:cNvPr id="4" name="Picture 3">
            <a:extLst>
              <a:ext uri="{FF2B5EF4-FFF2-40B4-BE49-F238E27FC236}">
                <a16:creationId xmlns:a16="http://schemas.microsoft.com/office/drawing/2014/main" id="{02A5D7B5-B4EA-44EA-A716-2DA2229A9A49}"/>
              </a:ext>
            </a:extLst>
          </p:cNvPr>
          <p:cNvPicPr>
            <a:picLocks noChangeAspect="1"/>
          </p:cNvPicPr>
          <p:nvPr/>
        </p:nvPicPr>
        <p:blipFill>
          <a:blip r:embed="rId2"/>
          <a:stretch>
            <a:fillRect/>
          </a:stretch>
        </p:blipFill>
        <p:spPr>
          <a:xfrm>
            <a:off x="1002617" y="3989080"/>
            <a:ext cx="9713008" cy="2458989"/>
          </a:xfrm>
          <a:prstGeom prst="rect">
            <a:avLst/>
          </a:prstGeom>
        </p:spPr>
      </p:pic>
    </p:spTree>
    <p:extLst>
      <p:ext uri="{BB962C8B-B14F-4D97-AF65-F5344CB8AC3E}">
        <p14:creationId xmlns:p14="http://schemas.microsoft.com/office/powerpoint/2010/main" val="213567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BA27-3F78-468D-BBB1-01A462798880}"/>
              </a:ext>
            </a:extLst>
          </p:cNvPr>
          <p:cNvSpPr>
            <a:spLocks noGrp="1"/>
          </p:cNvSpPr>
          <p:nvPr>
            <p:ph type="title"/>
          </p:nvPr>
        </p:nvSpPr>
        <p:spPr/>
        <p:txBody>
          <a:bodyPr/>
          <a:lstStyle/>
          <a:p>
            <a:r>
              <a:rPr lang="en-GB"/>
              <a:t>Data Preprocessing and Cleaning</a:t>
            </a:r>
            <a:endParaRPr lang="en-RW" dirty="0"/>
          </a:p>
        </p:txBody>
      </p:sp>
      <p:sp>
        <p:nvSpPr>
          <p:cNvPr id="3" name="Content Placeholder 2">
            <a:extLst>
              <a:ext uri="{FF2B5EF4-FFF2-40B4-BE49-F238E27FC236}">
                <a16:creationId xmlns:a16="http://schemas.microsoft.com/office/drawing/2014/main" id="{B6372FF3-CCB0-4920-9C50-086101471ED1}"/>
              </a:ext>
            </a:extLst>
          </p:cNvPr>
          <p:cNvSpPr>
            <a:spLocks noGrp="1"/>
          </p:cNvSpPr>
          <p:nvPr>
            <p:ph idx="1"/>
          </p:nvPr>
        </p:nvSpPr>
        <p:spPr/>
        <p:txBody>
          <a:bodyPr/>
          <a:lstStyle/>
          <a:p>
            <a:pPr marL="228600">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The selectd attributes are: 'ADDRTYPE', 'COLLISIONTYPE', 'JUNCTIONTYPE', 'WEATHER','ROADCOND','LIGHTCOND', 'PERSONCOUNT','PEDCOUNT', 'VEHCOUNT', 'HITPARKEDCAR’. </a:t>
            </a:r>
          </a:p>
          <a:p>
            <a:pPr marL="228600">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The other attributes were dropped either because they do not relate to the target variable or because they have a lot of missing values. </a:t>
            </a:r>
            <a:endParaRPr lang="en-RW" sz="180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The following attributes are categorical values and needed to be changed to numerical values using the one hot encoding; 'ADDRTYPE', 'COLLISIONTYPE', 'JUNCTIONTYPE', 'WEATHER','ROADCOND','LIGHTCOND' while ‘HITPARKEDCAR’ was replace with 0 and 1 to represent its categorical values. </a:t>
            </a:r>
            <a:endParaRPr lang="en-RW" sz="180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186021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CE48-A4EE-4EAC-AF03-6B04EF03DDE3}"/>
              </a:ext>
            </a:extLst>
          </p:cNvPr>
          <p:cNvSpPr>
            <a:spLocks noGrp="1"/>
          </p:cNvSpPr>
          <p:nvPr>
            <p:ph type="title"/>
          </p:nvPr>
        </p:nvSpPr>
        <p:spPr/>
        <p:txBody>
          <a:bodyPr/>
          <a:lstStyle/>
          <a:p>
            <a:r>
              <a:rPr lang="en-GB" dirty="0"/>
              <a:t>Exploratory Analysis</a:t>
            </a:r>
            <a:endParaRPr lang="en-RW" dirty="0"/>
          </a:p>
        </p:txBody>
      </p:sp>
      <p:sp>
        <p:nvSpPr>
          <p:cNvPr id="3" name="Content Placeholder 2">
            <a:extLst>
              <a:ext uri="{FF2B5EF4-FFF2-40B4-BE49-F238E27FC236}">
                <a16:creationId xmlns:a16="http://schemas.microsoft.com/office/drawing/2014/main" id="{B26F0DE9-FC7F-47A5-BFE9-3A65E674EC04}"/>
              </a:ext>
            </a:extLst>
          </p:cNvPr>
          <p:cNvSpPr>
            <a:spLocks noGrp="1"/>
          </p:cNvSpPr>
          <p:nvPr>
            <p:ph sz="half" idx="1"/>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Relationship between ADDRTYPE and SEVERITYCODE</a:t>
            </a:r>
          </a:p>
          <a:p>
            <a:endParaRPr lang="en-GB" sz="2800" b="1" dirty="0">
              <a:latin typeface="Calibri" panose="020F0502020204030204" pitchFamily="34" charset="0"/>
              <a:ea typeface="Calibri" panose="020F0502020204030204" pitchFamily="34" charset="0"/>
              <a:cs typeface="Times New Roman" panose="02020603050405020304" pitchFamily="18" charset="0"/>
            </a:endParaRPr>
          </a:p>
          <a:p>
            <a:endParaRPr lang="en-GB"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800" b="1" dirty="0">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
        <p:nvSpPr>
          <p:cNvPr id="10" name="Content Placeholder 9">
            <a:extLst>
              <a:ext uri="{FF2B5EF4-FFF2-40B4-BE49-F238E27FC236}">
                <a16:creationId xmlns:a16="http://schemas.microsoft.com/office/drawing/2014/main" id="{A2F11D77-E7C8-40BB-B7C8-B5AF1CD5A1C0}"/>
              </a:ext>
            </a:extLst>
          </p:cNvPr>
          <p:cNvSpPr>
            <a:spLocks noGrp="1"/>
          </p:cNvSpPr>
          <p:nvPr>
            <p:ph sz="half" idx="2"/>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Relationship between COLLISIONTYPE and SEVERITYCODE</a:t>
            </a:r>
          </a:p>
          <a:p>
            <a:endParaRPr lang="en-RW" dirty="0"/>
          </a:p>
        </p:txBody>
      </p:sp>
      <p:pic>
        <p:nvPicPr>
          <p:cNvPr id="6" name="Picture 5">
            <a:extLst>
              <a:ext uri="{FF2B5EF4-FFF2-40B4-BE49-F238E27FC236}">
                <a16:creationId xmlns:a16="http://schemas.microsoft.com/office/drawing/2014/main" id="{BC75D037-9648-4A2D-8A68-6A968BA31105}"/>
              </a:ext>
            </a:extLst>
          </p:cNvPr>
          <p:cNvPicPr/>
          <p:nvPr/>
        </p:nvPicPr>
        <p:blipFill>
          <a:blip r:embed="rId2"/>
          <a:stretch>
            <a:fillRect/>
          </a:stretch>
        </p:blipFill>
        <p:spPr>
          <a:xfrm>
            <a:off x="1282944" y="3056076"/>
            <a:ext cx="3870080" cy="2200275"/>
          </a:xfrm>
          <a:prstGeom prst="rect">
            <a:avLst/>
          </a:prstGeom>
        </p:spPr>
      </p:pic>
      <p:pic>
        <p:nvPicPr>
          <p:cNvPr id="12" name="Picture 11">
            <a:extLst>
              <a:ext uri="{FF2B5EF4-FFF2-40B4-BE49-F238E27FC236}">
                <a16:creationId xmlns:a16="http://schemas.microsoft.com/office/drawing/2014/main" id="{BE27ACA9-275A-4D26-9F6D-3D951782BFFE}"/>
              </a:ext>
            </a:extLst>
          </p:cNvPr>
          <p:cNvPicPr/>
          <p:nvPr/>
        </p:nvPicPr>
        <p:blipFill>
          <a:blip r:embed="rId3"/>
          <a:stretch>
            <a:fillRect/>
          </a:stretch>
        </p:blipFill>
        <p:spPr>
          <a:xfrm>
            <a:off x="6096000" y="2851272"/>
            <a:ext cx="4558445" cy="3190875"/>
          </a:xfrm>
          <a:prstGeom prst="rect">
            <a:avLst/>
          </a:prstGeom>
        </p:spPr>
      </p:pic>
    </p:spTree>
    <p:extLst>
      <p:ext uri="{BB962C8B-B14F-4D97-AF65-F5344CB8AC3E}">
        <p14:creationId xmlns:p14="http://schemas.microsoft.com/office/powerpoint/2010/main" val="242922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CE48-A4EE-4EAC-AF03-6B04EF03DDE3}"/>
              </a:ext>
            </a:extLst>
          </p:cNvPr>
          <p:cNvSpPr>
            <a:spLocks noGrp="1"/>
          </p:cNvSpPr>
          <p:nvPr>
            <p:ph type="title"/>
          </p:nvPr>
        </p:nvSpPr>
        <p:spPr/>
        <p:txBody>
          <a:bodyPr/>
          <a:lstStyle/>
          <a:p>
            <a:r>
              <a:rPr lang="en-GB" dirty="0"/>
              <a:t>Exploratory Analysis</a:t>
            </a:r>
            <a:endParaRPr lang="en-RW" dirty="0"/>
          </a:p>
        </p:txBody>
      </p:sp>
      <p:sp>
        <p:nvSpPr>
          <p:cNvPr id="3" name="Content Placeholder 2">
            <a:extLst>
              <a:ext uri="{FF2B5EF4-FFF2-40B4-BE49-F238E27FC236}">
                <a16:creationId xmlns:a16="http://schemas.microsoft.com/office/drawing/2014/main" id="{B26F0DE9-FC7F-47A5-BFE9-3A65E674EC04}"/>
              </a:ext>
            </a:extLst>
          </p:cNvPr>
          <p:cNvSpPr>
            <a:spLocks noGrp="1"/>
          </p:cNvSpPr>
          <p:nvPr>
            <p:ph sz="half" idx="1"/>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Relationship between WEATHER and SEVERITYCODE</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800" b="1" dirty="0">
              <a:latin typeface="Calibri" panose="020F0502020204030204" pitchFamily="34" charset="0"/>
              <a:ea typeface="Calibri" panose="020F0502020204030204" pitchFamily="34" charset="0"/>
              <a:cs typeface="Times New Roman" panose="02020603050405020304" pitchFamily="18" charset="0"/>
            </a:endParaRPr>
          </a:p>
          <a:p>
            <a:endParaRPr lang="en-GB" sz="2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800" b="1" dirty="0">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
        <p:nvSpPr>
          <p:cNvPr id="10" name="Content Placeholder 9">
            <a:extLst>
              <a:ext uri="{FF2B5EF4-FFF2-40B4-BE49-F238E27FC236}">
                <a16:creationId xmlns:a16="http://schemas.microsoft.com/office/drawing/2014/main" id="{A2F11D77-E7C8-40BB-B7C8-B5AF1CD5A1C0}"/>
              </a:ext>
            </a:extLst>
          </p:cNvPr>
          <p:cNvSpPr>
            <a:spLocks noGrp="1"/>
          </p:cNvSpPr>
          <p:nvPr>
            <p:ph sz="half" idx="2"/>
          </p:nvPr>
        </p:nvSpPr>
        <p:spPr/>
        <p:txBody>
          <a:bodyPr/>
          <a:lstStyle/>
          <a:p>
            <a:r>
              <a:rPr lang="en-GB" sz="1800" b="1" dirty="0">
                <a:effectLst/>
                <a:latin typeface="Calibri" panose="020F0502020204030204" pitchFamily="34" charset="0"/>
                <a:ea typeface="Calibri" panose="020F0502020204030204" pitchFamily="34" charset="0"/>
                <a:cs typeface="Times New Roman" panose="02020603050405020304" pitchFamily="18" charset="0"/>
              </a:rPr>
              <a:t>Relationship between HITPARKEDCAR and SEVERITYCODE</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pic>
        <p:nvPicPr>
          <p:cNvPr id="7" name="Picture 6">
            <a:extLst>
              <a:ext uri="{FF2B5EF4-FFF2-40B4-BE49-F238E27FC236}">
                <a16:creationId xmlns:a16="http://schemas.microsoft.com/office/drawing/2014/main" id="{6C7F546A-BE77-45E6-9D85-B2042111C415}"/>
              </a:ext>
            </a:extLst>
          </p:cNvPr>
          <p:cNvPicPr/>
          <p:nvPr/>
        </p:nvPicPr>
        <p:blipFill>
          <a:blip r:embed="rId2"/>
          <a:stretch>
            <a:fillRect/>
          </a:stretch>
        </p:blipFill>
        <p:spPr>
          <a:xfrm>
            <a:off x="1137201" y="2977515"/>
            <a:ext cx="4362450" cy="3486150"/>
          </a:xfrm>
          <a:prstGeom prst="rect">
            <a:avLst/>
          </a:prstGeom>
        </p:spPr>
      </p:pic>
      <p:pic>
        <p:nvPicPr>
          <p:cNvPr id="8" name="Picture 7">
            <a:extLst>
              <a:ext uri="{FF2B5EF4-FFF2-40B4-BE49-F238E27FC236}">
                <a16:creationId xmlns:a16="http://schemas.microsoft.com/office/drawing/2014/main" id="{E5AD3453-47C8-4D4C-9D34-8A15C314BED2}"/>
              </a:ext>
            </a:extLst>
          </p:cNvPr>
          <p:cNvPicPr/>
          <p:nvPr/>
        </p:nvPicPr>
        <p:blipFill>
          <a:blip r:embed="rId3"/>
          <a:stretch>
            <a:fillRect/>
          </a:stretch>
        </p:blipFill>
        <p:spPr>
          <a:xfrm>
            <a:off x="6096000" y="3023187"/>
            <a:ext cx="3957271" cy="1981566"/>
          </a:xfrm>
          <a:prstGeom prst="rect">
            <a:avLst/>
          </a:prstGeom>
        </p:spPr>
      </p:pic>
    </p:spTree>
    <p:extLst>
      <p:ext uri="{BB962C8B-B14F-4D97-AF65-F5344CB8AC3E}">
        <p14:creationId xmlns:p14="http://schemas.microsoft.com/office/powerpoint/2010/main" val="247769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E15C-565D-406E-8041-EB1CB15BEAE2}"/>
              </a:ext>
            </a:extLst>
          </p:cNvPr>
          <p:cNvSpPr>
            <a:spLocks noGrp="1"/>
          </p:cNvSpPr>
          <p:nvPr>
            <p:ph type="title"/>
          </p:nvPr>
        </p:nvSpPr>
        <p:spPr/>
        <p:txBody>
          <a:bodyPr/>
          <a:lstStyle/>
          <a:p>
            <a:r>
              <a:rPr lang="en-GB" dirty="0"/>
              <a:t>Predictive Modelling</a:t>
            </a:r>
            <a:endParaRPr lang="en-RW" dirty="0"/>
          </a:p>
        </p:txBody>
      </p:sp>
      <p:sp>
        <p:nvSpPr>
          <p:cNvPr id="3" name="Content Placeholder 2">
            <a:extLst>
              <a:ext uri="{FF2B5EF4-FFF2-40B4-BE49-F238E27FC236}">
                <a16:creationId xmlns:a16="http://schemas.microsoft.com/office/drawing/2014/main" id="{BA784B8B-B097-4869-A856-547A7FDFA7FB}"/>
              </a:ext>
            </a:extLst>
          </p:cNvPr>
          <p:cNvSpPr>
            <a:spLocks noGrp="1"/>
          </p:cNvSpPr>
          <p:nvPr>
            <p:ph sz="half" idx="1"/>
          </p:nvPr>
        </p:nvSpPr>
        <p:spPr>
          <a:xfrm>
            <a:off x="838201" y="1570648"/>
            <a:ext cx="5181600" cy="4351338"/>
          </a:xfrm>
        </p:spPr>
        <p:txBody>
          <a:bodyPr>
            <a:normAutofit fontScale="77500" lnSpcReduction="20000"/>
          </a:bodyPr>
          <a:lstStyle/>
          <a:p>
            <a:pPr marL="0" indent="0">
              <a:buNone/>
            </a:pPr>
            <a:r>
              <a:rPr lang="en-GB" sz="1800" dirty="0"/>
              <a:t>The following algorithms were used:</a:t>
            </a:r>
          </a:p>
          <a:p>
            <a:pPr marL="514350" indent="-514350">
              <a:buAutoNum type="arabicPeriod"/>
            </a:pPr>
            <a:r>
              <a:rPr lang="en-GB" sz="1800" b="1" dirty="0"/>
              <a:t>KNN</a:t>
            </a:r>
            <a:r>
              <a:rPr lang="en-GB" sz="1800" dirty="0"/>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The optimal number of neighbours that gave the best accuracy was 8. This was then used to build the model. </a:t>
            </a:r>
          </a:p>
          <a:p>
            <a:pPr marL="514350" indent="-514350">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AutoNum type="arabicPeriod"/>
            </a:pPr>
            <a:r>
              <a:rPr lang="en-GB" sz="1800" b="1" dirty="0"/>
              <a:t>Decision Tree</a:t>
            </a:r>
            <a:r>
              <a:rPr lang="en-GB" sz="1800" dirty="0"/>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The max depth used to build this model was 4 while the criterion selected was entropy as it is the most common.</a:t>
            </a:r>
          </a:p>
          <a:p>
            <a:pPr marL="514350" indent="-514350">
              <a:buAutoNum type="arabicPeriod"/>
            </a:pPr>
            <a:r>
              <a:rPr lang="en-GB" sz="1800" b="1" dirty="0"/>
              <a:t>Logistic Regression</a:t>
            </a:r>
          </a:p>
          <a:p>
            <a:pPr marL="514350" indent="-514350">
              <a:buAutoNum type="arabicPeriod"/>
            </a:pPr>
            <a:endParaRPr lang="en-GB" sz="1800" dirty="0"/>
          </a:p>
          <a:p>
            <a:pPr marL="0" indent="0">
              <a:buNone/>
            </a:pPr>
            <a:endParaRPr lang="en-GB" dirty="0"/>
          </a:p>
        </p:txBody>
      </p:sp>
      <p:sp>
        <p:nvSpPr>
          <p:cNvPr id="4" name="Content Placeholder 3">
            <a:extLst>
              <a:ext uri="{FF2B5EF4-FFF2-40B4-BE49-F238E27FC236}">
                <a16:creationId xmlns:a16="http://schemas.microsoft.com/office/drawing/2014/main" id="{981E80C6-93A1-4F2A-9830-05E1BBD33ADC}"/>
              </a:ext>
            </a:extLst>
          </p:cNvPr>
          <p:cNvSpPr>
            <a:spLocks noGrp="1"/>
          </p:cNvSpPr>
          <p:nvPr>
            <p:ph sz="half" idx="2"/>
          </p:nvPr>
        </p:nvSpPr>
        <p:spPr>
          <a:xfrm>
            <a:off x="6364289" y="1853248"/>
            <a:ext cx="5181600" cy="4351338"/>
          </a:xfrm>
        </p:spPr>
        <p:txBody>
          <a:bodyPr>
            <a:normAutofit fontScale="77500" lnSpcReduction="20000"/>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following metrics were used to calculate the accuracy of each of the models used.</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Jaccard</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indicates the similarity between two datasets, the predicted severity values dataset, and the actual severity value dataset.  The higher the Jaccard value, the more accurate the model is said to be</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b="1" dirty="0">
                <a:effectLst/>
                <a:latin typeface="Calibri" panose="020F0502020204030204" pitchFamily="34" charset="0"/>
                <a:ea typeface="Calibri" panose="020F0502020204030204" pitchFamily="34" charset="0"/>
                <a:cs typeface="Times New Roman" panose="02020603050405020304" pitchFamily="18" charset="0"/>
              </a:rPr>
              <a:t>F1-score</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metric conveys the balance between the recall and the precision. The higher the value, the more accurate the model is said to be. </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LogLoss</a:t>
            </a:r>
            <a:r>
              <a:rPr lang="en-GB" sz="1800" dirty="0">
                <a:effectLst/>
                <a:latin typeface="Calibri" panose="020F0502020204030204" pitchFamily="34" charset="0"/>
                <a:ea typeface="Calibri" panose="020F0502020204030204" pitchFamily="34" charset="0"/>
                <a:cs typeface="Times New Roman" panose="02020603050405020304" pitchFamily="18" charset="0"/>
              </a:rPr>
              <a:t>: This indicates the performance of a classifier where the predicted output is a probability value between 0 and 1. The classifier with a lower log loss has better accuracy. </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RW" dirty="0"/>
          </a:p>
        </p:txBody>
      </p:sp>
      <p:pic>
        <p:nvPicPr>
          <p:cNvPr id="6" name="Picture 5">
            <a:extLst>
              <a:ext uri="{FF2B5EF4-FFF2-40B4-BE49-F238E27FC236}">
                <a16:creationId xmlns:a16="http://schemas.microsoft.com/office/drawing/2014/main" id="{7527E6A9-D1DD-4708-89FF-720DAEA6C071}"/>
              </a:ext>
            </a:extLst>
          </p:cNvPr>
          <p:cNvPicPr/>
          <p:nvPr/>
        </p:nvPicPr>
        <p:blipFill>
          <a:blip r:embed="rId2"/>
          <a:stretch>
            <a:fillRect/>
          </a:stretch>
        </p:blipFill>
        <p:spPr>
          <a:xfrm>
            <a:off x="1638299" y="2523392"/>
            <a:ext cx="3219451" cy="2391508"/>
          </a:xfrm>
          <a:prstGeom prst="rect">
            <a:avLst/>
          </a:prstGeom>
        </p:spPr>
      </p:pic>
    </p:spTree>
    <p:extLst>
      <p:ext uri="{BB962C8B-B14F-4D97-AF65-F5344CB8AC3E}">
        <p14:creationId xmlns:p14="http://schemas.microsoft.com/office/powerpoint/2010/main" val="146403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AC74-4715-4B59-90A8-6CC180AD8567}"/>
              </a:ext>
            </a:extLst>
          </p:cNvPr>
          <p:cNvSpPr>
            <a:spLocks noGrp="1"/>
          </p:cNvSpPr>
          <p:nvPr>
            <p:ph type="title"/>
          </p:nvPr>
        </p:nvSpPr>
        <p:spPr/>
        <p:txBody>
          <a:bodyPr/>
          <a:lstStyle/>
          <a:p>
            <a:r>
              <a:rPr lang="en-GB" dirty="0"/>
              <a:t>Results</a:t>
            </a:r>
            <a:endParaRPr lang="en-RW" dirty="0"/>
          </a:p>
        </p:txBody>
      </p:sp>
      <p:sp>
        <p:nvSpPr>
          <p:cNvPr id="6" name="Content Placeholder 5">
            <a:extLst>
              <a:ext uri="{FF2B5EF4-FFF2-40B4-BE49-F238E27FC236}">
                <a16:creationId xmlns:a16="http://schemas.microsoft.com/office/drawing/2014/main" id="{342316B5-1905-4D6F-A877-680553F97E3B}"/>
              </a:ext>
            </a:extLst>
          </p:cNvPr>
          <p:cNvSpPr>
            <a:spLocks noGrp="1"/>
          </p:cNvSpPr>
          <p:nvPr>
            <p:ph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From the table above it is observed that logistic regression has the highest Jaccard value, the highest F1-score as well as the lowest log loss value out of the other three machine learning algorithms. This implies that the logistic regression is the best model to use to predict the severity of the accident using the data provided. </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pic>
        <p:nvPicPr>
          <p:cNvPr id="7" name="Picture 6">
            <a:extLst>
              <a:ext uri="{FF2B5EF4-FFF2-40B4-BE49-F238E27FC236}">
                <a16:creationId xmlns:a16="http://schemas.microsoft.com/office/drawing/2014/main" id="{B2D0391C-8AF9-4ECF-AAF3-E5922127FAED}"/>
              </a:ext>
            </a:extLst>
          </p:cNvPr>
          <p:cNvPicPr/>
          <p:nvPr/>
        </p:nvPicPr>
        <p:blipFill>
          <a:blip r:embed="rId2"/>
          <a:stretch>
            <a:fillRect/>
          </a:stretch>
        </p:blipFill>
        <p:spPr>
          <a:xfrm>
            <a:off x="3514725" y="3533775"/>
            <a:ext cx="4533900" cy="1734344"/>
          </a:xfrm>
          <a:prstGeom prst="rect">
            <a:avLst/>
          </a:prstGeom>
        </p:spPr>
      </p:pic>
    </p:spTree>
    <p:extLst>
      <p:ext uri="{BB962C8B-B14F-4D97-AF65-F5344CB8AC3E}">
        <p14:creationId xmlns:p14="http://schemas.microsoft.com/office/powerpoint/2010/main" val="154718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B323-3439-4EC7-ABA5-B2668A19BD58}"/>
              </a:ext>
            </a:extLst>
          </p:cNvPr>
          <p:cNvSpPr>
            <a:spLocks noGrp="1"/>
          </p:cNvSpPr>
          <p:nvPr>
            <p:ph type="title"/>
          </p:nvPr>
        </p:nvSpPr>
        <p:spPr/>
        <p:txBody>
          <a:bodyPr/>
          <a:lstStyle/>
          <a:p>
            <a:r>
              <a:rPr lang="en-GB" dirty="0"/>
              <a:t>Conclusion</a:t>
            </a:r>
            <a:endParaRPr lang="en-RW" dirty="0"/>
          </a:p>
        </p:txBody>
      </p:sp>
      <p:sp>
        <p:nvSpPr>
          <p:cNvPr id="3" name="Content Placeholder 2">
            <a:extLst>
              <a:ext uri="{FF2B5EF4-FFF2-40B4-BE49-F238E27FC236}">
                <a16:creationId xmlns:a16="http://schemas.microsoft.com/office/drawing/2014/main" id="{49E91D6E-987D-44CB-9195-E3A06700072D}"/>
              </a:ext>
            </a:extLst>
          </p:cNvPr>
          <p:cNvSpPr>
            <a:spLocks noGrp="1"/>
          </p:cNvSpPr>
          <p:nvPr>
            <p:ph idx="1"/>
          </p:nvPr>
        </p:nvSpPr>
        <p:spPr/>
        <p:txBody>
          <a:bodyPr>
            <a:normAutofit/>
          </a:bodyPr>
          <a:lstStyle/>
          <a:p>
            <a:r>
              <a:rPr lang="en-GB" sz="2400" dirty="0">
                <a:effectLst/>
                <a:latin typeface="Calibri" panose="020F0502020204030204" pitchFamily="34" charset="0"/>
                <a:ea typeface="Calibri" panose="020F0502020204030204" pitchFamily="34" charset="0"/>
                <a:cs typeface="Times New Roman" panose="02020603050405020304" pitchFamily="18" charset="0"/>
              </a:rPr>
              <a:t>In this project, I outlined the attributes that tend to affect the severity code of an incident such as weather, road condition, address type just to mention a few. </a:t>
            </a:r>
          </a:p>
          <a:p>
            <a:r>
              <a:rPr lang="en-GB" sz="2400" dirty="0">
                <a:effectLst/>
                <a:latin typeface="Calibri" panose="020F0502020204030204" pitchFamily="34" charset="0"/>
                <a:ea typeface="Calibri" panose="020F0502020204030204" pitchFamily="34" charset="0"/>
                <a:cs typeface="Times New Roman" panose="02020603050405020304" pitchFamily="18" charset="0"/>
              </a:rPr>
              <a:t>I developed different classification models to predict the severity code of an incident based on the attributes provided.</a:t>
            </a:r>
          </a:p>
          <a:p>
            <a:r>
              <a:rPr lang="en-GB" sz="2400" dirty="0">
                <a:effectLst/>
                <a:latin typeface="Calibri" panose="020F0502020204030204" pitchFamily="34" charset="0"/>
                <a:ea typeface="Calibri" panose="020F0502020204030204" pitchFamily="34" charset="0"/>
                <a:cs typeface="Times New Roman" panose="02020603050405020304" pitchFamily="18" charset="0"/>
              </a:rPr>
              <a:t>The logistic regression model proved to be the best model in making this prediction. </a:t>
            </a:r>
          </a:p>
          <a:p>
            <a:r>
              <a:rPr lang="en-GB" sz="2400" dirty="0">
                <a:effectLst/>
                <a:latin typeface="Calibri" panose="020F0502020204030204" pitchFamily="34" charset="0"/>
                <a:ea typeface="Calibri" panose="020F0502020204030204" pitchFamily="34" charset="0"/>
                <a:cs typeface="Times New Roman" panose="02020603050405020304" pitchFamily="18" charset="0"/>
              </a:rPr>
              <a:t>This prediction will be helpful for residents as well traffic attendants and paramedics to predict the severity of incidents and plan ahead in terms of providing medical attention and safety guidelines. </a:t>
            </a:r>
            <a:endParaRPr lang="en-RW"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2578389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622</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Predicting the severity of an Accident</vt:lpstr>
      <vt:lpstr>Problem Statement</vt:lpstr>
      <vt:lpstr>Data Set</vt:lpstr>
      <vt:lpstr>Data Preprocessing and Cleaning</vt:lpstr>
      <vt:lpstr>Exploratory Analysis</vt:lpstr>
      <vt:lpstr>Exploratory Analysis</vt:lpstr>
      <vt:lpstr>Predictive 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an Accident</dc:title>
  <dc:creator>Adedolapo Toye</dc:creator>
  <cp:lastModifiedBy>Adedolapo Toye</cp:lastModifiedBy>
  <cp:revision>4</cp:revision>
  <dcterms:created xsi:type="dcterms:W3CDTF">2020-08-19T10:22:41Z</dcterms:created>
  <dcterms:modified xsi:type="dcterms:W3CDTF">2020-08-19T10:52:07Z</dcterms:modified>
</cp:coreProperties>
</file>