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51206400"/>
  <p:notesSz cx="6858000" cy="9144000"/>
  <p:defaultTextStyle>
    <a:defPPr>
      <a:defRPr lang="es-CO"/>
    </a:defPPr>
    <a:lvl1pPr marL="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4917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49834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4752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996696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45870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495044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44218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19933920" algn="l" defTabSz="4983480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0" d="100"/>
          <a:sy n="10" d="100"/>
        </p:scale>
        <p:origin x="2334" y="66"/>
      </p:cViewPr>
      <p:guideLst>
        <p:guide orient="horz" pos="16128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700338" y="15907177"/>
            <a:ext cx="30603825" cy="1097618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400675" y="29016960"/>
            <a:ext cx="2520315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91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8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75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6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32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67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2781598" y="15314510"/>
            <a:ext cx="31897735" cy="32622744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088386" y="15314510"/>
            <a:ext cx="95093137" cy="32622744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20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65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4107" y="32904857"/>
            <a:ext cx="30603825" cy="10170160"/>
          </a:xfrm>
        </p:spPr>
        <p:txBody>
          <a:bodyPr anchor="t"/>
          <a:lstStyle>
            <a:lvl1pPr algn="l">
              <a:defRPr sz="21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844107" y="21703461"/>
            <a:ext cx="30603825" cy="11201396"/>
          </a:xfrm>
        </p:spPr>
        <p:txBody>
          <a:bodyPr anchor="b"/>
          <a:lstStyle>
            <a:lvl1pPr marL="0" indent="0">
              <a:buNone/>
              <a:defRPr sz="10900">
                <a:solidFill>
                  <a:schemeClr val="tx1">
                    <a:tint val="75000"/>
                  </a:schemeClr>
                </a:solidFill>
              </a:defRPr>
            </a:lvl1pPr>
            <a:lvl2pPr marL="249174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98348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3pPr>
            <a:lvl4pPr marL="74752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4pPr>
            <a:lvl5pPr marL="99669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5pPr>
            <a:lvl6pPr marL="1245870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6pPr>
            <a:lvl7pPr marL="149504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7pPr>
            <a:lvl8pPr marL="1744218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8pPr>
            <a:lvl9pPr marL="1993392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7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088388" y="89208187"/>
            <a:ext cx="63495436" cy="252333760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1183899" y="89208187"/>
            <a:ext cx="63495436" cy="252333760"/>
          </a:xfrm>
        </p:spPr>
        <p:txBody>
          <a:bodyPr/>
          <a:lstStyle>
            <a:lvl1pPr>
              <a:defRPr sz="15300"/>
            </a:lvl1pPr>
            <a:lvl2pPr>
              <a:defRPr sz="13100"/>
            </a:lvl2pPr>
            <a:lvl3pPr>
              <a:defRPr sz="109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81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25" y="2050630"/>
            <a:ext cx="3240405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00225" y="11462177"/>
            <a:ext cx="15908240" cy="4776890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800225" y="16239067"/>
            <a:ext cx="15908240" cy="29502950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8289788" y="11462177"/>
            <a:ext cx="15914489" cy="4776890"/>
          </a:xfrm>
        </p:spPr>
        <p:txBody>
          <a:bodyPr anchor="b"/>
          <a:lstStyle>
            <a:lvl1pPr marL="0" indent="0">
              <a:buNone/>
              <a:defRPr sz="13100" b="1"/>
            </a:lvl1pPr>
            <a:lvl2pPr marL="2491740" indent="0">
              <a:buNone/>
              <a:defRPr sz="10900" b="1"/>
            </a:lvl2pPr>
            <a:lvl3pPr marL="4983480" indent="0">
              <a:buNone/>
              <a:defRPr sz="9800" b="1"/>
            </a:lvl3pPr>
            <a:lvl4pPr marL="7475220" indent="0">
              <a:buNone/>
              <a:defRPr sz="8700" b="1"/>
            </a:lvl4pPr>
            <a:lvl5pPr marL="9966960" indent="0">
              <a:buNone/>
              <a:defRPr sz="8700" b="1"/>
            </a:lvl5pPr>
            <a:lvl6pPr marL="12458700" indent="0">
              <a:buNone/>
              <a:defRPr sz="8700" b="1"/>
            </a:lvl6pPr>
            <a:lvl7pPr marL="14950440" indent="0">
              <a:buNone/>
              <a:defRPr sz="8700" b="1"/>
            </a:lvl7pPr>
            <a:lvl8pPr marL="17442180" indent="0">
              <a:buNone/>
              <a:defRPr sz="8700" b="1"/>
            </a:lvl8pPr>
            <a:lvl9pPr marL="19933920" indent="0">
              <a:buNone/>
              <a:defRPr sz="8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8289788" y="16239067"/>
            <a:ext cx="15914489" cy="29502950"/>
          </a:xfrm>
        </p:spPr>
        <p:txBody>
          <a:bodyPr/>
          <a:lstStyle>
            <a:lvl1pPr>
              <a:defRPr sz="13100"/>
            </a:lvl1pPr>
            <a:lvl2pPr>
              <a:defRPr sz="10900"/>
            </a:lvl2pPr>
            <a:lvl3pPr>
              <a:defRPr sz="98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51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4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23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00227" y="2038773"/>
            <a:ext cx="11845232" cy="8676640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76759" y="2038777"/>
            <a:ext cx="20127516" cy="43703244"/>
          </a:xfrm>
        </p:spPr>
        <p:txBody>
          <a:bodyPr/>
          <a:lstStyle>
            <a:lvl1pPr>
              <a:defRPr sz="17400"/>
            </a:lvl1pPr>
            <a:lvl2pPr>
              <a:defRPr sz="15300"/>
            </a:lvl2pPr>
            <a:lvl3pPr>
              <a:defRPr sz="13100"/>
            </a:lvl3pPr>
            <a:lvl4pPr>
              <a:defRPr sz="10900"/>
            </a:lvl4pPr>
            <a:lvl5pPr>
              <a:defRPr sz="10900"/>
            </a:lvl5pPr>
            <a:lvl6pPr>
              <a:defRPr sz="10900"/>
            </a:lvl6pPr>
            <a:lvl7pPr>
              <a:defRPr sz="10900"/>
            </a:lvl7pPr>
            <a:lvl8pPr>
              <a:defRPr sz="10900"/>
            </a:lvl8pPr>
            <a:lvl9pPr>
              <a:defRPr sz="10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00227" y="10715417"/>
            <a:ext cx="11845232" cy="35026604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5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57134" y="35844480"/>
            <a:ext cx="21602700" cy="4231644"/>
          </a:xfrm>
        </p:spPr>
        <p:txBody>
          <a:bodyPr anchor="b"/>
          <a:lstStyle>
            <a:lvl1pPr algn="l">
              <a:defRPr sz="10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7057134" y="4575387"/>
            <a:ext cx="21602700" cy="30723840"/>
          </a:xfrm>
        </p:spPr>
        <p:txBody>
          <a:bodyPr/>
          <a:lstStyle>
            <a:lvl1pPr marL="0" indent="0">
              <a:buNone/>
              <a:defRPr sz="17400"/>
            </a:lvl1pPr>
            <a:lvl2pPr marL="2491740" indent="0">
              <a:buNone/>
              <a:defRPr sz="15300"/>
            </a:lvl2pPr>
            <a:lvl3pPr marL="4983480" indent="0">
              <a:buNone/>
              <a:defRPr sz="13100"/>
            </a:lvl3pPr>
            <a:lvl4pPr marL="7475220" indent="0">
              <a:buNone/>
              <a:defRPr sz="10900"/>
            </a:lvl4pPr>
            <a:lvl5pPr marL="9966960" indent="0">
              <a:buNone/>
              <a:defRPr sz="10900"/>
            </a:lvl5pPr>
            <a:lvl6pPr marL="12458700" indent="0">
              <a:buNone/>
              <a:defRPr sz="10900"/>
            </a:lvl6pPr>
            <a:lvl7pPr marL="14950440" indent="0">
              <a:buNone/>
              <a:defRPr sz="10900"/>
            </a:lvl7pPr>
            <a:lvl8pPr marL="17442180" indent="0">
              <a:buNone/>
              <a:defRPr sz="10900"/>
            </a:lvl8pPr>
            <a:lvl9pPr marL="19933920" indent="0">
              <a:buNone/>
              <a:defRPr sz="109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057134" y="40076124"/>
            <a:ext cx="21602700" cy="6009636"/>
          </a:xfrm>
        </p:spPr>
        <p:txBody>
          <a:bodyPr/>
          <a:lstStyle>
            <a:lvl1pPr marL="0" indent="0">
              <a:buNone/>
              <a:defRPr sz="7600"/>
            </a:lvl1pPr>
            <a:lvl2pPr marL="2491740" indent="0">
              <a:buNone/>
              <a:defRPr sz="6500"/>
            </a:lvl2pPr>
            <a:lvl3pPr marL="4983480" indent="0">
              <a:buNone/>
              <a:defRPr sz="5500"/>
            </a:lvl3pPr>
            <a:lvl4pPr marL="7475220" indent="0">
              <a:buNone/>
              <a:defRPr sz="4900"/>
            </a:lvl4pPr>
            <a:lvl5pPr marL="9966960" indent="0">
              <a:buNone/>
              <a:defRPr sz="4900"/>
            </a:lvl5pPr>
            <a:lvl6pPr marL="12458700" indent="0">
              <a:buNone/>
              <a:defRPr sz="4900"/>
            </a:lvl6pPr>
            <a:lvl7pPr marL="14950440" indent="0">
              <a:buNone/>
              <a:defRPr sz="4900"/>
            </a:lvl7pPr>
            <a:lvl8pPr marL="17442180" indent="0">
              <a:buNone/>
              <a:defRPr sz="4900"/>
            </a:lvl8pPr>
            <a:lvl9pPr marL="19933920" indent="0">
              <a:buNone/>
              <a:defRPr sz="4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1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800225" y="2050630"/>
            <a:ext cx="32404050" cy="8534400"/>
          </a:xfrm>
          <a:prstGeom prst="rect">
            <a:avLst/>
          </a:prstGeom>
        </p:spPr>
        <p:txBody>
          <a:bodyPr vert="horz" lIns="498348" tIns="249174" rIns="498348" bIns="249174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00225" y="11948164"/>
            <a:ext cx="32404050" cy="33793857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800225" y="47460750"/>
            <a:ext cx="8401050" cy="2726267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l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A8FE-D641-4303-A15A-742BD41CD1B3}" type="datetimeFigureOut">
              <a:rPr lang="es-CO" smtClean="0"/>
              <a:t>23/10/2016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301538" y="47460750"/>
            <a:ext cx="11401425" cy="2726267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ct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803225" y="47460750"/>
            <a:ext cx="8401050" cy="2726267"/>
          </a:xfrm>
          <a:prstGeom prst="rect">
            <a:avLst/>
          </a:prstGeom>
        </p:spPr>
        <p:txBody>
          <a:bodyPr vert="horz" lIns="498348" tIns="249174" rIns="498348" bIns="249174" rtlCol="0" anchor="ctr"/>
          <a:lstStyle>
            <a:lvl1pPr algn="r">
              <a:defRPr sz="6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A0B0-6459-4A28-BA7A-02A30C194C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6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83480" rtl="0" eaLnBrk="1" latinLnBrk="0" hangingPunct="1">
        <a:spcBef>
          <a:spcPct val="0"/>
        </a:spcBef>
        <a:buNone/>
        <a:defRPr sz="2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8805" indent="-1868805" algn="l" defTabSz="4983480" rtl="0" eaLnBrk="1" latinLnBrk="0" hangingPunct="1">
        <a:spcBef>
          <a:spcPct val="20000"/>
        </a:spcBef>
        <a:buFont typeface="Arial" pitchFamily="34" charset="0"/>
        <a:buChar char="•"/>
        <a:defRPr sz="17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9078" indent="-1557338" algn="l" defTabSz="4983480" rtl="0" eaLnBrk="1" latinLnBrk="0" hangingPunct="1">
        <a:spcBef>
          <a:spcPct val="20000"/>
        </a:spcBef>
        <a:buFont typeface="Arial" pitchFamily="34" charset="0"/>
        <a:buChar char="–"/>
        <a:defRPr sz="15300" kern="1200">
          <a:solidFill>
            <a:schemeClr val="tx1"/>
          </a:solidFill>
          <a:latin typeface="+mn-lt"/>
          <a:ea typeface="+mn-ea"/>
          <a:cs typeface="+mn-cs"/>
        </a:defRPr>
      </a:lvl2pPr>
      <a:lvl3pPr marL="622935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3pPr>
      <a:lvl4pPr marL="8721090" indent="-1245870" algn="l" defTabSz="4983480" rtl="0" eaLnBrk="1" latinLnBrk="0" hangingPunct="1">
        <a:spcBef>
          <a:spcPct val="20000"/>
        </a:spcBef>
        <a:buFont typeface="Arial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2830" indent="-1245870" algn="l" defTabSz="4983480" rtl="0" eaLnBrk="1" latinLnBrk="0" hangingPunct="1">
        <a:spcBef>
          <a:spcPct val="20000"/>
        </a:spcBef>
        <a:buFont typeface="Arial" pitchFamily="34" charset="0"/>
        <a:buChar char="»"/>
        <a:defRPr sz="10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631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7pPr>
      <a:lvl8pPr marL="1868805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8pPr>
      <a:lvl9pPr marL="21179790" indent="-1245870" algn="l" defTabSz="4983480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917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4752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996696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45870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95044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4218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3920" algn="l" defTabSz="4983480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2"/>
            <a:ext cx="36004500" cy="448463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9869897"/>
            <a:ext cx="36004500" cy="1336504"/>
          </a:xfrm>
          <a:prstGeom prst="rect">
            <a:avLst/>
          </a:prstGeom>
          <a:solidFill>
            <a:srgbClr val="0A8B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1 Título"/>
          <p:cNvSpPr>
            <a:spLocks noGrp="1"/>
          </p:cNvSpPr>
          <p:nvPr>
            <p:ph type="ctrTitle"/>
          </p:nvPr>
        </p:nvSpPr>
        <p:spPr>
          <a:xfrm>
            <a:off x="2629999" y="1394318"/>
            <a:ext cx="30603825" cy="10976187"/>
          </a:xfrm>
        </p:spPr>
        <p:txBody>
          <a:bodyPr/>
          <a:lstStyle/>
          <a:p>
            <a:r>
              <a:rPr lang="en-US" dirty="0" err="1" smtClean="0"/>
              <a:t>EnergyPAZ</a:t>
            </a:r>
            <a:endParaRPr lang="es-CO" dirty="0"/>
          </a:p>
        </p:txBody>
      </p:sp>
      <p:sp>
        <p:nvSpPr>
          <p:cNvPr id="28" name="2 Subtítulo"/>
          <p:cNvSpPr>
            <a:spLocks noGrp="1"/>
          </p:cNvSpPr>
          <p:nvPr>
            <p:ph type="subTitle" idx="1"/>
          </p:nvPr>
        </p:nvSpPr>
        <p:spPr>
          <a:xfrm>
            <a:off x="3026256" y="9502636"/>
            <a:ext cx="18002000" cy="6758226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chemeClr val="tx1"/>
                </a:solidFill>
              </a:rPr>
              <a:t>Objetivo general</a:t>
            </a:r>
          </a:p>
          <a:p>
            <a:r>
              <a:rPr lang="es-CO" sz="6600" dirty="0"/>
              <a:t>Evaluar financieramente la instalación de una fuente de energía eléctrica renovable y eficiente en la vereda </a:t>
            </a:r>
            <a:r>
              <a:rPr lang="es-CO" sz="6600" dirty="0" err="1"/>
              <a:t>Llanogrande</a:t>
            </a:r>
            <a:r>
              <a:rPr lang="es-CO" sz="6600" dirty="0"/>
              <a:t>, </a:t>
            </a:r>
            <a:r>
              <a:rPr lang="es-CO" sz="6600" dirty="0" err="1"/>
              <a:t>Dabeiba</a:t>
            </a:r>
            <a:r>
              <a:rPr lang="es-CO" sz="6600" dirty="0"/>
              <a:t>, Antioquia; donde se instalará una zona de concentración de las </a:t>
            </a:r>
            <a:r>
              <a:rPr lang="es-CO" sz="6600" dirty="0" err="1"/>
              <a:t>Farc</a:t>
            </a:r>
            <a:r>
              <a:rPr lang="es-CO" sz="6600" dirty="0"/>
              <a:t>, en el marco del posible posconflicto.</a:t>
            </a:r>
          </a:p>
          <a:p>
            <a:endParaRPr lang="es-CO" dirty="0"/>
          </a:p>
        </p:txBody>
      </p:sp>
      <p:sp>
        <p:nvSpPr>
          <p:cNvPr id="29" name="2 Subtítulo"/>
          <p:cNvSpPr txBox="1">
            <a:spLocks/>
          </p:cNvSpPr>
          <p:nvPr/>
        </p:nvSpPr>
        <p:spPr>
          <a:xfrm>
            <a:off x="474884" y="17015898"/>
            <a:ext cx="16921880" cy="230425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7200" dirty="0" smtClean="0">
                <a:solidFill>
                  <a:schemeClr val="tx1"/>
                </a:solidFill>
              </a:rPr>
              <a:t>Estudio Técnico</a:t>
            </a:r>
            <a:r>
              <a:rPr lang="es-CO" sz="7200" dirty="0" smtClean="0"/>
              <a:t>.</a:t>
            </a:r>
          </a:p>
          <a:p>
            <a:endParaRPr lang="es-CO" dirty="0"/>
          </a:p>
        </p:txBody>
      </p:sp>
      <p:grpSp>
        <p:nvGrpSpPr>
          <p:cNvPr id="30" name="Grupo 29"/>
          <p:cNvGrpSpPr/>
          <p:nvPr/>
        </p:nvGrpSpPr>
        <p:grpSpPr>
          <a:xfrm>
            <a:off x="2116175" y="18789918"/>
            <a:ext cx="13658268" cy="9283668"/>
            <a:chOff x="3027056" y="20748024"/>
            <a:chExt cx="13658268" cy="9283668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7056" y="20748024"/>
              <a:ext cx="13658268" cy="9217024"/>
            </a:xfrm>
            <a:prstGeom prst="rect">
              <a:avLst/>
            </a:prstGeom>
          </p:spPr>
        </p:pic>
        <p:sp>
          <p:nvSpPr>
            <p:cNvPr id="32" name="Elipse 31"/>
            <p:cNvSpPr/>
            <p:nvPr/>
          </p:nvSpPr>
          <p:spPr>
            <a:xfrm>
              <a:off x="14329842" y="29347318"/>
              <a:ext cx="1768774" cy="6843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79" y="28164260"/>
            <a:ext cx="7786689" cy="2386991"/>
          </a:xfrm>
          <a:prstGeom prst="rect">
            <a:avLst/>
          </a:prstGeom>
        </p:spPr>
      </p:pic>
      <p:sp>
        <p:nvSpPr>
          <p:cNvPr id="34" name="2 Subtítulo"/>
          <p:cNvSpPr txBox="1">
            <a:spLocks/>
          </p:cNvSpPr>
          <p:nvPr/>
        </p:nvSpPr>
        <p:spPr>
          <a:xfrm>
            <a:off x="1913510" y="30874572"/>
            <a:ext cx="14063595" cy="5427248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600" dirty="0" err="1"/>
              <a:t>C</a:t>
            </a:r>
            <a:r>
              <a:rPr lang="es-CO" sz="3600" baseline="-25000" dirty="0" err="1"/>
              <a:t>ed</a:t>
            </a:r>
            <a:r>
              <a:rPr lang="es-CO" sz="3600" dirty="0"/>
              <a:t>: el consumo diario estimado, de valor 5,308 </a:t>
            </a:r>
            <a:r>
              <a:rPr lang="es-CO" sz="3600" dirty="0" err="1"/>
              <a:t>kW·h</a:t>
            </a:r>
            <a:r>
              <a:rPr lang="es-CO" sz="3600" dirty="0"/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600" dirty="0"/>
              <a:t>P</a:t>
            </a:r>
            <a:r>
              <a:rPr lang="es-CO" sz="3600" baseline="-25000" dirty="0"/>
              <a:t>MP</a:t>
            </a:r>
            <a:r>
              <a:rPr lang="es-CO" sz="3600" dirty="0"/>
              <a:t>: la potencia pico del módulo ISF-255 seleccionado en condiciones estándar de medida (CEM), de valor 255 W.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600" dirty="0" err="1"/>
              <a:t>HSP</a:t>
            </a:r>
            <a:r>
              <a:rPr lang="es-CO" sz="3600" baseline="-25000" dirty="0" err="1"/>
              <a:t>crit</a:t>
            </a:r>
            <a:r>
              <a:rPr lang="es-CO" sz="3600" dirty="0"/>
              <a:t>: es el valor de las horas de sol pico del mes crítico (en este caso diciembre), de valor 4,56 HSP.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3600" dirty="0"/>
              <a:t>PR: es el "Performance Ratio" de la instalación o rendimiento energético de la instalación, definido como la eficiencia de la instalación en condiciones reales de </a:t>
            </a:r>
            <a:r>
              <a:rPr lang="es-CO" sz="3600" dirty="0" smtClean="0"/>
              <a:t>trabajo.</a:t>
            </a:r>
            <a:endParaRPr lang="es-CO" sz="3600" dirty="0"/>
          </a:p>
          <a:p>
            <a:endParaRPr lang="es-CO" dirty="0"/>
          </a:p>
        </p:txBody>
      </p:sp>
      <p:sp>
        <p:nvSpPr>
          <p:cNvPr id="35" name="2 Subtítulo"/>
          <p:cNvSpPr txBox="1">
            <a:spLocks/>
          </p:cNvSpPr>
          <p:nvPr/>
        </p:nvSpPr>
        <p:spPr>
          <a:xfrm>
            <a:off x="2110196" y="35645553"/>
            <a:ext cx="13651254" cy="3721592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100" i="1" dirty="0" err="1"/>
              <a:t>N</a:t>
            </a:r>
            <a:r>
              <a:rPr lang="es-CO" sz="12100" i="1" baseline="-25000" dirty="0" err="1"/>
              <a:t>mod</a:t>
            </a:r>
            <a:r>
              <a:rPr lang="es-CO" sz="12100" dirty="0"/>
              <a:t> </a:t>
            </a:r>
            <a:r>
              <a:rPr lang="es-CO" sz="12100" dirty="0" smtClean="0"/>
              <a:t>= 12</a:t>
            </a:r>
            <a:endParaRPr lang="es-CO" sz="12100" dirty="0"/>
          </a:p>
        </p:txBody>
      </p:sp>
      <p:sp>
        <p:nvSpPr>
          <p:cNvPr id="36" name="2 Subtítulo"/>
          <p:cNvSpPr txBox="1">
            <a:spLocks/>
          </p:cNvSpPr>
          <p:nvPr/>
        </p:nvSpPr>
        <p:spPr>
          <a:xfrm>
            <a:off x="17931911" y="35697727"/>
            <a:ext cx="16921880" cy="230425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7200" dirty="0" smtClean="0">
                <a:solidFill>
                  <a:schemeClr val="tx1"/>
                </a:solidFill>
              </a:rPr>
              <a:t>Métodos Alternativos</a:t>
            </a:r>
            <a:endParaRPr lang="es-CO" sz="7200" dirty="0" smtClean="0"/>
          </a:p>
          <a:p>
            <a:endParaRPr lang="es-CO" dirty="0"/>
          </a:p>
        </p:txBody>
      </p:sp>
      <p:sp>
        <p:nvSpPr>
          <p:cNvPr id="37" name="2 Subtítulo"/>
          <p:cNvSpPr txBox="1">
            <a:spLocks/>
          </p:cNvSpPr>
          <p:nvPr/>
        </p:nvSpPr>
        <p:spPr>
          <a:xfrm>
            <a:off x="17931911" y="17015898"/>
            <a:ext cx="16921880" cy="2304256"/>
          </a:xfrm>
          <a:prstGeom prst="rect">
            <a:avLst/>
          </a:prstGeom>
        </p:spPr>
        <p:txBody>
          <a:bodyPr vert="horz" lIns="498348" tIns="249174" rIns="498348" bIns="249174" rtlCol="0">
            <a:normAutofit/>
          </a:bodyPr>
          <a:lstStyle>
            <a:lvl1pPr marL="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7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917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9834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752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6696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45870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95044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44218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933920" indent="0" algn="ctr" defTabSz="4983480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7200" dirty="0" smtClean="0">
                <a:solidFill>
                  <a:schemeClr val="tx1"/>
                </a:solidFill>
              </a:rPr>
              <a:t>Flujo de Fondos</a:t>
            </a:r>
            <a:endParaRPr lang="es-CO" sz="7200" dirty="0" smtClean="0"/>
          </a:p>
          <a:p>
            <a:endParaRPr lang="es-CO" dirty="0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928" y="5230671"/>
            <a:ext cx="1566773" cy="3784901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4400" y="9186076"/>
            <a:ext cx="9433048" cy="7074786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878" y="40456888"/>
            <a:ext cx="9792637" cy="8352921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7931911" y="38055868"/>
            <a:ext cx="13458390" cy="5425356"/>
            <a:chOff x="18002249" y="38899924"/>
            <a:chExt cx="13458390" cy="5425356"/>
          </a:xfrm>
        </p:grpSpPr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002249" y="38899924"/>
              <a:ext cx="8928994" cy="5425356"/>
            </a:xfrm>
            <a:prstGeom prst="rect">
              <a:avLst/>
            </a:prstGeom>
          </p:spPr>
        </p:pic>
        <p:sp>
          <p:nvSpPr>
            <p:cNvPr id="43" name="Rectángulo 42"/>
            <p:cNvSpPr/>
            <p:nvPr/>
          </p:nvSpPr>
          <p:spPr>
            <a:xfrm>
              <a:off x="27500199" y="40273594"/>
              <a:ext cx="39604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6000" dirty="0"/>
                <a:t>Litros de luz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20416188" y="43535109"/>
            <a:ext cx="14067129" cy="5274700"/>
            <a:chOff x="20486526" y="44379165"/>
            <a:chExt cx="14067129" cy="5274700"/>
          </a:xfrm>
        </p:grpSpPr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203050" y="44379165"/>
              <a:ext cx="9350605" cy="5274700"/>
            </a:xfrm>
            <a:prstGeom prst="rect">
              <a:avLst/>
            </a:prstGeom>
          </p:spPr>
        </p:pic>
        <p:sp>
          <p:nvSpPr>
            <p:cNvPr id="46" name="Rectángulo 45"/>
            <p:cNvSpPr/>
            <p:nvPr/>
          </p:nvSpPr>
          <p:spPr>
            <a:xfrm>
              <a:off x="20486526" y="46508683"/>
              <a:ext cx="39604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6000" dirty="0" smtClean="0"/>
                <a:t>Eco-</a:t>
              </a:r>
              <a:r>
                <a:rPr lang="es-CO" sz="6000" dirty="0" err="1" smtClean="0"/>
                <a:t>Cooler</a:t>
              </a:r>
              <a:endParaRPr lang="es-CO" sz="6000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74907" y="19092774"/>
            <a:ext cx="12158917" cy="160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11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146</Words>
  <Application>Microsoft Office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EnergyPAZ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andres ...</cp:lastModifiedBy>
  <cp:revision>7</cp:revision>
  <dcterms:created xsi:type="dcterms:W3CDTF">2015-05-20T14:14:43Z</dcterms:created>
  <dcterms:modified xsi:type="dcterms:W3CDTF">2016-10-23T23:17:59Z</dcterms:modified>
</cp:coreProperties>
</file>