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53"/>
  </p:normalViewPr>
  <p:slideViewPr>
    <p:cSldViewPr>
      <p:cViewPr varScale="1">
        <p:scale>
          <a:sx n="75" d="100"/>
          <a:sy n="75" d="100"/>
        </p:scale>
        <p:origin x="62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ACE8B-7409-584A-BC8E-3F568A91FC71}" type="datetimeFigureOut">
              <a:rPr lang="en-US" smtClean="0"/>
              <a:t>3/2/25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948BE-D56D-A544-A6F3-1CEA7C05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95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48BE-D56D-A544-A6F3-1CEA7C0544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3769B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 u="sng">
                <a:solidFill>
                  <a:srgbClr val="253B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3769B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 u="sng">
                <a:solidFill>
                  <a:srgbClr val="253B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3769B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rgbClr val="3769B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BFB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26550" y="418053"/>
            <a:ext cx="3434898" cy="784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rgbClr val="3769B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9760" y="1751106"/>
            <a:ext cx="10163810" cy="6269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 u="sng">
                <a:solidFill>
                  <a:srgbClr val="253B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.stern.nyu.edu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5829"/>
            <a:ext cx="18288000" cy="10132573"/>
            <a:chOff x="0" y="145829"/>
            <a:chExt cx="18288000" cy="10132573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45829"/>
              <a:ext cx="18287999" cy="101325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369279"/>
              <a:ext cx="18288000" cy="3086100"/>
            </a:xfrm>
            <a:custGeom>
              <a:avLst/>
              <a:gdLst/>
              <a:ahLst/>
              <a:cxnLst/>
              <a:rect l="l" t="t" r="r" b="b"/>
              <a:pathLst>
                <a:path w="18288000" h="3086100">
                  <a:moveTo>
                    <a:pt x="18287999" y="3086100"/>
                  </a:moveTo>
                  <a:lnTo>
                    <a:pt x="0" y="3086100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3086100"/>
                  </a:lnTo>
                  <a:close/>
                </a:path>
              </a:pathLst>
            </a:custGeom>
            <a:solidFill>
              <a:srgbClr val="4F9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0333" y="5917500"/>
              <a:ext cx="1379855" cy="1724025"/>
            </a:xfrm>
            <a:custGeom>
              <a:avLst/>
              <a:gdLst/>
              <a:ahLst/>
              <a:cxnLst/>
              <a:rect l="l" t="t" r="r" b="b"/>
              <a:pathLst>
                <a:path w="1379855" h="1724025">
                  <a:moveTo>
                    <a:pt x="226263" y="1079207"/>
                  </a:moveTo>
                  <a:lnTo>
                    <a:pt x="114947" y="994905"/>
                  </a:lnTo>
                  <a:lnTo>
                    <a:pt x="0" y="1085596"/>
                  </a:lnTo>
                  <a:lnTo>
                    <a:pt x="0" y="1723999"/>
                  </a:lnTo>
                  <a:lnTo>
                    <a:pt x="226263" y="1723999"/>
                  </a:lnTo>
                  <a:lnTo>
                    <a:pt x="226263" y="1079207"/>
                  </a:lnTo>
                  <a:close/>
                </a:path>
                <a:path w="1379855" h="1724025">
                  <a:moveTo>
                    <a:pt x="570674" y="1157782"/>
                  </a:moveTo>
                  <a:lnTo>
                    <a:pt x="551611" y="1161973"/>
                  </a:lnTo>
                  <a:lnTo>
                    <a:pt x="561301" y="1169352"/>
                  </a:lnTo>
                  <a:lnTo>
                    <a:pt x="570674" y="1157782"/>
                  </a:lnTo>
                  <a:close/>
                </a:path>
                <a:path w="1379855" h="1724025">
                  <a:moveTo>
                    <a:pt x="610565" y="1148969"/>
                  </a:moveTo>
                  <a:lnTo>
                    <a:pt x="499249" y="1285836"/>
                  </a:lnTo>
                  <a:lnTo>
                    <a:pt x="503770" y="1280210"/>
                  </a:lnTo>
                  <a:lnTo>
                    <a:pt x="446354" y="1236789"/>
                  </a:lnTo>
                  <a:lnTo>
                    <a:pt x="446354" y="1245781"/>
                  </a:lnTo>
                  <a:lnTo>
                    <a:pt x="384302" y="1198778"/>
                  </a:lnTo>
                  <a:lnTo>
                    <a:pt x="384302" y="1723999"/>
                  </a:lnTo>
                  <a:lnTo>
                    <a:pt x="610565" y="1723999"/>
                  </a:lnTo>
                  <a:lnTo>
                    <a:pt x="610565" y="1148969"/>
                  </a:lnTo>
                  <a:close/>
                </a:path>
                <a:path w="1379855" h="1724025">
                  <a:moveTo>
                    <a:pt x="994981" y="676529"/>
                  </a:moveTo>
                  <a:lnTo>
                    <a:pt x="768718" y="954684"/>
                  </a:lnTo>
                  <a:lnTo>
                    <a:pt x="768718" y="1723999"/>
                  </a:lnTo>
                  <a:lnTo>
                    <a:pt x="994981" y="1723999"/>
                  </a:lnTo>
                  <a:lnTo>
                    <a:pt x="994981" y="676529"/>
                  </a:lnTo>
                  <a:close/>
                </a:path>
                <a:path w="1379855" h="1724025">
                  <a:moveTo>
                    <a:pt x="1325397" y="0"/>
                  </a:moveTo>
                  <a:lnTo>
                    <a:pt x="1041603" y="61048"/>
                  </a:lnTo>
                  <a:lnTo>
                    <a:pt x="1124267" y="136537"/>
                  </a:lnTo>
                  <a:lnTo>
                    <a:pt x="474129" y="930211"/>
                  </a:lnTo>
                  <a:lnTo>
                    <a:pt x="111315" y="668045"/>
                  </a:lnTo>
                  <a:lnTo>
                    <a:pt x="0" y="761492"/>
                  </a:lnTo>
                  <a:lnTo>
                    <a:pt x="0" y="941019"/>
                  </a:lnTo>
                  <a:lnTo>
                    <a:pt x="114947" y="840511"/>
                  </a:lnTo>
                  <a:lnTo>
                    <a:pt x="499249" y="1131443"/>
                  </a:lnTo>
                  <a:lnTo>
                    <a:pt x="1235583" y="226250"/>
                  </a:lnTo>
                  <a:lnTo>
                    <a:pt x="1325397" y="305257"/>
                  </a:lnTo>
                  <a:lnTo>
                    <a:pt x="1325397" y="0"/>
                  </a:lnTo>
                  <a:close/>
                </a:path>
                <a:path w="1379855" h="1724025">
                  <a:moveTo>
                    <a:pt x="1379296" y="524446"/>
                  </a:moveTo>
                  <a:lnTo>
                    <a:pt x="1235583" y="380746"/>
                  </a:lnTo>
                  <a:lnTo>
                    <a:pt x="1153033" y="482244"/>
                  </a:lnTo>
                  <a:lnTo>
                    <a:pt x="1153033" y="1723999"/>
                  </a:lnTo>
                  <a:lnTo>
                    <a:pt x="1379296" y="1723999"/>
                  </a:lnTo>
                  <a:lnTo>
                    <a:pt x="1379296" y="524446"/>
                  </a:lnTo>
                  <a:close/>
                </a:path>
              </a:pathLst>
            </a:custGeom>
            <a:solidFill>
              <a:srgbClr val="FAF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2373" y="5968745"/>
              <a:ext cx="1317625" cy="1673225"/>
            </a:xfrm>
            <a:custGeom>
              <a:avLst/>
              <a:gdLst/>
              <a:ahLst/>
              <a:cxnLst/>
              <a:rect l="l" t="t" r="r" b="b"/>
              <a:pathLst>
                <a:path w="1317625" h="1673225">
                  <a:moveTo>
                    <a:pt x="164223" y="1027963"/>
                  </a:moveTo>
                  <a:lnTo>
                    <a:pt x="109118" y="986193"/>
                  </a:lnTo>
                  <a:lnTo>
                    <a:pt x="0" y="1072261"/>
                  </a:lnTo>
                  <a:lnTo>
                    <a:pt x="0" y="1672755"/>
                  </a:lnTo>
                  <a:lnTo>
                    <a:pt x="164223" y="1672755"/>
                  </a:lnTo>
                  <a:lnTo>
                    <a:pt x="164223" y="1067638"/>
                  </a:lnTo>
                  <a:lnTo>
                    <a:pt x="164223" y="1027963"/>
                  </a:lnTo>
                  <a:close/>
                </a:path>
                <a:path w="1317625" h="1673225">
                  <a:moveTo>
                    <a:pt x="508635" y="1106538"/>
                  </a:moveTo>
                  <a:lnTo>
                    <a:pt x="489572" y="1110729"/>
                  </a:lnTo>
                  <a:lnTo>
                    <a:pt x="499262" y="1118108"/>
                  </a:lnTo>
                  <a:lnTo>
                    <a:pt x="508635" y="1106538"/>
                  </a:lnTo>
                  <a:close/>
                </a:path>
                <a:path w="1317625" h="1673225">
                  <a:moveTo>
                    <a:pt x="548525" y="1149299"/>
                  </a:moveTo>
                  <a:lnTo>
                    <a:pt x="497395" y="1160538"/>
                  </a:lnTo>
                  <a:lnTo>
                    <a:pt x="441731" y="1228966"/>
                  </a:lnTo>
                  <a:lnTo>
                    <a:pt x="499262" y="1272501"/>
                  </a:lnTo>
                  <a:lnTo>
                    <a:pt x="384314" y="1185545"/>
                  </a:lnTo>
                  <a:lnTo>
                    <a:pt x="384314" y="1672755"/>
                  </a:lnTo>
                  <a:lnTo>
                    <a:pt x="548525" y="1672755"/>
                  </a:lnTo>
                  <a:lnTo>
                    <a:pt x="548525" y="1211884"/>
                  </a:lnTo>
                  <a:lnTo>
                    <a:pt x="548525" y="1149299"/>
                  </a:lnTo>
                  <a:close/>
                </a:path>
                <a:path w="1317625" h="1673225">
                  <a:moveTo>
                    <a:pt x="932942" y="739457"/>
                  </a:moveTo>
                  <a:lnTo>
                    <a:pt x="768731" y="941349"/>
                  </a:lnTo>
                  <a:lnTo>
                    <a:pt x="768731" y="1672755"/>
                  </a:lnTo>
                  <a:lnTo>
                    <a:pt x="932942" y="1672755"/>
                  </a:lnTo>
                  <a:lnTo>
                    <a:pt x="932942" y="739457"/>
                  </a:lnTo>
                  <a:close/>
                </a:path>
                <a:path w="1317625" h="1673225">
                  <a:moveTo>
                    <a:pt x="1263357" y="0"/>
                  </a:moveTo>
                  <a:lnTo>
                    <a:pt x="1041615" y="47713"/>
                  </a:lnTo>
                  <a:lnTo>
                    <a:pt x="1124280" y="123202"/>
                  </a:lnTo>
                  <a:lnTo>
                    <a:pt x="474141" y="916990"/>
                  </a:lnTo>
                  <a:lnTo>
                    <a:pt x="111315" y="654710"/>
                  </a:lnTo>
                  <a:lnTo>
                    <a:pt x="0" y="748157"/>
                  </a:lnTo>
                  <a:lnTo>
                    <a:pt x="0" y="835545"/>
                  </a:lnTo>
                  <a:lnTo>
                    <a:pt x="52908" y="789266"/>
                  </a:lnTo>
                  <a:lnTo>
                    <a:pt x="109334" y="832027"/>
                  </a:lnTo>
                  <a:lnTo>
                    <a:pt x="114960" y="827176"/>
                  </a:lnTo>
                  <a:lnTo>
                    <a:pt x="441731" y="1074572"/>
                  </a:lnTo>
                  <a:lnTo>
                    <a:pt x="1173543" y="175006"/>
                  </a:lnTo>
                  <a:lnTo>
                    <a:pt x="1227759" y="222719"/>
                  </a:lnTo>
                  <a:lnTo>
                    <a:pt x="1235583" y="213017"/>
                  </a:lnTo>
                  <a:lnTo>
                    <a:pt x="1263357" y="237375"/>
                  </a:lnTo>
                  <a:lnTo>
                    <a:pt x="1263357" y="0"/>
                  </a:lnTo>
                  <a:close/>
                </a:path>
                <a:path w="1317625" h="1673225">
                  <a:moveTo>
                    <a:pt x="1317256" y="473202"/>
                  </a:moveTo>
                  <a:lnTo>
                    <a:pt x="1224788" y="380746"/>
                  </a:lnTo>
                  <a:lnTo>
                    <a:pt x="1153045" y="469023"/>
                  </a:lnTo>
                  <a:lnTo>
                    <a:pt x="1153045" y="1672755"/>
                  </a:lnTo>
                  <a:lnTo>
                    <a:pt x="1317256" y="1672755"/>
                  </a:lnTo>
                  <a:lnTo>
                    <a:pt x="1317256" y="499541"/>
                  </a:lnTo>
                  <a:lnTo>
                    <a:pt x="1317256" y="47320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6800" y="5898247"/>
              <a:ext cx="1746885" cy="1762125"/>
            </a:xfrm>
            <a:custGeom>
              <a:avLst/>
              <a:gdLst/>
              <a:ahLst/>
              <a:cxnLst/>
              <a:rect l="l" t="t" r="r" b="b"/>
              <a:pathLst>
                <a:path w="1746885" h="1762125">
                  <a:moveTo>
                    <a:pt x="1516875" y="13411"/>
                  </a:moveTo>
                  <a:lnTo>
                    <a:pt x="1514589" y="8636"/>
                  </a:lnTo>
                  <a:lnTo>
                    <a:pt x="1505508" y="1206"/>
                  </a:lnTo>
                  <a:lnTo>
                    <a:pt x="1500365" y="0"/>
                  </a:lnTo>
                  <a:lnTo>
                    <a:pt x="1495005" y="1206"/>
                  </a:lnTo>
                  <a:lnTo>
                    <a:pt x="1481074" y="4216"/>
                  </a:lnTo>
                  <a:lnTo>
                    <a:pt x="1481074" y="42062"/>
                  </a:lnTo>
                  <a:lnTo>
                    <a:pt x="1481074" y="283845"/>
                  </a:lnTo>
                  <a:lnTo>
                    <a:pt x="1467688" y="272059"/>
                  </a:lnTo>
                  <a:lnTo>
                    <a:pt x="1420012" y="230073"/>
                  </a:lnTo>
                  <a:lnTo>
                    <a:pt x="1417891" y="228841"/>
                  </a:lnTo>
                  <a:lnTo>
                    <a:pt x="1413129" y="227279"/>
                  </a:lnTo>
                  <a:lnTo>
                    <a:pt x="1410703" y="226987"/>
                  </a:lnTo>
                  <a:lnTo>
                    <a:pt x="1407223" y="227279"/>
                  </a:lnTo>
                  <a:lnTo>
                    <a:pt x="1406144" y="227279"/>
                  </a:lnTo>
                  <a:lnTo>
                    <a:pt x="1403350" y="228092"/>
                  </a:lnTo>
                  <a:lnTo>
                    <a:pt x="1398917" y="230428"/>
                  </a:lnTo>
                  <a:lnTo>
                    <a:pt x="1397025" y="231978"/>
                  </a:lnTo>
                  <a:lnTo>
                    <a:pt x="669594" y="1125232"/>
                  </a:lnTo>
                  <a:lnTo>
                    <a:pt x="350291" y="883450"/>
                  </a:lnTo>
                  <a:lnTo>
                    <a:pt x="299504" y="844994"/>
                  </a:lnTo>
                  <a:lnTo>
                    <a:pt x="296227" y="842568"/>
                  </a:lnTo>
                  <a:lnTo>
                    <a:pt x="292277" y="841222"/>
                  </a:lnTo>
                  <a:lnTo>
                    <a:pt x="283845" y="841222"/>
                  </a:lnTo>
                  <a:lnTo>
                    <a:pt x="279793" y="842772"/>
                  </a:lnTo>
                  <a:lnTo>
                    <a:pt x="276352" y="845883"/>
                  </a:lnTo>
                  <a:lnTo>
                    <a:pt x="191935" y="919708"/>
                  </a:lnTo>
                  <a:lnTo>
                    <a:pt x="191935" y="789343"/>
                  </a:lnTo>
                  <a:lnTo>
                    <a:pt x="286169" y="710768"/>
                  </a:lnTo>
                  <a:lnTo>
                    <a:pt x="639203" y="965619"/>
                  </a:lnTo>
                  <a:lnTo>
                    <a:pt x="641172" y="966546"/>
                  </a:lnTo>
                  <a:lnTo>
                    <a:pt x="645833" y="967752"/>
                  </a:lnTo>
                  <a:lnTo>
                    <a:pt x="648144" y="967892"/>
                  </a:lnTo>
                  <a:lnTo>
                    <a:pt x="653313" y="967206"/>
                  </a:lnTo>
                  <a:lnTo>
                    <a:pt x="652995" y="967206"/>
                  </a:lnTo>
                  <a:lnTo>
                    <a:pt x="654989" y="966546"/>
                  </a:lnTo>
                  <a:lnTo>
                    <a:pt x="659079" y="964247"/>
                  </a:lnTo>
                  <a:lnTo>
                    <a:pt x="660844" y="962761"/>
                  </a:lnTo>
                  <a:lnTo>
                    <a:pt x="662317" y="960932"/>
                  </a:lnTo>
                  <a:lnTo>
                    <a:pt x="692213" y="924445"/>
                  </a:lnTo>
                  <a:lnTo>
                    <a:pt x="1314056" y="165646"/>
                  </a:lnTo>
                  <a:lnTo>
                    <a:pt x="1315148" y="163601"/>
                  </a:lnTo>
                  <a:lnTo>
                    <a:pt x="1316570" y="159105"/>
                  </a:lnTo>
                  <a:lnTo>
                    <a:pt x="1316837" y="156806"/>
                  </a:lnTo>
                  <a:lnTo>
                    <a:pt x="1316520" y="152107"/>
                  </a:lnTo>
                  <a:lnTo>
                    <a:pt x="1254594" y="90779"/>
                  </a:lnTo>
                  <a:lnTo>
                    <a:pt x="1481074" y="42062"/>
                  </a:lnTo>
                  <a:lnTo>
                    <a:pt x="1481074" y="4216"/>
                  </a:lnTo>
                  <a:lnTo>
                    <a:pt x="1208024" y="63068"/>
                  </a:lnTo>
                  <a:lnTo>
                    <a:pt x="1205077" y="64617"/>
                  </a:lnTo>
                  <a:lnTo>
                    <a:pt x="1200086" y="69380"/>
                  </a:lnTo>
                  <a:lnTo>
                    <a:pt x="1198384" y="72237"/>
                  </a:lnTo>
                  <a:lnTo>
                    <a:pt x="1196594" y="78892"/>
                  </a:lnTo>
                  <a:lnTo>
                    <a:pt x="1196632" y="82219"/>
                  </a:lnTo>
                  <a:lnTo>
                    <a:pt x="1198587" y="88836"/>
                  </a:lnTo>
                  <a:lnTo>
                    <a:pt x="1200353" y="91655"/>
                  </a:lnTo>
                  <a:lnTo>
                    <a:pt x="1272565" y="157556"/>
                  </a:lnTo>
                  <a:lnTo>
                    <a:pt x="644347" y="924445"/>
                  </a:lnTo>
                  <a:lnTo>
                    <a:pt x="348716" y="710768"/>
                  </a:lnTo>
                  <a:lnTo>
                    <a:pt x="292227" y="669950"/>
                  </a:lnTo>
                  <a:lnTo>
                    <a:pt x="288417" y="668782"/>
                  </a:lnTo>
                  <a:lnTo>
                    <a:pt x="280009" y="669074"/>
                  </a:lnTo>
                  <a:lnTo>
                    <a:pt x="276288" y="670496"/>
                  </a:lnTo>
                  <a:lnTo>
                    <a:pt x="161620" y="766533"/>
                  </a:lnTo>
                  <a:lnTo>
                    <a:pt x="157302" y="770280"/>
                  </a:lnTo>
                  <a:lnTo>
                    <a:pt x="155130" y="775017"/>
                  </a:lnTo>
                  <a:lnTo>
                    <a:pt x="155219" y="964247"/>
                  </a:lnTo>
                  <a:lnTo>
                    <a:pt x="172631" y="979043"/>
                  </a:lnTo>
                  <a:lnTo>
                    <a:pt x="179781" y="977988"/>
                  </a:lnTo>
                  <a:lnTo>
                    <a:pt x="182930" y="976528"/>
                  </a:lnTo>
                  <a:lnTo>
                    <a:pt x="247840" y="919708"/>
                  </a:lnTo>
                  <a:lnTo>
                    <a:pt x="289255" y="883450"/>
                  </a:lnTo>
                  <a:lnTo>
                    <a:pt x="665022" y="1167828"/>
                  </a:lnTo>
                  <a:lnTo>
                    <a:pt x="668693" y="1169085"/>
                  </a:lnTo>
                  <a:lnTo>
                    <a:pt x="678738" y="1169085"/>
                  </a:lnTo>
                  <a:lnTo>
                    <a:pt x="683437" y="1166837"/>
                  </a:lnTo>
                  <a:lnTo>
                    <a:pt x="691629" y="1156639"/>
                  </a:lnTo>
                  <a:lnTo>
                    <a:pt x="717181" y="1125232"/>
                  </a:lnTo>
                  <a:lnTo>
                    <a:pt x="1411312" y="272059"/>
                  </a:lnTo>
                  <a:lnTo>
                    <a:pt x="1486814" y="338175"/>
                  </a:lnTo>
                  <a:lnTo>
                    <a:pt x="1489519" y="340410"/>
                  </a:lnTo>
                  <a:lnTo>
                    <a:pt x="1492618" y="341757"/>
                  </a:lnTo>
                  <a:lnTo>
                    <a:pt x="1499577" y="342671"/>
                  </a:lnTo>
                  <a:lnTo>
                    <a:pt x="1502918" y="342176"/>
                  </a:lnTo>
                  <a:lnTo>
                    <a:pt x="1509306" y="339267"/>
                  </a:lnTo>
                  <a:lnTo>
                    <a:pt x="1511884" y="337083"/>
                  </a:lnTo>
                  <a:lnTo>
                    <a:pt x="1515770" y="331241"/>
                  </a:lnTo>
                  <a:lnTo>
                    <a:pt x="1516799" y="328015"/>
                  </a:lnTo>
                  <a:lnTo>
                    <a:pt x="1516799" y="283845"/>
                  </a:lnTo>
                  <a:lnTo>
                    <a:pt x="1516862" y="42062"/>
                  </a:lnTo>
                  <a:lnTo>
                    <a:pt x="1516875" y="13411"/>
                  </a:lnTo>
                  <a:close/>
                </a:path>
                <a:path w="1746885" h="1762125">
                  <a:moveTo>
                    <a:pt x="1746745" y="1740484"/>
                  </a:moveTo>
                  <a:lnTo>
                    <a:pt x="1730832" y="1724520"/>
                  </a:lnTo>
                  <a:lnTo>
                    <a:pt x="1570799" y="1724520"/>
                  </a:lnTo>
                  <a:lnTo>
                    <a:pt x="1570824" y="538797"/>
                  </a:lnTo>
                  <a:lnTo>
                    <a:pt x="1569034" y="534428"/>
                  </a:lnTo>
                  <a:lnTo>
                    <a:pt x="1567611" y="533019"/>
                  </a:lnTo>
                  <a:lnTo>
                    <a:pt x="1534426" y="499770"/>
                  </a:lnTo>
                  <a:lnTo>
                    <a:pt x="1534426" y="551319"/>
                  </a:lnTo>
                  <a:lnTo>
                    <a:pt x="1534426" y="1724520"/>
                  </a:lnTo>
                  <a:lnTo>
                    <a:pt x="1344955" y="1724520"/>
                  </a:lnTo>
                  <a:lnTo>
                    <a:pt x="1344422" y="508203"/>
                  </a:lnTo>
                  <a:lnTo>
                    <a:pt x="1410550" y="427443"/>
                  </a:lnTo>
                  <a:lnTo>
                    <a:pt x="1534426" y="551319"/>
                  </a:lnTo>
                  <a:lnTo>
                    <a:pt x="1534426" y="499770"/>
                  </a:lnTo>
                  <a:lnTo>
                    <a:pt x="1419847" y="385152"/>
                  </a:lnTo>
                  <a:lnTo>
                    <a:pt x="1417726" y="383755"/>
                  </a:lnTo>
                  <a:lnTo>
                    <a:pt x="1412875" y="381863"/>
                  </a:lnTo>
                  <a:lnTo>
                    <a:pt x="1410373" y="381457"/>
                  </a:lnTo>
                  <a:lnTo>
                    <a:pt x="1405166" y="381698"/>
                  </a:lnTo>
                  <a:lnTo>
                    <a:pt x="1402715" y="382358"/>
                  </a:lnTo>
                  <a:lnTo>
                    <a:pt x="1310259" y="491820"/>
                  </a:lnTo>
                  <a:lnTo>
                    <a:pt x="1307503" y="500989"/>
                  </a:lnTo>
                  <a:lnTo>
                    <a:pt x="1307998" y="505853"/>
                  </a:lnTo>
                  <a:lnTo>
                    <a:pt x="1308163" y="506387"/>
                  </a:lnTo>
                  <a:lnTo>
                    <a:pt x="1308163" y="1724520"/>
                  </a:lnTo>
                  <a:lnTo>
                    <a:pt x="1187246" y="1724520"/>
                  </a:lnTo>
                  <a:lnTo>
                    <a:pt x="1187234" y="747687"/>
                  </a:lnTo>
                  <a:lnTo>
                    <a:pt x="1187234" y="691286"/>
                  </a:lnTo>
                  <a:lnTo>
                    <a:pt x="1186065" y="687730"/>
                  </a:lnTo>
                  <a:lnTo>
                    <a:pt x="1181430" y="681342"/>
                  </a:lnTo>
                  <a:lnTo>
                    <a:pt x="1178407" y="679132"/>
                  </a:lnTo>
                  <a:lnTo>
                    <a:pt x="1170813" y="676592"/>
                  </a:lnTo>
                  <a:lnTo>
                    <a:pt x="1167180" y="676592"/>
                  </a:lnTo>
                  <a:lnTo>
                    <a:pt x="1159649" y="678916"/>
                  </a:lnTo>
                  <a:lnTo>
                    <a:pt x="1156576" y="681075"/>
                  </a:lnTo>
                  <a:lnTo>
                    <a:pt x="1154188" y="684212"/>
                  </a:lnTo>
                  <a:lnTo>
                    <a:pt x="1150010" y="689356"/>
                  </a:lnTo>
                  <a:lnTo>
                    <a:pt x="1150010" y="747699"/>
                  </a:lnTo>
                  <a:lnTo>
                    <a:pt x="1150010" y="1724520"/>
                  </a:lnTo>
                  <a:lnTo>
                    <a:pt x="960666" y="1724520"/>
                  </a:lnTo>
                  <a:lnTo>
                    <a:pt x="960666" y="980541"/>
                  </a:lnTo>
                  <a:lnTo>
                    <a:pt x="1135875" y="765060"/>
                  </a:lnTo>
                  <a:lnTo>
                    <a:pt x="1150010" y="747699"/>
                  </a:lnTo>
                  <a:lnTo>
                    <a:pt x="1150010" y="689356"/>
                  </a:lnTo>
                  <a:lnTo>
                    <a:pt x="1149832" y="689571"/>
                  </a:lnTo>
                  <a:lnTo>
                    <a:pt x="925652" y="965098"/>
                  </a:lnTo>
                  <a:lnTo>
                    <a:pt x="924293" y="968235"/>
                  </a:lnTo>
                  <a:lnTo>
                    <a:pt x="924191" y="968997"/>
                  </a:lnTo>
                  <a:lnTo>
                    <a:pt x="923899" y="969784"/>
                  </a:lnTo>
                  <a:lnTo>
                    <a:pt x="923798" y="972185"/>
                  </a:lnTo>
                  <a:lnTo>
                    <a:pt x="923417" y="975296"/>
                  </a:lnTo>
                  <a:lnTo>
                    <a:pt x="923734" y="977303"/>
                  </a:lnTo>
                  <a:lnTo>
                    <a:pt x="923747" y="1724520"/>
                  </a:lnTo>
                  <a:lnTo>
                    <a:pt x="802843" y="1724520"/>
                  </a:lnTo>
                  <a:lnTo>
                    <a:pt x="802944" y="1219796"/>
                  </a:lnTo>
                  <a:lnTo>
                    <a:pt x="802957" y="1164209"/>
                  </a:lnTo>
                  <a:lnTo>
                    <a:pt x="801890" y="1160564"/>
                  </a:lnTo>
                  <a:lnTo>
                    <a:pt x="797369" y="1153960"/>
                  </a:lnTo>
                  <a:lnTo>
                    <a:pt x="794346" y="1151636"/>
                  </a:lnTo>
                  <a:lnTo>
                    <a:pt x="786536" y="1148880"/>
                  </a:lnTo>
                  <a:lnTo>
                    <a:pt x="782993" y="1148880"/>
                  </a:lnTo>
                  <a:lnTo>
                    <a:pt x="775322" y="1151178"/>
                  </a:lnTo>
                  <a:lnTo>
                    <a:pt x="772198" y="1153350"/>
                  </a:lnTo>
                  <a:lnTo>
                    <a:pt x="769772" y="1156538"/>
                  </a:lnTo>
                  <a:lnTo>
                    <a:pt x="765695" y="1161554"/>
                  </a:lnTo>
                  <a:lnTo>
                    <a:pt x="765695" y="1220330"/>
                  </a:lnTo>
                  <a:lnTo>
                    <a:pt x="765695" y="1724520"/>
                  </a:lnTo>
                  <a:lnTo>
                    <a:pt x="576237" y="1724520"/>
                  </a:lnTo>
                  <a:lnTo>
                    <a:pt x="576237" y="1254963"/>
                  </a:lnTo>
                  <a:lnTo>
                    <a:pt x="665022" y="1322222"/>
                  </a:lnTo>
                  <a:lnTo>
                    <a:pt x="668693" y="1323479"/>
                  </a:lnTo>
                  <a:lnTo>
                    <a:pt x="672782" y="1323492"/>
                  </a:lnTo>
                  <a:lnTo>
                    <a:pt x="678599" y="1323594"/>
                  </a:lnTo>
                  <a:lnTo>
                    <a:pt x="683374" y="1321435"/>
                  </a:lnTo>
                  <a:lnTo>
                    <a:pt x="765695" y="1220330"/>
                  </a:lnTo>
                  <a:lnTo>
                    <a:pt x="765695" y="1161554"/>
                  </a:lnTo>
                  <a:lnTo>
                    <a:pt x="669594" y="1279626"/>
                  </a:lnTo>
                  <a:lnTo>
                    <a:pt x="636981" y="1254950"/>
                  </a:lnTo>
                  <a:lnTo>
                    <a:pt x="568858" y="1203375"/>
                  </a:lnTo>
                  <a:lnTo>
                    <a:pt x="566064" y="1201331"/>
                  </a:lnTo>
                  <a:lnTo>
                    <a:pt x="562940" y="1200175"/>
                  </a:lnTo>
                  <a:lnTo>
                    <a:pt x="556056" y="1199591"/>
                  </a:lnTo>
                  <a:lnTo>
                    <a:pt x="553021" y="1200175"/>
                  </a:lnTo>
                  <a:lnTo>
                    <a:pt x="552869" y="1200175"/>
                  </a:lnTo>
                  <a:lnTo>
                    <a:pt x="539432" y="1724520"/>
                  </a:lnTo>
                  <a:lnTo>
                    <a:pt x="417652" y="1724520"/>
                  </a:lnTo>
                  <a:lnTo>
                    <a:pt x="417690" y="1092238"/>
                  </a:lnTo>
                  <a:lnTo>
                    <a:pt x="415264" y="1087361"/>
                  </a:lnTo>
                  <a:lnTo>
                    <a:pt x="381495" y="1061808"/>
                  </a:lnTo>
                  <a:lnTo>
                    <a:pt x="381495" y="1107833"/>
                  </a:lnTo>
                  <a:lnTo>
                    <a:pt x="381495" y="1724520"/>
                  </a:lnTo>
                  <a:lnTo>
                    <a:pt x="191935" y="1724520"/>
                  </a:lnTo>
                  <a:lnTo>
                    <a:pt x="192049" y="1113891"/>
                  </a:lnTo>
                  <a:lnTo>
                    <a:pt x="288721" y="1037577"/>
                  </a:lnTo>
                  <a:lnTo>
                    <a:pt x="381495" y="1107833"/>
                  </a:lnTo>
                  <a:lnTo>
                    <a:pt x="381495" y="1061808"/>
                  </a:lnTo>
                  <a:lnTo>
                    <a:pt x="349402" y="1037513"/>
                  </a:lnTo>
                  <a:lnTo>
                    <a:pt x="299059" y="999388"/>
                  </a:lnTo>
                  <a:lnTo>
                    <a:pt x="295783" y="996962"/>
                  </a:lnTo>
                  <a:lnTo>
                    <a:pt x="292112" y="995756"/>
                  </a:lnTo>
                  <a:lnTo>
                    <a:pt x="283959" y="995756"/>
                  </a:lnTo>
                  <a:lnTo>
                    <a:pt x="280289" y="996962"/>
                  </a:lnTo>
                  <a:lnTo>
                    <a:pt x="277012" y="999388"/>
                  </a:lnTo>
                  <a:lnTo>
                    <a:pt x="157429" y="1094105"/>
                  </a:lnTo>
                  <a:lnTo>
                    <a:pt x="155105" y="1098918"/>
                  </a:lnTo>
                  <a:lnTo>
                    <a:pt x="155105" y="1102487"/>
                  </a:lnTo>
                  <a:lnTo>
                    <a:pt x="154889" y="1103185"/>
                  </a:lnTo>
                  <a:lnTo>
                    <a:pt x="154927" y="1106932"/>
                  </a:lnTo>
                  <a:lnTo>
                    <a:pt x="155105" y="1107465"/>
                  </a:lnTo>
                  <a:lnTo>
                    <a:pt x="155105" y="1724520"/>
                  </a:lnTo>
                  <a:lnTo>
                    <a:pt x="15913" y="1724520"/>
                  </a:lnTo>
                  <a:lnTo>
                    <a:pt x="13576" y="1724990"/>
                  </a:lnTo>
                  <a:lnTo>
                    <a:pt x="0" y="1740484"/>
                  </a:lnTo>
                  <a:lnTo>
                    <a:pt x="0" y="1745361"/>
                  </a:lnTo>
                  <a:lnTo>
                    <a:pt x="169392" y="1761324"/>
                  </a:lnTo>
                  <a:lnTo>
                    <a:pt x="170726" y="1761578"/>
                  </a:lnTo>
                  <a:lnTo>
                    <a:pt x="402183" y="1761578"/>
                  </a:lnTo>
                  <a:lnTo>
                    <a:pt x="403339" y="1761324"/>
                  </a:lnTo>
                  <a:lnTo>
                    <a:pt x="553694" y="1761324"/>
                  </a:lnTo>
                  <a:lnTo>
                    <a:pt x="555396" y="1761655"/>
                  </a:lnTo>
                  <a:lnTo>
                    <a:pt x="786815" y="1761655"/>
                  </a:lnTo>
                  <a:lnTo>
                    <a:pt x="788644" y="1761324"/>
                  </a:lnTo>
                  <a:lnTo>
                    <a:pt x="938110" y="1761324"/>
                  </a:lnTo>
                  <a:lnTo>
                    <a:pt x="939812" y="1761655"/>
                  </a:lnTo>
                  <a:lnTo>
                    <a:pt x="1171232" y="1761655"/>
                  </a:lnTo>
                  <a:lnTo>
                    <a:pt x="1173048" y="1761324"/>
                  </a:lnTo>
                  <a:lnTo>
                    <a:pt x="1322476" y="1761324"/>
                  </a:lnTo>
                  <a:lnTo>
                    <a:pt x="1323835" y="1761591"/>
                  </a:lnTo>
                  <a:lnTo>
                    <a:pt x="1555229" y="1761591"/>
                  </a:lnTo>
                  <a:lnTo>
                    <a:pt x="1556435" y="1761324"/>
                  </a:lnTo>
                  <a:lnTo>
                    <a:pt x="1728393" y="1761324"/>
                  </a:lnTo>
                  <a:lnTo>
                    <a:pt x="1746745" y="1745361"/>
                  </a:lnTo>
                  <a:lnTo>
                    <a:pt x="1746745" y="1740484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38600" y="3829619"/>
            <a:ext cx="10928721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800" b="0" spc="-385" dirty="0">
                <a:latin typeface="Arial Black"/>
                <a:cs typeface="Arial Black"/>
              </a:rPr>
              <a:t>SECTOR SPECIFIC PORTFOLIO OPTIMISATION</a:t>
            </a:r>
            <a:endParaRPr lang="en-IN" sz="3800" dirty="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40465" y="4591113"/>
            <a:ext cx="11741150" cy="306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0020"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-155" dirty="0">
                <a:solidFill>
                  <a:srgbClr val="3769BD"/>
                </a:solidFill>
                <a:latin typeface="Arial Black"/>
                <a:cs typeface="Arial Black"/>
              </a:rPr>
              <a:t>In the Indian Stock Market</a:t>
            </a:r>
            <a:endParaRPr sz="32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715"/>
              </a:spcBef>
            </a:pPr>
            <a:endParaRPr sz="3200" dirty="0">
              <a:latin typeface="Arial Black"/>
              <a:cs typeface="Arial Black"/>
            </a:endParaRPr>
          </a:p>
          <a:p>
            <a:pPr marL="12700">
              <a:lnSpc>
                <a:spcPts val="3575"/>
              </a:lnSpc>
            </a:pPr>
            <a:r>
              <a:rPr lang="en-US" sz="3000" spc="-20" dirty="0">
                <a:solidFill>
                  <a:srgbClr val="FAFEFE"/>
                </a:solidFill>
                <a:latin typeface="Verdana"/>
                <a:cs typeface="Verdana"/>
              </a:rPr>
              <a:t>E: 23114065</a:t>
            </a:r>
            <a:endParaRPr sz="3000" dirty="0">
              <a:latin typeface="Verdana"/>
              <a:cs typeface="Verdana"/>
            </a:endParaRPr>
          </a:p>
          <a:p>
            <a:pPr marL="21590">
              <a:lnSpc>
                <a:spcPts val="4775"/>
              </a:lnSpc>
            </a:pPr>
            <a:r>
              <a:rPr lang="en-US" sz="4000" spc="-305" dirty="0">
                <a:solidFill>
                  <a:srgbClr val="FAFEFE"/>
                </a:solidFill>
                <a:latin typeface="Arial Black"/>
                <a:cs typeface="Arial Black"/>
              </a:rPr>
              <a:t>Megh Bhavesh Shah</a:t>
            </a:r>
            <a:endParaRPr sz="4000" dirty="0">
              <a:latin typeface="Arial Black"/>
              <a:cs typeface="Arial Black"/>
            </a:endParaRPr>
          </a:p>
          <a:p>
            <a:pPr marL="21590">
              <a:lnSpc>
                <a:spcPct val="100000"/>
              </a:lnSpc>
              <a:spcBef>
                <a:spcPts val="300"/>
              </a:spcBef>
            </a:pPr>
            <a:r>
              <a:rPr lang="en-US" sz="3500" spc="-130" dirty="0">
                <a:solidFill>
                  <a:srgbClr val="FAFEFE"/>
                </a:solidFill>
                <a:latin typeface="Verdana"/>
                <a:cs typeface="Verdana"/>
              </a:rPr>
              <a:t>2</a:t>
            </a:r>
            <a:r>
              <a:rPr lang="en-US" sz="3500" spc="-130" baseline="30000" dirty="0">
                <a:solidFill>
                  <a:srgbClr val="FAFEFE"/>
                </a:solidFill>
                <a:latin typeface="Verdana"/>
                <a:cs typeface="Verdana"/>
              </a:rPr>
              <a:t>nd</a:t>
            </a:r>
            <a:r>
              <a:rPr lang="en-US" sz="3500" spc="-130" dirty="0">
                <a:solidFill>
                  <a:srgbClr val="FAFEFE"/>
                </a:solidFill>
                <a:latin typeface="Verdana"/>
                <a:cs typeface="Verdana"/>
              </a:rPr>
              <a:t> Year, CSE</a:t>
            </a:r>
            <a:endParaRPr sz="35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95203" y="3034782"/>
            <a:ext cx="3697591" cy="6309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3910" marR="5080" indent="-791845" algn="ctr">
              <a:lnSpc>
                <a:spcPct val="114599"/>
              </a:lnSpc>
              <a:spcBef>
                <a:spcPts val="100"/>
              </a:spcBef>
            </a:pPr>
            <a:r>
              <a:rPr lang="en-US" sz="1800" b="1" spc="-25" dirty="0" err="1">
                <a:solidFill>
                  <a:srgbClr val="3769BD"/>
                </a:solidFill>
                <a:latin typeface="Verdana"/>
                <a:cs typeface="Verdana"/>
              </a:rPr>
              <a:t>FinQuest</a:t>
            </a:r>
            <a:r>
              <a:rPr lang="en-US" sz="1800" b="1" spc="-25" dirty="0">
                <a:solidFill>
                  <a:srgbClr val="3769BD"/>
                </a:solidFill>
                <a:latin typeface="Verdana"/>
                <a:cs typeface="Verdana"/>
              </a:rPr>
              <a:t> Project</a:t>
            </a:r>
          </a:p>
          <a:p>
            <a:pPr marL="803910" marR="5080" indent="-791845" algn="ctr">
              <a:lnSpc>
                <a:spcPct val="114599"/>
              </a:lnSpc>
              <a:spcBef>
                <a:spcPts val="100"/>
              </a:spcBef>
            </a:pPr>
            <a:r>
              <a:rPr lang="en-US" spc="-25" dirty="0">
                <a:solidFill>
                  <a:srgbClr val="3769BD"/>
                </a:solidFill>
                <a:latin typeface="Verdana"/>
                <a:cs typeface="Verdana"/>
              </a:rPr>
              <a:t>Finance Club, IIT Roorkee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12" name="Picture 11" descr="A logo with a letter and circle&#10;&#10;Description automatically generated">
            <a:extLst>
              <a:ext uri="{FF2B5EF4-FFF2-40B4-BE49-F238E27FC236}">
                <a16:creationId xmlns:a16="http://schemas.microsoft.com/office/drawing/2014/main" id="{DC0F2B85-4D56-1183-9901-447D9D2E3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3" y="680137"/>
            <a:ext cx="2190750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object 2">
            <a:extLst>
              <a:ext uri="{FF2B5EF4-FFF2-40B4-BE49-F238E27FC236}">
                <a16:creationId xmlns:a16="http://schemas.microsoft.com/office/drawing/2014/main" id="{85AAD2E2-C524-8F53-A3F0-F160008E929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825" y="1485900"/>
            <a:ext cx="811069" cy="67446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7D71CB6-AC78-8BE7-43F1-080B9D375157}"/>
              </a:ext>
            </a:extLst>
          </p:cNvPr>
          <p:cNvSpPr txBox="1"/>
          <p:nvPr/>
        </p:nvSpPr>
        <p:spPr>
          <a:xfrm>
            <a:off x="1311189" y="1546133"/>
            <a:ext cx="45255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Project Methodology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596EE7-66AE-E295-7A7A-291856E23410}"/>
              </a:ext>
            </a:extLst>
          </p:cNvPr>
          <p:cNvSpPr txBox="1"/>
          <p:nvPr/>
        </p:nvSpPr>
        <p:spPr>
          <a:xfrm>
            <a:off x="754524" y="2476500"/>
            <a:ext cx="1716527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4. Back-testing</a:t>
            </a:r>
          </a:p>
          <a:p>
            <a:endParaRPr lang="en-US" sz="2400" b="1" dirty="0">
              <a:solidFill>
                <a:srgbClr val="0070C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portfolio is also dynamically rebalanced </a:t>
            </a:r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half quarterly, quarterly, and monthly,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obtain better</a:t>
            </a:r>
          </a:p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returns. The process is run on a python file and results are shown using Dash and Plotly. When rebalanced</a:t>
            </a:r>
          </a:p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monthly, the portfolio gains maximum returns, </a:t>
            </a:r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(=26%)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against the 19% return of NIFTY 50 Index.</a:t>
            </a:r>
          </a:p>
          <a:p>
            <a:endParaRPr lang="en-US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Thus, the portfolio obtained from the Mean-Variance Optimization Model, satisfactorily gives returns in the</a:t>
            </a:r>
          </a:p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Year 2023.</a:t>
            </a:r>
          </a:p>
          <a:p>
            <a:endParaRPr lang="en-US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b="1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Note: </a:t>
            </a:r>
            <a:r>
              <a:rPr lang="en-US" sz="24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Please run the </a:t>
            </a:r>
            <a:r>
              <a:rPr lang="en-US" sz="24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Jupyter</a:t>
            </a:r>
            <a:r>
              <a:rPr lang="en-US" sz="24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notebooks in the order: </a:t>
            </a:r>
            <a:r>
              <a:rPr lang="en-US" sz="24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Data_Preprocess.ipynb</a:t>
            </a:r>
            <a:r>
              <a:rPr lang="en-US" sz="24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4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Sector_Analysis.ipynb</a:t>
            </a:r>
            <a:r>
              <a:rPr lang="en-US" sz="24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MVO_</a:t>
            </a:r>
          </a:p>
          <a:p>
            <a:r>
              <a:rPr lang="en-US" sz="24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Model.ipynb</a:t>
            </a:r>
            <a:r>
              <a:rPr lang="en-US" sz="24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4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BackTesting.ipynb</a:t>
            </a:r>
            <a:r>
              <a:rPr lang="en-US" sz="24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4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monthwise_dashboard.py</a:t>
            </a:r>
            <a:r>
              <a:rPr lang="en-US" sz="24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Also, please ensure that all the folders of stock</a:t>
            </a:r>
          </a:p>
          <a:p>
            <a:r>
              <a:rPr lang="en-US" sz="24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and csv files are in the same folder as those of the notebooks, while running them. Sorry for the mess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:)</a:t>
            </a:r>
          </a:p>
        </p:txBody>
      </p:sp>
      <p:sp>
        <p:nvSpPr>
          <p:cNvPr id="51" name="object 58">
            <a:extLst>
              <a:ext uri="{FF2B5EF4-FFF2-40B4-BE49-F238E27FC236}">
                <a16:creationId xmlns:a16="http://schemas.microsoft.com/office/drawing/2014/main" id="{84359DD4-FC42-9099-F12C-87A3AA79D78F}"/>
              </a:ext>
            </a:extLst>
          </p:cNvPr>
          <p:cNvSpPr/>
          <p:nvPr/>
        </p:nvSpPr>
        <p:spPr>
          <a:xfrm>
            <a:off x="2477024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35725" y="916214"/>
                </a:moveTo>
                <a:lnTo>
                  <a:pt x="0" y="916214"/>
                </a:lnTo>
                <a:lnTo>
                  <a:pt x="0" y="0"/>
                </a:lnTo>
                <a:lnTo>
                  <a:pt x="2335725" y="0"/>
                </a:lnTo>
                <a:lnTo>
                  <a:pt x="2793833" y="458107"/>
                </a:lnTo>
                <a:lnTo>
                  <a:pt x="2335725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C00000"/>
              </a:solidFill>
            </a:endParaRPr>
          </a:p>
        </p:txBody>
      </p:sp>
      <p:sp>
        <p:nvSpPr>
          <p:cNvPr id="52" name="object 59">
            <a:extLst>
              <a:ext uri="{FF2B5EF4-FFF2-40B4-BE49-F238E27FC236}">
                <a16:creationId xmlns:a16="http://schemas.microsoft.com/office/drawing/2014/main" id="{797EC9A9-40F9-3C3C-1752-191241644658}"/>
              </a:ext>
            </a:extLst>
          </p:cNvPr>
          <p:cNvSpPr txBox="1"/>
          <p:nvPr/>
        </p:nvSpPr>
        <p:spPr>
          <a:xfrm>
            <a:off x="2731172" y="502959"/>
            <a:ext cx="202755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spc="-135" dirty="0">
                <a:solidFill>
                  <a:srgbClr val="FFFFFF"/>
                </a:solidFill>
                <a:latin typeface="Arial Black"/>
                <a:cs typeface="Arial Black"/>
              </a:rPr>
              <a:t>Project</a:t>
            </a:r>
            <a:r>
              <a:rPr sz="190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110" dirty="0">
                <a:solidFill>
                  <a:srgbClr val="FFFFFF"/>
                </a:solidFill>
                <a:latin typeface="Arial Black"/>
                <a:cs typeface="Arial Black"/>
              </a:rPr>
              <a:t>Overview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53" name="object 60">
            <a:extLst>
              <a:ext uri="{FF2B5EF4-FFF2-40B4-BE49-F238E27FC236}">
                <a16:creationId xmlns:a16="http://schemas.microsoft.com/office/drawing/2014/main" id="{3DE1B31D-B72C-5E88-93EE-3188A893C34E}"/>
              </a:ext>
            </a:extLst>
          </p:cNvPr>
          <p:cNvSpPr/>
          <p:nvPr/>
        </p:nvSpPr>
        <p:spPr>
          <a:xfrm>
            <a:off x="5016182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rgbClr val="0070C0"/>
              </a:solidFill>
            </a:endParaRPr>
          </a:p>
        </p:txBody>
      </p:sp>
      <p:sp>
        <p:nvSpPr>
          <p:cNvPr id="54" name="object 61">
            <a:extLst>
              <a:ext uri="{FF2B5EF4-FFF2-40B4-BE49-F238E27FC236}">
                <a16:creationId xmlns:a16="http://schemas.microsoft.com/office/drawing/2014/main" id="{88EBEF76-A7BD-BEF7-6543-821C273BB258}"/>
              </a:ext>
            </a:extLst>
          </p:cNvPr>
          <p:cNvSpPr txBox="1"/>
          <p:nvPr/>
        </p:nvSpPr>
        <p:spPr>
          <a:xfrm>
            <a:off x="5503126" y="391127"/>
            <a:ext cx="184023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900" spc="-135" dirty="0">
                <a:solidFill>
                  <a:srgbClr val="FFFFFF"/>
                </a:solidFill>
                <a:latin typeface="Arial Black"/>
                <a:cs typeface="Arial Black"/>
              </a:rPr>
              <a:t>Project Deliverables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55" name="object 62">
            <a:extLst>
              <a:ext uri="{FF2B5EF4-FFF2-40B4-BE49-F238E27FC236}">
                <a16:creationId xmlns:a16="http://schemas.microsoft.com/office/drawing/2014/main" id="{1304439F-8F71-F243-5019-F56995D839E7}"/>
              </a:ext>
            </a:extLst>
          </p:cNvPr>
          <p:cNvSpPr/>
          <p:nvPr/>
        </p:nvSpPr>
        <p:spPr>
          <a:xfrm>
            <a:off x="7524644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63">
            <a:extLst>
              <a:ext uri="{FF2B5EF4-FFF2-40B4-BE49-F238E27FC236}">
                <a16:creationId xmlns:a16="http://schemas.microsoft.com/office/drawing/2014/main" id="{116B65A8-D8F9-E45E-96F3-2A674E26DD2D}"/>
              </a:ext>
            </a:extLst>
          </p:cNvPr>
          <p:cNvSpPr txBox="1"/>
          <p:nvPr/>
        </p:nvSpPr>
        <p:spPr>
          <a:xfrm>
            <a:off x="7879758" y="335439"/>
            <a:ext cx="2083772" cy="678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104" marR="5080" indent="-193040" algn="ctr">
              <a:lnSpc>
                <a:spcPct val="115100"/>
              </a:lnSpc>
              <a:spcBef>
                <a:spcPts val="100"/>
              </a:spcBef>
            </a:pPr>
            <a:r>
              <a:rPr lang="en-US" sz="1900" spc="-95" dirty="0">
                <a:solidFill>
                  <a:srgbClr val="FFFFFF"/>
                </a:solidFill>
                <a:latin typeface="Arial Black"/>
                <a:cs typeface="Arial Black"/>
              </a:rPr>
              <a:t>Project</a:t>
            </a:r>
          </a:p>
          <a:p>
            <a:pPr marL="205104" marR="5080" indent="-193040" algn="ctr">
              <a:lnSpc>
                <a:spcPct val="115100"/>
              </a:lnSpc>
              <a:spcBef>
                <a:spcPts val="100"/>
              </a:spcBef>
            </a:pPr>
            <a:r>
              <a:rPr lang="en-US" sz="1900" spc="-95" dirty="0">
                <a:solidFill>
                  <a:srgbClr val="FFFFFF"/>
                </a:solidFill>
                <a:latin typeface="Arial Black"/>
                <a:cs typeface="Arial Black"/>
              </a:rPr>
              <a:t>Methodology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57" name="object 64">
            <a:extLst>
              <a:ext uri="{FF2B5EF4-FFF2-40B4-BE49-F238E27FC236}">
                <a16:creationId xmlns:a16="http://schemas.microsoft.com/office/drawing/2014/main" id="{611DCF57-BE85-7282-86B1-F02725FE10BE}"/>
              </a:ext>
            </a:extLst>
          </p:cNvPr>
          <p:cNvSpPr/>
          <p:nvPr/>
        </p:nvSpPr>
        <p:spPr>
          <a:xfrm>
            <a:off x="10012988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65">
            <a:extLst>
              <a:ext uri="{FF2B5EF4-FFF2-40B4-BE49-F238E27FC236}">
                <a16:creationId xmlns:a16="http://schemas.microsoft.com/office/drawing/2014/main" id="{3DF28A5A-C3B6-C4D6-C73C-1210F3790049}"/>
              </a:ext>
            </a:extLst>
          </p:cNvPr>
          <p:cNvSpPr txBox="1"/>
          <p:nvPr/>
        </p:nvSpPr>
        <p:spPr>
          <a:xfrm>
            <a:off x="10791786" y="495842"/>
            <a:ext cx="1616946" cy="329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marR="5080" indent="-74295">
              <a:lnSpc>
                <a:spcPct val="115100"/>
              </a:lnSpc>
              <a:spcBef>
                <a:spcPts val="100"/>
              </a:spcBef>
            </a:pPr>
            <a:r>
              <a:rPr lang="en-US" sz="1900" spc="-110" dirty="0">
                <a:solidFill>
                  <a:srgbClr val="FFFFFF"/>
                </a:solidFill>
                <a:latin typeface="Arial Black"/>
                <a:cs typeface="Arial Black"/>
              </a:rPr>
              <a:t>Conclusion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59" name="object 66">
            <a:extLst>
              <a:ext uri="{FF2B5EF4-FFF2-40B4-BE49-F238E27FC236}">
                <a16:creationId xmlns:a16="http://schemas.microsoft.com/office/drawing/2014/main" id="{DCAB0728-8E96-1017-1042-90435700910D}"/>
              </a:ext>
            </a:extLst>
          </p:cNvPr>
          <p:cNvSpPr/>
          <p:nvPr/>
        </p:nvSpPr>
        <p:spPr>
          <a:xfrm>
            <a:off x="12575903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7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7" y="0"/>
                </a:lnTo>
                <a:lnTo>
                  <a:pt x="2793832" y="458107"/>
                </a:lnTo>
                <a:lnTo>
                  <a:pt x="2303037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7">
            <a:extLst>
              <a:ext uri="{FF2B5EF4-FFF2-40B4-BE49-F238E27FC236}">
                <a16:creationId xmlns:a16="http://schemas.microsoft.com/office/drawing/2014/main" id="{04A9A9BF-C399-90E3-B527-987F49E923F8}"/>
              </a:ext>
            </a:extLst>
          </p:cNvPr>
          <p:cNvSpPr txBox="1"/>
          <p:nvPr/>
        </p:nvSpPr>
        <p:spPr>
          <a:xfrm>
            <a:off x="13385404" y="519549"/>
            <a:ext cx="1549883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spc="-100" dirty="0">
                <a:solidFill>
                  <a:srgbClr val="FFFFFF"/>
                </a:solidFill>
                <a:latin typeface="Arial Black"/>
                <a:cs typeface="Arial Black"/>
              </a:rPr>
              <a:t>References</a:t>
            </a:r>
            <a:endParaRPr sz="19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object 2">
            <a:extLst>
              <a:ext uri="{FF2B5EF4-FFF2-40B4-BE49-F238E27FC236}">
                <a16:creationId xmlns:a16="http://schemas.microsoft.com/office/drawing/2014/main" id="{3110B7CF-0085-7D2E-AA2A-8F25EDF7DFF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825" y="1485900"/>
            <a:ext cx="811069" cy="67446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7F3E81D-DFC0-5727-23A9-1E831AFE206B}"/>
              </a:ext>
            </a:extLst>
          </p:cNvPr>
          <p:cNvSpPr txBox="1"/>
          <p:nvPr/>
        </p:nvSpPr>
        <p:spPr>
          <a:xfrm>
            <a:off x="1311189" y="1546133"/>
            <a:ext cx="2515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Conclusion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073A68-D9B6-9039-32B6-C4B9EFCADF74}"/>
              </a:ext>
            </a:extLst>
          </p:cNvPr>
          <p:cNvSpPr txBox="1"/>
          <p:nvPr/>
        </p:nvSpPr>
        <p:spPr>
          <a:xfrm>
            <a:off x="754524" y="2476500"/>
            <a:ext cx="1738168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project has presented an approach to portfolio optimization using the </a:t>
            </a:r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Mean-Variance Optimization</a:t>
            </a:r>
          </a:p>
          <a:p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using stocks that performed the best in their respective sectors. Six sectors are chosen and analysed, </a:t>
            </a:r>
          </a:p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the stocks that were stable and gave maximum returns were shortlisted. The stock data from </a:t>
            </a:r>
          </a:p>
          <a:p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January 1, 2019 to December 31, 2022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used for the analysis. The optimal portfolio is prepared by </a:t>
            </a:r>
          </a:p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incorporating the sector constraints and minimising risk for given target returns. The data from </a:t>
            </a:r>
          </a:p>
          <a:p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January 1, 2023 to December 31, 2023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used for judging the performance of the optimal portfolio. </a:t>
            </a:r>
          </a:p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study revealed that including stocks from different sectors made it diversified and hence, the risk was </a:t>
            </a:r>
          </a:p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reduced to an extent. Also, the </a:t>
            </a:r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Sharpe ratio and Sortino ratio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prove to be excellent metrics to </a:t>
            </a:r>
          </a:p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nit pick the stocks to be included in the portfolio.</a:t>
            </a:r>
          </a:p>
          <a:p>
            <a:endParaRPr lang="en-US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further work includes incorporating sector related data, such as </a:t>
            </a:r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USD-INR rates, Crude Oil Prices,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etc. </a:t>
            </a:r>
          </a:p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into account, and dynamically choose the stocks from the sectors which are positively affected from these </a:t>
            </a:r>
          </a:p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changes.</a:t>
            </a:r>
          </a:p>
        </p:txBody>
      </p:sp>
      <p:sp>
        <p:nvSpPr>
          <p:cNvPr id="54" name="object 58">
            <a:extLst>
              <a:ext uri="{FF2B5EF4-FFF2-40B4-BE49-F238E27FC236}">
                <a16:creationId xmlns:a16="http://schemas.microsoft.com/office/drawing/2014/main" id="{A452145C-9244-2C9A-37BF-32ACCC7CD78F}"/>
              </a:ext>
            </a:extLst>
          </p:cNvPr>
          <p:cNvSpPr/>
          <p:nvPr/>
        </p:nvSpPr>
        <p:spPr>
          <a:xfrm>
            <a:off x="2477024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35725" y="916214"/>
                </a:moveTo>
                <a:lnTo>
                  <a:pt x="0" y="916214"/>
                </a:lnTo>
                <a:lnTo>
                  <a:pt x="0" y="0"/>
                </a:lnTo>
                <a:lnTo>
                  <a:pt x="2335725" y="0"/>
                </a:lnTo>
                <a:lnTo>
                  <a:pt x="2793833" y="458107"/>
                </a:lnTo>
                <a:lnTo>
                  <a:pt x="2335725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C00000"/>
              </a:solidFill>
            </a:endParaRPr>
          </a:p>
        </p:txBody>
      </p:sp>
      <p:sp>
        <p:nvSpPr>
          <p:cNvPr id="55" name="object 59">
            <a:extLst>
              <a:ext uri="{FF2B5EF4-FFF2-40B4-BE49-F238E27FC236}">
                <a16:creationId xmlns:a16="http://schemas.microsoft.com/office/drawing/2014/main" id="{36486CBD-2447-BCA8-60FD-F7C21A80C89D}"/>
              </a:ext>
            </a:extLst>
          </p:cNvPr>
          <p:cNvSpPr txBox="1"/>
          <p:nvPr/>
        </p:nvSpPr>
        <p:spPr>
          <a:xfrm>
            <a:off x="2731172" y="502959"/>
            <a:ext cx="202755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spc="-135" dirty="0">
                <a:solidFill>
                  <a:srgbClr val="FFFFFF"/>
                </a:solidFill>
                <a:latin typeface="Arial Black"/>
                <a:cs typeface="Arial Black"/>
              </a:rPr>
              <a:t>Project</a:t>
            </a:r>
            <a:r>
              <a:rPr sz="190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110" dirty="0">
                <a:solidFill>
                  <a:srgbClr val="FFFFFF"/>
                </a:solidFill>
                <a:latin typeface="Arial Black"/>
                <a:cs typeface="Arial Black"/>
              </a:rPr>
              <a:t>Overview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56" name="object 60">
            <a:extLst>
              <a:ext uri="{FF2B5EF4-FFF2-40B4-BE49-F238E27FC236}">
                <a16:creationId xmlns:a16="http://schemas.microsoft.com/office/drawing/2014/main" id="{6BE6CAC2-D14A-F0DE-F3F6-A86DB555F274}"/>
              </a:ext>
            </a:extLst>
          </p:cNvPr>
          <p:cNvSpPr/>
          <p:nvPr/>
        </p:nvSpPr>
        <p:spPr>
          <a:xfrm>
            <a:off x="5016182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rgbClr val="0070C0"/>
              </a:solidFill>
            </a:endParaRPr>
          </a:p>
        </p:txBody>
      </p:sp>
      <p:sp>
        <p:nvSpPr>
          <p:cNvPr id="57" name="object 61">
            <a:extLst>
              <a:ext uri="{FF2B5EF4-FFF2-40B4-BE49-F238E27FC236}">
                <a16:creationId xmlns:a16="http://schemas.microsoft.com/office/drawing/2014/main" id="{4F7FC81A-838C-5243-BCD3-AA5EFD377E3A}"/>
              </a:ext>
            </a:extLst>
          </p:cNvPr>
          <p:cNvSpPr txBox="1"/>
          <p:nvPr/>
        </p:nvSpPr>
        <p:spPr>
          <a:xfrm>
            <a:off x="5503126" y="391127"/>
            <a:ext cx="184023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900" spc="-135" dirty="0">
                <a:solidFill>
                  <a:srgbClr val="FFFFFF"/>
                </a:solidFill>
                <a:latin typeface="Arial Black"/>
                <a:cs typeface="Arial Black"/>
              </a:rPr>
              <a:t>Project Deliverables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58" name="object 62">
            <a:extLst>
              <a:ext uri="{FF2B5EF4-FFF2-40B4-BE49-F238E27FC236}">
                <a16:creationId xmlns:a16="http://schemas.microsoft.com/office/drawing/2014/main" id="{C2313089-1DFA-012A-026D-6F3EEDB92464}"/>
              </a:ext>
            </a:extLst>
          </p:cNvPr>
          <p:cNvSpPr/>
          <p:nvPr/>
        </p:nvSpPr>
        <p:spPr>
          <a:xfrm>
            <a:off x="7524644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63">
            <a:extLst>
              <a:ext uri="{FF2B5EF4-FFF2-40B4-BE49-F238E27FC236}">
                <a16:creationId xmlns:a16="http://schemas.microsoft.com/office/drawing/2014/main" id="{EF079BBC-9949-7C38-16A0-9E5EF98D1761}"/>
              </a:ext>
            </a:extLst>
          </p:cNvPr>
          <p:cNvSpPr txBox="1"/>
          <p:nvPr/>
        </p:nvSpPr>
        <p:spPr>
          <a:xfrm>
            <a:off x="7879758" y="335439"/>
            <a:ext cx="2083772" cy="678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104" marR="5080" indent="-193040" algn="ctr">
              <a:lnSpc>
                <a:spcPct val="115100"/>
              </a:lnSpc>
              <a:spcBef>
                <a:spcPts val="100"/>
              </a:spcBef>
            </a:pPr>
            <a:r>
              <a:rPr lang="en-US" sz="1900" spc="-95" dirty="0">
                <a:solidFill>
                  <a:srgbClr val="FFFFFF"/>
                </a:solidFill>
                <a:latin typeface="Arial Black"/>
                <a:cs typeface="Arial Black"/>
              </a:rPr>
              <a:t>Project</a:t>
            </a:r>
          </a:p>
          <a:p>
            <a:pPr marL="205104" marR="5080" indent="-193040" algn="ctr">
              <a:lnSpc>
                <a:spcPct val="115100"/>
              </a:lnSpc>
              <a:spcBef>
                <a:spcPts val="100"/>
              </a:spcBef>
            </a:pPr>
            <a:r>
              <a:rPr lang="en-US" sz="1900" spc="-95" dirty="0">
                <a:solidFill>
                  <a:srgbClr val="FFFFFF"/>
                </a:solidFill>
                <a:latin typeface="Arial Black"/>
                <a:cs typeface="Arial Black"/>
              </a:rPr>
              <a:t>Methodology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60" name="object 64">
            <a:extLst>
              <a:ext uri="{FF2B5EF4-FFF2-40B4-BE49-F238E27FC236}">
                <a16:creationId xmlns:a16="http://schemas.microsoft.com/office/drawing/2014/main" id="{091578D0-9048-9B74-EA7B-0DC7B2CC3953}"/>
              </a:ext>
            </a:extLst>
          </p:cNvPr>
          <p:cNvSpPr/>
          <p:nvPr/>
        </p:nvSpPr>
        <p:spPr>
          <a:xfrm>
            <a:off x="10012988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5">
            <a:extLst>
              <a:ext uri="{FF2B5EF4-FFF2-40B4-BE49-F238E27FC236}">
                <a16:creationId xmlns:a16="http://schemas.microsoft.com/office/drawing/2014/main" id="{751BC5B4-3F51-D61F-99FB-BE1433D75020}"/>
              </a:ext>
            </a:extLst>
          </p:cNvPr>
          <p:cNvSpPr txBox="1"/>
          <p:nvPr/>
        </p:nvSpPr>
        <p:spPr>
          <a:xfrm>
            <a:off x="10791786" y="495842"/>
            <a:ext cx="1616946" cy="329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marR="5080" indent="-74295">
              <a:lnSpc>
                <a:spcPct val="115100"/>
              </a:lnSpc>
              <a:spcBef>
                <a:spcPts val="100"/>
              </a:spcBef>
            </a:pPr>
            <a:r>
              <a:rPr lang="en-US" sz="1900" spc="-110" dirty="0">
                <a:solidFill>
                  <a:srgbClr val="FFFFFF"/>
                </a:solidFill>
                <a:latin typeface="Arial Black"/>
                <a:cs typeface="Arial Black"/>
              </a:rPr>
              <a:t>Conclusion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62" name="object 66">
            <a:extLst>
              <a:ext uri="{FF2B5EF4-FFF2-40B4-BE49-F238E27FC236}">
                <a16:creationId xmlns:a16="http://schemas.microsoft.com/office/drawing/2014/main" id="{72C6FCAE-FC3A-8EC5-D6E5-F6D8A45EB6FE}"/>
              </a:ext>
            </a:extLst>
          </p:cNvPr>
          <p:cNvSpPr/>
          <p:nvPr/>
        </p:nvSpPr>
        <p:spPr>
          <a:xfrm>
            <a:off x="12575903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7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7" y="0"/>
                </a:lnTo>
                <a:lnTo>
                  <a:pt x="2793832" y="458107"/>
                </a:lnTo>
                <a:lnTo>
                  <a:pt x="2303037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7">
            <a:extLst>
              <a:ext uri="{FF2B5EF4-FFF2-40B4-BE49-F238E27FC236}">
                <a16:creationId xmlns:a16="http://schemas.microsoft.com/office/drawing/2014/main" id="{6FA1FDFE-69AB-96B2-72F8-F232DDAA4EA8}"/>
              </a:ext>
            </a:extLst>
          </p:cNvPr>
          <p:cNvSpPr txBox="1"/>
          <p:nvPr/>
        </p:nvSpPr>
        <p:spPr>
          <a:xfrm>
            <a:off x="13385404" y="519549"/>
            <a:ext cx="1549883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spc="-100" dirty="0">
                <a:solidFill>
                  <a:srgbClr val="FFFFFF"/>
                </a:solidFill>
                <a:latin typeface="Arial Black"/>
                <a:cs typeface="Arial Black"/>
              </a:rPr>
              <a:t>References</a:t>
            </a:r>
            <a:endParaRPr sz="19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object 2">
            <a:extLst>
              <a:ext uri="{FF2B5EF4-FFF2-40B4-BE49-F238E27FC236}">
                <a16:creationId xmlns:a16="http://schemas.microsoft.com/office/drawing/2014/main" id="{C7CB625C-D7EF-B33E-6BE2-06B82BB66C8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825" y="1485900"/>
            <a:ext cx="811069" cy="67446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9687C23-EC04-1C22-F8A3-603E998228F3}"/>
              </a:ext>
            </a:extLst>
          </p:cNvPr>
          <p:cNvSpPr txBox="1"/>
          <p:nvPr/>
        </p:nvSpPr>
        <p:spPr>
          <a:xfrm>
            <a:off x="1311189" y="1546133"/>
            <a:ext cx="25795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References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7039A8-8739-979D-3199-EAE4517CFA13}"/>
              </a:ext>
            </a:extLst>
          </p:cNvPr>
          <p:cNvSpPr txBox="1"/>
          <p:nvPr/>
        </p:nvSpPr>
        <p:spPr>
          <a:xfrm>
            <a:off x="754524" y="2476500"/>
            <a:ext cx="1642308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[1] </a:t>
            </a:r>
            <a:r>
              <a:rPr lang="en-IN" sz="2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Jaydip</a:t>
            </a:r>
            <a:r>
              <a:rPr lang="en-IN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Sen and Abhishek Dutta, </a:t>
            </a:r>
            <a:r>
              <a:rPr lang="en-IN" sz="24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and Analysis of Optimized Portfolios for Selected Sectors of </a:t>
            </a:r>
          </a:p>
          <a:p>
            <a:r>
              <a:rPr lang="en-IN" sz="24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Indian Stock Market, 2022. </a:t>
            </a:r>
          </a:p>
          <a:p>
            <a:endParaRPr lang="en-IN" sz="2400" i="1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[2] </a:t>
            </a:r>
            <a:r>
              <a:rPr lang="en-IN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Gupta, R. and Parikshit K. Basu, </a:t>
            </a:r>
            <a:r>
              <a:rPr lang="en-IN" sz="24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Portfolio optimisation in the Indian stock market - industry sector </a:t>
            </a:r>
          </a:p>
          <a:p>
            <a:r>
              <a:rPr lang="en-IN" sz="24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analysis, 2022.</a:t>
            </a:r>
          </a:p>
          <a:p>
            <a:endParaRPr lang="en-IN" sz="2400" i="1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[3]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NSE Website: </a:t>
            </a:r>
            <a:r>
              <a:rPr lang="en-IN" sz="24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</a:t>
            </a:r>
            <a:r>
              <a:rPr lang="en-IN" sz="2400" i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www.nseindia.com</a:t>
            </a:r>
            <a:r>
              <a:rPr lang="en-IN" sz="24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endParaRPr lang="en-IN" sz="2400" i="1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IN" sz="24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[4] </a:t>
            </a:r>
            <a:r>
              <a:rPr lang="en-IN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Historical data on stocks and sectors between the dates January 1, 2019 to December 31, 2024, </a:t>
            </a:r>
          </a:p>
          <a:p>
            <a:r>
              <a:rPr lang="en-IN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 Yahoo Finance. </a:t>
            </a:r>
          </a:p>
          <a:p>
            <a:endParaRPr lang="en-IN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IN" sz="24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[5] </a:t>
            </a:r>
            <a:r>
              <a:rPr lang="en-IN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Necessary Python modules like </a:t>
            </a:r>
            <a:r>
              <a:rPr lang="en-IN" sz="2400" i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yfinance</a:t>
            </a:r>
            <a:r>
              <a:rPr lang="en-IN" sz="24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pandas </a:t>
            </a:r>
            <a:r>
              <a:rPr lang="en-IN" sz="2400" i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datareader</a:t>
            </a:r>
            <a:r>
              <a:rPr lang="en-IN" sz="24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tools like </a:t>
            </a:r>
            <a:r>
              <a:rPr lang="en-IN" sz="2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Quandl</a:t>
            </a:r>
            <a:r>
              <a:rPr lang="en-IN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Dash and </a:t>
            </a:r>
            <a:r>
              <a:rPr lang="en-IN" sz="24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Plotly</a:t>
            </a:r>
            <a:r>
              <a:rPr lang="en-IN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endParaRPr lang="en-IN" sz="24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[6]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Online AI models like ChatGPT</a:t>
            </a:r>
          </a:p>
        </p:txBody>
      </p:sp>
      <p:sp>
        <p:nvSpPr>
          <p:cNvPr id="47" name="object 58">
            <a:extLst>
              <a:ext uri="{FF2B5EF4-FFF2-40B4-BE49-F238E27FC236}">
                <a16:creationId xmlns:a16="http://schemas.microsoft.com/office/drawing/2014/main" id="{063997EC-6FD5-EF68-32C7-5B90DB47E36F}"/>
              </a:ext>
            </a:extLst>
          </p:cNvPr>
          <p:cNvSpPr/>
          <p:nvPr/>
        </p:nvSpPr>
        <p:spPr>
          <a:xfrm>
            <a:off x="2477024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35725" y="916214"/>
                </a:moveTo>
                <a:lnTo>
                  <a:pt x="0" y="916214"/>
                </a:lnTo>
                <a:lnTo>
                  <a:pt x="0" y="0"/>
                </a:lnTo>
                <a:lnTo>
                  <a:pt x="2335725" y="0"/>
                </a:lnTo>
                <a:lnTo>
                  <a:pt x="2793833" y="458107"/>
                </a:lnTo>
                <a:lnTo>
                  <a:pt x="2335725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C00000"/>
              </a:solidFill>
            </a:endParaRPr>
          </a:p>
        </p:txBody>
      </p:sp>
      <p:sp>
        <p:nvSpPr>
          <p:cNvPr id="48" name="object 59">
            <a:extLst>
              <a:ext uri="{FF2B5EF4-FFF2-40B4-BE49-F238E27FC236}">
                <a16:creationId xmlns:a16="http://schemas.microsoft.com/office/drawing/2014/main" id="{707AFCE0-3ECC-966E-4EF7-85A60F7C9539}"/>
              </a:ext>
            </a:extLst>
          </p:cNvPr>
          <p:cNvSpPr txBox="1"/>
          <p:nvPr/>
        </p:nvSpPr>
        <p:spPr>
          <a:xfrm>
            <a:off x="2731172" y="502959"/>
            <a:ext cx="202755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spc="-135" dirty="0">
                <a:solidFill>
                  <a:srgbClr val="FFFFFF"/>
                </a:solidFill>
                <a:latin typeface="Arial Black"/>
                <a:cs typeface="Arial Black"/>
              </a:rPr>
              <a:t>Project</a:t>
            </a:r>
            <a:r>
              <a:rPr sz="190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110" dirty="0">
                <a:solidFill>
                  <a:srgbClr val="FFFFFF"/>
                </a:solidFill>
                <a:latin typeface="Arial Black"/>
                <a:cs typeface="Arial Black"/>
              </a:rPr>
              <a:t>Overview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49" name="object 60">
            <a:extLst>
              <a:ext uri="{FF2B5EF4-FFF2-40B4-BE49-F238E27FC236}">
                <a16:creationId xmlns:a16="http://schemas.microsoft.com/office/drawing/2014/main" id="{C22613B2-B366-851F-47F6-1AB052A69609}"/>
              </a:ext>
            </a:extLst>
          </p:cNvPr>
          <p:cNvSpPr/>
          <p:nvPr/>
        </p:nvSpPr>
        <p:spPr>
          <a:xfrm>
            <a:off x="5016182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rgbClr val="0070C0"/>
              </a:solidFill>
            </a:endParaRPr>
          </a:p>
        </p:txBody>
      </p:sp>
      <p:sp>
        <p:nvSpPr>
          <p:cNvPr id="50" name="object 61">
            <a:extLst>
              <a:ext uri="{FF2B5EF4-FFF2-40B4-BE49-F238E27FC236}">
                <a16:creationId xmlns:a16="http://schemas.microsoft.com/office/drawing/2014/main" id="{677F927B-F4C9-C68F-2D69-BDA256097423}"/>
              </a:ext>
            </a:extLst>
          </p:cNvPr>
          <p:cNvSpPr txBox="1"/>
          <p:nvPr/>
        </p:nvSpPr>
        <p:spPr>
          <a:xfrm>
            <a:off x="5503126" y="391127"/>
            <a:ext cx="184023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900" spc="-135" dirty="0">
                <a:solidFill>
                  <a:srgbClr val="FFFFFF"/>
                </a:solidFill>
                <a:latin typeface="Arial Black"/>
                <a:cs typeface="Arial Black"/>
              </a:rPr>
              <a:t>Project Deliverables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51" name="object 62">
            <a:extLst>
              <a:ext uri="{FF2B5EF4-FFF2-40B4-BE49-F238E27FC236}">
                <a16:creationId xmlns:a16="http://schemas.microsoft.com/office/drawing/2014/main" id="{63FAC9AF-5394-1D4B-C0A7-3924754CE0D0}"/>
              </a:ext>
            </a:extLst>
          </p:cNvPr>
          <p:cNvSpPr/>
          <p:nvPr/>
        </p:nvSpPr>
        <p:spPr>
          <a:xfrm>
            <a:off x="7524644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63">
            <a:extLst>
              <a:ext uri="{FF2B5EF4-FFF2-40B4-BE49-F238E27FC236}">
                <a16:creationId xmlns:a16="http://schemas.microsoft.com/office/drawing/2014/main" id="{084CB096-BD98-5122-CE35-49A56F1BD996}"/>
              </a:ext>
            </a:extLst>
          </p:cNvPr>
          <p:cNvSpPr txBox="1"/>
          <p:nvPr/>
        </p:nvSpPr>
        <p:spPr>
          <a:xfrm>
            <a:off x="7879758" y="335439"/>
            <a:ext cx="2083772" cy="678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104" marR="5080" indent="-193040" algn="ctr">
              <a:lnSpc>
                <a:spcPct val="115100"/>
              </a:lnSpc>
              <a:spcBef>
                <a:spcPts val="100"/>
              </a:spcBef>
            </a:pPr>
            <a:r>
              <a:rPr lang="en-US" sz="1900" spc="-95" dirty="0">
                <a:solidFill>
                  <a:srgbClr val="FFFFFF"/>
                </a:solidFill>
                <a:latin typeface="Arial Black"/>
                <a:cs typeface="Arial Black"/>
              </a:rPr>
              <a:t>Project</a:t>
            </a:r>
          </a:p>
          <a:p>
            <a:pPr marL="205104" marR="5080" indent="-193040" algn="ctr">
              <a:lnSpc>
                <a:spcPct val="115100"/>
              </a:lnSpc>
              <a:spcBef>
                <a:spcPts val="100"/>
              </a:spcBef>
            </a:pPr>
            <a:r>
              <a:rPr lang="en-US" sz="1900" spc="-95" dirty="0">
                <a:solidFill>
                  <a:srgbClr val="FFFFFF"/>
                </a:solidFill>
                <a:latin typeface="Arial Black"/>
                <a:cs typeface="Arial Black"/>
              </a:rPr>
              <a:t>Methodology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53" name="object 64">
            <a:extLst>
              <a:ext uri="{FF2B5EF4-FFF2-40B4-BE49-F238E27FC236}">
                <a16:creationId xmlns:a16="http://schemas.microsoft.com/office/drawing/2014/main" id="{919223D3-D890-E5AC-AA77-344295B0EBB5}"/>
              </a:ext>
            </a:extLst>
          </p:cNvPr>
          <p:cNvSpPr/>
          <p:nvPr/>
        </p:nvSpPr>
        <p:spPr>
          <a:xfrm>
            <a:off x="10012988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65">
            <a:extLst>
              <a:ext uri="{FF2B5EF4-FFF2-40B4-BE49-F238E27FC236}">
                <a16:creationId xmlns:a16="http://schemas.microsoft.com/office/drawing/2014/main" id="{E992648E-F026-3A70-7955-F84632C913EF}"/>
              </a:ext>
            </a:extLst>
          </p:cNvPr>
          <p:cNvSpPr txBox="1"/>
          <p:nvPr/>
        </p:nvSpPr>
        <p:spPr>
          <a:xfrm>
            <a:off x="10791786" y="495842"/>
            <a:ext cx="1616946" cy="329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marR="5080" indent="-74295">
              <a:lnSpc>
                <a:spcPct val="115100"/>
              </a:lnSpc>
              <a:spcBef>
                <a:spcPts val="100"/>
              </a:spcBef>
            </a:pPr>
            <a:r>
              <a:rPr lang="en-US" sz="1900" spc="-110" dirty="0">
                <a:solidFill>
                  <a:srgbClr val="FFFFFF"/>
                </a:solidFill>
                <a:latin typeface="Arial Black"/>
                <a:cs typeface="Arial Black"/>
              </a:rPr>
              <a:t>Conclusion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55" name="object 66">
            <a:extLst>
              <a:ext uri="{FF2B5EF4-FFF2-40B4-BE49-F238E27FC236}">
                <a16:creationId xmlns:a16="http://schemas.microsoft.com/office/drawing/2014/main" id="{D3A823A1-0E4D-462A-E917-A6024F9AC55A}"/>
              </a:ext>
            </a:extLst>
          </p:cNvPr>
          <p:cNvSpPr/>
          <p:nvPr/>
        </p:nvSpPr>
        <p:spPr>
          <a:xfrm>
            <a:off x="12575903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7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7" y="0"/>
                </a:lnTo>
                <a:lnTo>
                  <a:pt x="2793832" y="458107"/>
                </a:lnTo>
                <a:lnTo>
                  <a:pt x="2303037" y="91621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67">
            <a:extLst>
              <a:ext uri="{FF2B5EF4-FFF2-40B4-BE49-F238E27FC236}">
                <a16:creationId xmlns:a16="http://schemas.microsoft.com/office/drawing/2014/main" id="{9F0FF86E-A214-606A-6D53-5B489E697108}"/>
              </a:ext>
            </a:extLst>
          </p:cNvPr>
          <p:cNvSpPr txBox="1"/>
          <p:nvPr/>
        </p:nvSpPr>
        <p:spPr>
          <a:xfrm>
            <a:off x="13385404" y="519549"/>
            <a:ext cx="1549883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spc="-100" dirty="0">
                <a:solidFill>
                  <a:srgbClr val="FFFFFF"/>
                </a:solidFill>
                <a:latin typeface="Arial Black"/>
                <a:cs typeface="Arial Black"/>
              </a:rPr>
              <a:t>References</a:t>
            </a:r>
            <a:endParaRPr sz="19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822" y="1357315"/>
            <a:ext cx="811069" cy="674465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2477024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35725" y="916214"/>
                </a:moveTo>
                <a:lnTo>
                  <a:pt x="0" y="916214"/>
                </a:lnTo>
                <a:lnTo>
                  <a:pt x="0" y="0"/>
                </a:lnTo>
                <a:lnTo>
                  <a:pt x="2335725" y="0"/>
                </a:lnTo>
                <a:lnTo>
                  <a:pt x="2793833" y="458107"/>
                </a:lnTo>
                <a:lnTo>
                  <a:pt x="2335725" y="91621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C00000"/>
              </a:solidFill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731172" y="502959"/>
            <a:ext cx="202755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spc="-135" dirty="0">
                <a:solidFill>
                  <a:srgbClr val="FFFFFF"/>
                </a:solidFill>
                <a:latin typeface="Arial Black"/>
                <a:cs typeface="Arial Black"/>
              </a:rPr>
              <a:t>Project</a:t>
            </a:r>
            <a:r>
              <a:rPr sz="190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110" dirty="0">
                <a:solidFill>
                  <a:srgbClr val="FFFFFF"/>
                </a:solidFill>
                <a:latin typeface="Arial Black"/>
                <a:cs typeface="Arial Black"/>
              </a:rPr>
              <a:t>Overview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16182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rgbClr val="0070C0"/>
              </a:solidFill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503126" y="391127"/>
            <a:ext cx="184023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900" spc="-135" dirty="0">
                <a:solidFill>
                  <a:srgbClr val="FFFFFF"/>
                </a:solidFill>
                <a:latin typeface="Arial Black"/>
                <a:cs typeface="Arial Black"/>
              </a:rPr>
              <a:t>Project Deliverables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524644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879758" y="335439"/>
            <a:ext cx="2083772" cy="678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104" marR="5080" indent="-193040" algn="ctr">
              <a:lnSpc>
                <a:spcPct val="115100"/>
              </a:lnSpc>
              <a:spcBef>
                <a:spcPts val="100"/>
              </a:spcBef>
            </a:pPr>
            <a:r>
              <a:rPr lang="en-US" sz="1900" spc="-95" dirty="0">
                <a:solidFill>
                  <a:srgbClr val="FFFFFF"/>
                </a:solidFill>
                <a:latin typeface="Arial Black"/>
                <a:cs typeface="Arial Black"/>
              </a:rPr>
              <a:t>Project</a:t>
            </a:r>
          </a:p>
          <a:p>
            <a:pPr marL="205104" marR="5080" indent="-193040" algn="ctr">
              <a:lnSpc>
                <a:spcPct val="115100"/>
              </a:lnSpc>
              <a:spcBef>
                <a:spcPts val="100"/>
              </a:spcBef>
            </a:pPr>
            <a:r>
              <a:rPr lang="en-US" sz="1900" spc="-95" dirty="0">
                <a:solidFill>
                  <a:srgbClr val="FFFFFF"/>
                </a:solidFill>
                <a:latin typeface="Arial Black"/>
                <a:cs typeface="Arial Black"/>
              </a:rPr>
              <a:t>Methodology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0012988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0791786" y="495842"/>
            <a:ext cx="1616946" cy="329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marR="5080" indent="-74295">
              <a:lnSpc>
                <a:spcPct val="115100"/>
              </a:lnSpc>
              <a:spcBef>
                <a:spcPts val="100"/>
              </a:spcBef>
            </a:pPr>
            <a:r>
              <a:rPr lang="en-US" sz="1900" spc="-110" dirty="0">
                <a:solidFill>
                  <a:srgbClr val="FFFFFF"/>
                </a:solidFill>
                <a:latin typeface="Arial Black"/>
                <a:cs typeface="Arial Black"/>
              </a:rPr>
              <a:t>Conclusion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2575903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7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7" y="0"/>
                </a:lnTo>
                <a:lnTo>
                  <a:pt x="2793832" y="458107"/>
                </a:lnTo>
                <a:lnTo>
                  <a:pt x="2303037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3385404" y="519549"/>
            <a:ext cx="1549883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spc="-100" dirty="0">
                <a:solidFill>
                  <a:srgbClr val="FFFFFF"/>
                </a:solidFill>
                <a:latin typeface="Arial Black"/>
                <a:cs typeface="Arial Black"/>
              </a:rPr>
              <a:t>References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5672762" y="502959"/>
            <a:ext cx="1971039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204" dirty="0">
                <a:solidFill>
                  <a:srgbClr val="FFFFFF"/>
                </a:solidFill>
                <a:latin typeface="Arial Black"/>
                <a:cs typeface="Arial Black"/>
              </a:rPr>
              <a:t>Risk</a:t>
            </a:r>
            <a:r>
              <a:rPr sz="1900" spc="-155" dirty="0">
                <a:solidFill>
                  <a:srgbClr val="FFFFFF"/>
                </a:solidFill>
                <a:latin typeface="Arial Black"/>
                <a:cs typeface="Arial Black"/>
              </a:rPr>
              <a:t> Assessment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6098680" y="129895"/>
            <a:ext cx="1377950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 marR="5080" indent="-76200">
              <a:lnSpc>
                <a:spcPct val="115100"/>
              </a:lnSpc>
              <a:spcBef>
                <a:spcPts val="100"/>
              </a:spcBef>
            </a:pPr>
            <a:r>
              <a:rPr sz="1900" spc="-114" dirty="0">
                <a:solidFill>
                  <a:srgbClr val="FFFFFF"/>
                </a:solidFill>
                <a:latin typeface="Arial Black"/>
                <a:cs typeface="Arial Black"/>
              </a:rPr>
              <a:t>Investment </a:t>
            </a:r>
            <a:r>
              <a:rPr sz="1900" spc="-60" dirty="0">
                <a:solidFill>
                  <a:srgbClr val="FFFFFF"/>
                </a:solidFill>
                <a:latin typeface="Arial Black"/>
                <a:cs typeface="Arial Black"/>
              </a:rPr>
              <a:t>Highlights</a:t>
            </a:r>
            <a:endParaRPr sz="1900" dirty="0">
              <a:latin typeface="Arial Black"/>
              <a:cs typeface="Arial Black"/>
            </a:endParaRPr>
          </a:p>
        </p:txBody>
      </p:sp>
      <p:pic>
        <p:nvPicPr>
          <p:cNvPr id="72" name="object 7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7275" y="3168876"/>
            <a:ext cx="85725" cy="85724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7275" y="3483201"/>
            <a:ext cx="85725" cy="85724"/>
          </a:xfrm>
          <a:prstGeom prst="rect">
            <a:avLst/>
          </a:prstGeom>
        </p:spPr>
      </p:pic>
      <p:sp>
        <p:nvSpPr>
          <p:cNvPr id="74" name="object 74"/>
          <p:cNvSpPr txBox="1"/>
          <p:nvPr/>
        </p:nvSpPr>
        <p:spPr>
          <a:xfrm>
            <a:off x="297362" y="1292135"/>
            <a:ext cx="16085638" cy="2644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885">
              <a:lnSpc>
                <a:spcPts val="3570"/>
              </a:lnSpc>
              <a:spcBef>
                <a:spcPts val="100"/>
              </a:spcBef>
            </a:pPr>
            <a:r>
              <a:rPr lang="en-US" sz="3000" spc="-200" dirty="0">
                <a:solidFill>
                  <a:srgbClr val="0070C0"/>
                </a:solidFill>
                <a:latin typeface="Arial Black"/>
                <a:cs typeface="Arial Black"/>
              </a:rPr>
              <a:t>Project</a:t>
            </a:r>
            <a:r>
              <a:rPr sz="3000" spc="-250" dirty="0">
                <a:solidFill>
                  <a:srgbClr val="0070C0"/>
                </a:solidFill>
                <a:latin typeface="Arial Black"/>
                <a:cs typeface="Arial Black"/>
              </a:rPr>
              <a:t> </a:t>
            </a:r>
            <a:r>
              <a:rPr sz="3000" spc="-80" dirty="0">
                <a:solidFill>
                  <a:srgbClr val="0070C0"/>
                </a:solidFill>
                <a:latin typeface="Arial Black"/>
                <a:cs typeface="Arial Black"/>
              </a:rPr>
              <a:t>Overview</a:t>
            </a:r>
            <a:endParaRPr sz="3000" dirty="0">
              <a:solidFill>
                <a:srgbClr val="0070C0"/>
              </a:solidFill>
              <a:latin typeface="Arial Black"/>
              <a:cs typeface="Arial Black"/>
            </a:endParaRPr>
          </a:p>
          <a:p>
            <a:pPr marL="709295">
              <a:lnSpc>
                <a:spcPts val="2730"/>
              </a:lnSpc>
            </a:pPr>
            <a:r>
              <a:rPr lang="en-US" sz="2300" spc="-120" dirty="0">
                <a:solidFill>
                  <a:srgbClr val="737373"/>
                </a:solidFill>
                <a:latin typeface="Arial Black"/>
                <a:cs typeface="Arial Black"/>
              </a:rPr>
              <a:t>Sector-Specific Portfolio Optimization</a:t>
            </a:r>
            <a:endParaRPr lang="en-US" sz="2300" spc="-10" dirty="0">
              <a:solidFill>
                <a:srgbClr val="737373"/>
              </a:solidFill>
              <a:latin typeface="Arial Black"/>
              <a:cs typeface="Arial Black"/>
            </a:endParaRPr>
          </a:p>
          <a:p>
            <a:pPr marL="709295">
              <a:lnSpc>
                <a:spcPts val="2730"/>
              </a:lnSpc>
            </a:pPr>
            <a:endParaRPr sz="2300" dirty="0">
              <a:latin typeface="Arial Black"/>
              <a:cs typeface="Arial Black"/>
            </a:endParaRPr>
          </a:p>
          <a:p>
            <a:r>
              <a:rPr lang="en-IN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Indian Stock Market is heavily influenced by major industry sectors such as </a:t>
            </a:r>
            <a:r>
              <a:rPr lang="en-IN" sz="24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IT, Agriculture, FMCG, Pharmaceuticals, Energy, etc.</a:t>
            </a:r>
            <a:r>
              <a:rPr lang="en-IN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This makes the Indian stock market diversified and therefore complex. Portfolio Optimization has been a challenging problem that has attracted the attention of many analysts. It is particularly difficult due to the volatile nature of the economy and industries. 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734482" y="8016862"/>
            <a:ext cx="6483492" cy="305853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lang="en-US" sz="1500" spc="-10" dirty="0">
                <a:solidFill>
                  <a:srgbClr val="737373"/>
                </a:solidFill>
                <a:latin typeface="Verdana"/>
                <a:cs typeface="Verdana"/>
              </a:rPr>
              <a:t>Performance of various BSE Sectors during the period 2019-2020</a:t>
            </a:r>
            <a:endParaRPr sz="1500" dirty="0">
              <a:latin typeface="Verdana"/>
              <a:cs typeface="Verdana"/>
            </a:endParaRPr>
          </a:p>
        </p:txBody>
      </p:sp>
      <p:pic>
        <p:nvPicPr>
          <p:cNvPr id="87" name="Picture 86" descr="A table with numbers and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62281D6E-4BEC-B28B-0B64-60A565B3D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657" y="4381500"/>
            <a:ext cx="7772400" cy="34394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5DEB7F-3271-6EAD-E7B4-264A70ACE533}"/>
              </a:ext>
            </a:extLst>
          </p:cNvPr>
          <p:cNvSpPr txBox="1"/>
          <p:nvPr/>
        </p:nvSpPr>
        <p:spPr>
          <a:xfrm>
            <a:off x="297362" y="8671699"/>
            <a:ext cx="17314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Thus, a mix of stocks from every sector reduces the overall risk in the portfolio and enhances the chances of 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having a larger return. With the help of the model of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 Variance Optimization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we will find the portfolio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stocks from various sectors that has the minimized risk for a given target return.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object 2">
            <a:extLst>
              <a:ext uri="{FF2B5EF4-FFF2-40B4-BE49-F238E27FC236}">
                <a16:creationId xmlns:a16="http://schemas.microsoft.com/office/drawing/2014/main" id="{CC98546A-7B60-4FBD-ACA9-5375315E40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825" y="1485900"/>
            <a:ext cx="811069" cy="674465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A3D18A39-64FC-4C3F-16D0-39A226BE64EA}"/>
              </a:ext>
            </a:extLst>
          </p:cNvPr>
          <p:cNvSpPr txBox="1"/>
          <p:nvPr/>
        </p:nvSpPr>
        <p:spPr>
          <a:xfrm>
            <a:off x="1311189" y="1546133"/>
            <a:ext cx="44406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Project Deliverables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68E75E-D9C5-AAFF-BB2E-991E25425C56}"/>
              </a:ext>
            </a:extLst>
          </p:cNvPr>
          <p:cNvSpPr txBox="1"/>
          <p:nvPr/>
        </p:nvSpPr>
        <p:spPr>
          <a:xfrm>
            <a:off x="846667" y="2810933"/>
            <a:ext cx="1627080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 have prepared and delivered the following things throughout my project: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>
              <a:buAutoNum type="alphaLcParenBoth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Sectoral statistics including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volatility, average returns, correlation matrices and beta </a:t>
            </a:r>
          </a:p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values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every stock within a sector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(b) Calculation of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Sharpe and Sortino ratios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all stocks in a sector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(c)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Monte Carlo Simulation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10,000 portfolios within a sector to know which stocks are performing 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best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(d) Implementation of Mean-Variance Optimization Model to calculate the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Efficient Frontier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the 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optimized portfolio for a target return (=20%)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(e) Performance of the optimized portfolio on the 2023 stock market data and enhancement of 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with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dynamic rebalancing 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(f) Comparison of the returns of the optimized portfolio with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NIFTY 50 Benchmark Index</a:t>
            </a:r>
          </a:p>
        </p:txBody>
      </p:sp>
      <p:sp>
        <p:nvSpPr>
          <p:cNvPr id="73" name="object 58">
            <a:extLst>
              <a:ext uri="{FF2B5EF4-FFF2-40B4-BE49-F238E27FC236}">
                <a16:creationId xmlns:a16="http://schemas.microsoft.com/office/drawing/2014/main" id="{544A5649-86D2-2031-0593-F3272D17762B}"/>
              </a:ext>
            </a:extLst>
          </p:cNvPr>
          <p:cNvSpPr/>
          <p:nvPr/>
        </p:nvSpPr>
        <p:spPr>
          <a:xfrm>
            <a:off x="2477024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35725" y="916214"/>
                </a:moveTo>
                <a:lnTo>
                  <a:pt x="0" y="916214"/>
                </a:lnTo>
                <a:lnTo>
                  <a:pt x="0" y="0"/>
                </a:lnTo>
                <a:lnTo>
                  <a:pt x="2335725" y="0"/>
                </a:lnTo>
                <a:lnTo>
                  <a:pt x="2793833" y="458107"/>
                </a:lnTo>
                <a:lnTo>
                  <a:pt x="2335725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C00000"/>
              </a:solidFill>
            </a:endParaRPr>
          </a:p>
        </p:txBody>
      </p:sp>
      <p:sp>
        <p:nvSpPr>
          <p:cNvPr id="74" name="object 59">
            <a:extLst>
              <a:ext uri="{FF2B5EF4-FFF2-40B4-BE49-F238E27FC236}">
                <a16:creationId xmlns:a16="http://schemas.microsoft.com/office/drawing/2014/main" id="{9302A08D-5E73-A09B-606B-B7055382BA44}"/>
              </a:ext>
            </a:extLst>
          </p:cNvPr>
          <p:cNvSpPr txBox="1"/>
          <p:nvPr/>
        </p:nvSpPr>
        <p:spPr>
          <a:xfrm>
            <a:off x="2731172" y="502959"/>
            <a:ext cx="202755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spc="-135" dirty="0">
                <a:solidFill>
                  <a:srgbClr val="FFFFFF"/>
                </a:solidFill>
                <a:latin typeface="Arial Black"/>
                <a:cs typeface="Arial Black"/>
              </a:rPr>
              <a:t>Project</a:t>
            </a:r>
            <a:r>
              <a:rPr sz="190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110" dirty="0">
                <a:solidFill>
                  <a:srgbClr val="FFFFFF"/>
                </a:solidFill>
                <a:latin typeface="Arial Black"/>
                <a:cs typeface="Arial Black"/>
              </a:rPr>
              <a:t>Overview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75" name="object 60">
            <a:extLst>
              <a:ext uri="{FF2B5EF4-FFF2-40B4-BE49-F238E27FC236}">
                <a16:creationId xmlns:a16="http://schemas.microsoft.com/office/drawing/2014/main" id="{26062FEE-4915-25B0-D08C-0997E9C44EA8}"/>
              </a:ext>
            </a:extLst>
          </p:cNvPr>
          <p:cNvSpPr/>
          <p:nvPr/>
        </p:nvSpPr>
        <p:spPr>
          <a:xfrm>
            <a:off x="5016182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6" name="object 61">
            <a:extLst>
              <a:ext uri="{FF2B5EF4-FFF2-40B4-BE49-F238E27FC236}">
                <a16:creationId xmlns:a16="http://schemas.microsoft.com/office/drawing/2014/main" id="{FE8E33B9-A791-B59A-81B0-B023635FE6CD}"/>
              </a:ext>
            </a:extLst>
          </p:cNvPr>
          <p:cNvSpPr txBox="1"/>
          <p:nvPr/>
        </p:nvSpPr>
        <p:spPr>
          <a:xfrm>
            <a:off x="5503126" y="391127"/>
            <a:ext cx="184023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900" spc="-135" dirty="0">
                <a:solidFill>
                  <a:srgbClr val="FFFFFF"/>
                </a:solidFill>
                <a:latin typeface="Arial Black"/>
                <a:cs typeface="Arial Black"/>
              </a:rPr>
              <a:t>Project Deliverables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77" name="object 62">
            <a:extLst>
              <a:ext uri="{FF2B5EF4-FFF2-40B4-BE49-F238E27FC236}">
                <a16:creationId xmlns:a16="http://schemas.microsoft.com/office/drawing/2014/main" id="{6A3F593B-5DED-1A9B-0DB3-4C7B3D7992D1}"/>
              </a:ext>
            </a:extLst>
          </p:cNvPr>
          <p:cNvSpPr/>
          <p:nvPr/>
        </p:nvSpPr>
        <p:spPr>
          <a:xfrm>
            <a:off x="7524644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63">
            <a:extLst>
              <a:ext uri="{FF2B5EF4-FFF2-40B4-BE49-F238E27FC236}">
                <a16:creationId xmlns:a16="http://schemas.microsoft.com/office/drawing/2014/main" id="{9480B578-F293-C143-CF5F-6E5ECA8E7159}"/>
              </a:ext>
            </a:extLst>
          </p:cNvPr>
          <p:cNvSpPr txBox="1"/>
          <p:nvPr/>
        </p:nvSpPr>
        <p:spPr>
          <a:xfrm>
            <a:off x="7879758" y="335439"/>
            <a:ext cx="2083772" cy="678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104" marR="5080" indent="-193040" algn="ctr">
              <a:lnSpc>
                <a:spcPct val="115100"/>
              </a:lnSpc>
              <a:spcBef>
                <a:spcPts val="100"/>
              </a:spcBef>
            </a:pPr>
            <a:r>
              <a:rPr lang="en-US" sz="1900" spc="-95" dirty="0">
                <a:solidFill>
                  <a:srgbClr val="FFFFFF"/>
                </a:solidFill>
                <a:latin typeface="Arial Black"/>
                <a:cs typeface="Arial Black"/>
              </a:rPr>
              <a:t>Project</a:t>
            </a:r>
          </a:p>
          <a:p>
            <a:pPr marL="205104" marR="5080" indent="-193040" algn="ctr">
              <a:lnSpc>
                <a:spcPct val="115100"/>
              </a:lnSpc>
              <a:spcBef>
                <a:spcPts val="100"/>
              </a:spcBef>
            </a:pPr>
            <a:r>
              <a:rPr lang="en-US" sz="1900" spc="-95" dirty="0">
                <a:solidFill>
                  <a:srgbClr val="FFFFFF"/>
                </a:solidFill>
                <a:latin typeface="Arial Black"/>
                <a:cs typeface="Arial Black"/>
              </a:rPr>
              <a:t>Methodology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79" name="object 64">
            <a:extLst>
              <a:ext uri="{FF2B5EF4-FFF2-40B4-BE49-F238E27FC236}">
                <a16:creationId xmlns:a16="http://schemas.microsoft.com/office/drawing/2014/main" id="{A8A56F7A-BFA4-BDE9-D62D-AAA19D0BF0B9}"/>
              </a:ext>
            </a:extLst>
          </p:cNvPr>
          <p:cNvSpPr/>
          <p:nvPr/>
        </p:nvSpPr>
        <p:spPr>
          <a:xfrm>
            <a:off x="10012988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65">
            <a:extLst>
              <a:ext uri="{FF2B5EF4-FFF2-40B4-BE49-F238E27FC236}">
                <a16:creationId xmlns:a16="http://schemas.microsoft.com/office/drawing/2014/main" id="{066E7360-E4F0-4C4A-AFA7-BCE485C2D837}"/>
              </a:ext>
            </a:extLst>
          </p:cNvPr>
          <p:cNvSpPr txBox="1"/>
          <p:nvPr/>
        </p:nvSpPr>
        <p:spPr>
          <a:xfrm>
            <a:off x="10791786" y="495842"/>
            <a:ext cx="1616946" cy="329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marR="5080" indent="-74295">
              <a:lnSpc>
                <a:spcPct val="115100"/>
              </a:lnSpc>
              <a:spcBef>
                <a:spcPts val="100"/>
              </a:spcBef>
            </a:pPr>
            <a:r>
              <a:rPr lang="en-US" sz="1900" spc="-110" dirty="0">
                <a:solidFill>
                  <a:srgbClr val="FFFFFF"/>
                </a:solidFill>
                <a:latin typeface="Arial Black"/>
                <a:cs typeface="Arial Black"/>
              </a:rPr>
              <a:t>Conclusion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81" name="object 66">
            <a:extLst>
              <a:ext uri="{FF2B5EF4-FFF2-40B4-BE49-F238E27FC236}">
                <a16:creationId xmlns:a16="http://schemas.microsoft.com/office/drawing/2014/main" id="{1C45521B-C887-4CDB-790A-39CF1DAB9DCC}"/>
              </a:ext>
            </a:extLst>
          </p:cNvPr>
          <p:cNvSpPr/>
          <p:nvPr/>
        </p:nvSpPr>
        <p:spPr>
          <a:xfrm>
            <a:off x="12575903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7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7" y="0"/>
                </a:lnTo>
                <a:lnTo>
                  <a:pt x="2793832" y="458107"/>
                </a:lnTo>
                <a:lnTo>
                  <a:pt x="2303037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67">
            <a:extLst>
              <a:ext uri="{FF2B5EF4-FFF2-40B4-BE49-F238E27FC236}">
                <a16:creationId xmlns:a16="http://schemas.microsoft.com/office/drawing/2014/main" id="{48BBFF4E-F405-0DA7-3365-EC462CE2434B}"/>
              </a:ext>
            </a:extLst>
          </p:cNvPr>
          <p:cNvSpPr txBox="1"/>
          <p:nvPr/>
        </p:nvSpPr>
        <p:spPr>
          <a:xfrm>
            <a:off x="13385404" y="519549"/>
            <a:ext cx="1549883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spc="-100" dirty="0">
                <a:solidFill>
                  <a:srgbClr val="FFFFFF"/>
                </a:solidFill>
                <a:latin typeface="Arial Black"/>
                <a:cs typeface="Arial Black"/>
              </a:rPr>
              <a:t>References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83" name="object 69">
            <a:extLst>
              <a:ext uri="{FF2B5EF4-FFF2-40B4-BE49-F238E27FC236}">
                <a16:creationId xmlns:a16="http://schemas.microsoft.com/office/drawing/2014/main" id="{A9CADC29-ED31-8365-E4EC-F7CD64FBAD4E}"/>
              </a:ext>
            </a:extLst>
          </p:cNvPr>
          <p:cNvSpPr txBox="1"/>
          <p:nvPr/>
        </p:nvSpPr>
        <p:spPr>
          <a:xfrm>
            <a:off x="15672762" y="502959"/>
            <a:ext cx="1971039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204" dirty="0">
                <a:solidFill>
                  <a:srgbClr val="FFFFFF"/>
                </a:solidFill>
                <a:latin typeface="Arial Black"/>
                <a:cs typeface="Arial Black"/>
              </a:rPr>
              <a:t>Risk</a:t>
            </a:r>
            <a:r>
              <a:rPr sz="1900" spc="-155" dirty="0">
                <a:solidFill>
                  <a:srgbClr val="FFFFFF"/>
                </a:solidFill>
                <a:latin typeface="Arial Black"/>
                <a:cs typeface="Arial Black"/>
              </a:rPr>
              <a:t> Assessment</a:t>
            </a:r>
            <a:endParaRPr sz="19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object 2">
            <a:extLst>
              <a:ext uri="{FF2B5EF4-FFF2-40B4-BE49-F238E27FC236}">
                <a16:creationId xmlns:a16="http://schemas.microsoft.com/office/drawing/2014/main" id="{6A7DDB1D-5203-36E6-F83A-1295E84B322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825" y="1485900"/>
            <a:ext cx="811069" cy="67446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00CC4F0-0194-83E2-603A-EC0B5914793F}"/>
              </a:ext>
            </a:extLst>
          </p:cNvPr>
          <p:cNvSpPr txBox="1"/>
          <p:nvPr/>
        </p:nvSpPr>
        <p:spPr>
          <a:xfrm>
            <a:off x="1311189" y="1546133"/>
            <a:ext cx="45255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Project Methodology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863BA8E-5198-3E40-729F-239E0BE961F9}"/>
              </a:ext>
            </a:extLst>
          </p:cNvPr>
          <p:cNvSpPr txBox="1"/>
          <p:nvPr/>
        </p:nvSpPr>
        <p:spPr>
          <a:xfrm>
            <a:off x="754524" y="2476500"/>
            <a:ext cx="17570836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Choosing the stocks</a:t>
            </a:r>
          </a:p>
          <a:p>
            <a:endParaRPr lang="en-US" sz="2400" b="1" dirty="0">
              <a:solidFill>
                <a:srgbClr val="0070C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Among the various sectors in National Stock Exchange (NSE), Bombay, six sectors are chosen that 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exhibit diversity in the Indian Stock Market:</a:t>
            </a:r>
          </a:p>
          <a:p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IN" sz="24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uto, Banking, Metal, Fast </a:t>
            </a: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n-IN" sz="24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oving </a:t>
            </a: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IN" sz="24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onsumer </a:t>
            </a: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lang="en-IN" sz="24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oods (FMCG), </a:t>
            </a: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Pharmaceuticals</a:t>
            </a:r>
            <a:r>
              <a:rPr lang="en-IN" sz="24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</a:t>
            </a: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IN" sz="24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nformation </a:t>
            </a:r>
          </a:p>
          <a:p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en-IN" sz="24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echnology (IT). 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NSE produces monthly reports identifying the stocks </a:t>
            </a:r>
            <a:r>
              <a:rPr lang="en-IN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each sector that have the most significant </a:t>
            </a:r>
          </a:p>
          <a:p>
            <a:r>
              <a:rPr lang="en-IN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impact on the respective sector. 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IN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 on NSE’s report of 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Jan 2022</a:t>
            </a:r>
            <a:r>
              <a:rPr lang="en-IN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the eight most critical stocks from each of the six sectors are identified.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68" name="Picture 67" descr="A screenshot of a document&#10;&#10;Description automatically generated">
            <a:extLst>
              <a:ext uri="{FF2B5EF4-FFF2-40B4-BE49-F238E27FC236}">
                <a16:creationId xmlns:a16="http://schemas.microsoft.com/office/drawing/2014/main" id="{1693289D-1409-2F25-BB2E-D7E84FFBB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21" y="6275159"/>
            <a:ext cx="4174156" cy="3620714"/>
          </a:xfrm>
          <a:prstGeom prst="rect">
            <a:avLst/>
          </a:prstGeom>
        </p:spPr>
      </p:pic>
      <p:pic>
        <p:nvPicPr>
          <p:cNvPr id="70" name="Picture 69" descr="A screenshot of a document&#10;&#10;Description automatically generated">
            <a:extLst>
              <a:ext uri="{FF2B5EF4-FFF2-40B4-BE49-F238E27FC236}">
                <a16:creationId xmlns:a16="http://schemas.microsoft.com/office/drawing/2014/main" id="{3A358142-EB91-6DB3-7C9A-B0A6F58C08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904" y="6344358"/>
            <a:ext cx="4174156" cy="3620714"/>
          </a:xfrm>
          <a:prstGeom prst="rect">
            <a:avLst/>
          </a:prstGeom>
        </p:spPr>
      </p:pic>
      <p:sp>
        <p:nvSpPr>
          <p:cNvPr id="71" name="object 76">
            <a:extLst>
              <a:ext uri="{FF2B5EF4-FFF2-40B4-BE49-F238E27FC236}">
                <a16:creationId xmlns:a16="http://schemas.microsoft.com/office/drawing/2014/main" id="{8977EB81-3CDB-1EB9-BDF1-F8E92E0145FC}"/>
              </a:ext>
            </a:extLst>
          </p:cNvPr>
          <p:cNvSpPr txBox="1"/>
          <p:nvPr/>
        </p:nvSpPr>
        <p:spPr>
          <a:xfrm>
            <a:off x="5679898" y="9798634"/>
            <a:ext cx="6483492" cy="305853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lang="en-US" sz="1500" spc="-10" dirty="0">
                <a:solidFill>
                  <a:srgbClr val="737373"/>
                </a:solidFill>
                <a:latin typeface="Verdana"/>
                <a:cs typeface="Verdana"/>
              </a:rPr>
              <a:t>Most Critical Stocks in the sector of Auto and FMCG, as per NSE</a:t>
            </a:r>
            <a:endParaRPr sz="1500" dirty="0">
              <a:latin typeface="Verdana"/>
              <a:cs typeface="Verdana"/>
            </a:endParaRPr>
          </a:p>
        </p:txBody>
      </p:sp>
      <p:sp>
        <p:nvSpPr>
          <p:cNvPr id="72" name="object 58">
            <a:extLst>
              <a:ext uri="{FF2B5EF4-FFF2-40B4-BE49-F238E27FC236}">
                <a16:creationId xmlns:a16="http://schemas.microsoft.com/office/drawing/2014/main" id="{B835BC0E-444B-DF10-C972-9989FFADEBE7}"/>
              </a:ext>
            </a:extLst>
          </p:cNvPr>
          <p:cNvSpPr/>
          <p:nvPr/>
        </p:nvSpPr>
        <p:spPr>
          <a:xfrm>
            <a:off x="2477024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35725" y="916214"/>
                </a:moveTo>
                <a:lnTo>
                  <a:pt x="0" y="916214"/>
                </a:lnTo>
                <a:lnTo>
                  <a:pt x="0" y="0"/>
                </a:lnTo>
                <a:lnTo>
                  <a:pt x="2335725" y="0"/>
                </a:lnTo>
                <a:lnTo>
                  <a:pt x="2793833" y="458107"/>
                </a:lnTo>
                <a:lnTo>
                  <a:pt x="2335725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C00000"/>
              </a:solidFill>
            </a:endParaRPr>
          </a:p>
        </p:txBody>
      </p:sp>
      <p:sp>
        <p:nvSpPr>
          <p:cNvPr id="73" name="object 59">
            <a:extLst>
              <a:ext uri="{FF2B5EF4-FFF2-40B4-BE49-F238E27FC236}">
                <a16:creationId xmlns:a16="http://schemas.microsoft.com/office/drawing/2014/main" id="{DFE66ECA-4D5B-9306-F497-A587CA90E96D}"/>
              </a:ext>
            </a:extLst>
          </p:cNvPr>
          <p:cNvSpPr txBox="1"/>
          <p:nvPr/>
        </p:nvSpPr>
        <p:spPr>
          <a:xfrm>
            <a:off x="2731172" y="502959"/>
            <a:ext cx="202755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spc="-135" dirty="0">
                <a:solidFill>
                  <a:srgbClr val="FFFFFF"/>
                </a:solidFill>
                <a:latin typeface="Arial Black"/>
                <a:cs typeface="Arial Black"/>
              </a:rPr>
              <a:t>Project</a:t>
            </a:r>
            <a:r>
              <a:rPr sz="190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110" dirty="0">
                <a:solidFill>
                  <a:srgbClr val="FFFFFF"/>
                </a:solidFill>
                <a:latin typeface="Arial Black"/>
                <a:cs typeface="Arial Black"/>
              </a:rPr>
              <a:t>Overview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74" name="object 60">
            <a:extLst>
              <a:ext uri="{FF2B5EF4-FFF2-40B4-BE49-F238E27FC236}">
                <a16:creationId xmlns:a16="http://schemas.microsoft.com/office/drawing/2014/main" id="{B0F48B02-AB74-2318-E1B2-7C70659395E7}"/>
              </a:ext>
            </a:extLst>
          </p:cNvPr>
          <p:cNvSpPr/>
          <p:nvPr/>
        </p:nvSpPr>
        <p:spPr>
          <a:xfrm>
            <a:off x="5016182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rgbClr val="0070C0"/>
              </a:solidFill>
            </a:endParaRPr>
          </a:p>
        </p:txBody>
      </p:sp>
      <p:sp>
        <p:nvSpPr>
          <p:cNvPr id="75" name="object 61">
            <a:extLst>
              <a:ext uri="{FF2B5EF4-FFF2-40B4-BE49-F238E27FC236}">
                <a16:creationId xmlns:a16="http://schemas.microsoft.com/office/drawing/2014/main" id="{A62F69DE-47CF-13DA-DFB8-0363D9119ECB}"/>
              </a:ext>
            </a:extLst>
          </p:cNvPr>
          <p:cNvSpPr txBox="1"/>
          <p:nvPr/>
        </p:nvSpPr>
        <p:spPr>
          <a:xfrm>
            <a:off x="5503126" y="391127"/>
            <a:ext cx="184023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900" spc="-135" dirty="0">
                <a:solidFill>
                  <a:srgbClr val="FFFFFF"/>
                </a:solidFill>
                <a:latin typeface="Arial Black"/>
                <a:cs typeface="Arial Black"/>
              </a:rPr>
              <a:t>Project Deliverables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76" name="object 62">
            <a:extLst>
              <a:ext uri="{FF2B5EF4-FFF2-40B4-BE49-F238E27FC236}">
                <a16:creationId xmlns:a16="http://schemas.microsoft.com/office/drawing/2014/main" id="{51AA6366-6D18-0749-AEDE-BC9687E53294}"/>
              </a:ext>
            </a:extLst>
          </p:cNvPr>
          <p:cNvSpPr/>
          <p:nvPr/>
        </p:nvSpPr>
        <p:spPr>
          <a:xfrm>
            <a:off x="7524644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63">
            <a:extLst>
              <a:ext uri="{FF2B5EF4-FFF2-40B4-BE49-F238E27FC236}">
                <a16:creationId xmlns:a16="http://schemas.microsoft.com/office/drawing/2014/main" id="{EB6F5A85-CD7F-7D0C-35C7-578BD279FDC8}"/>
              </a:ext>
            </a:extLst>
          </p:cNvPr>
          <p:cNvSpPr txBox="1"/>
          <p:nvPr/>
        </p:nvSpPr>
        <p:spPr>
          <a:xfrm>
            <a:off x="7879758" y="335439"/>
            <a:ext cx="2083772" cy="678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104" marR="5080" indent="-193040" algn="ctr">
              <a:lnSpc>
                <a:spcPct val="115100"/>
              </a:lnSpc>
              <a:spcBef>
                <a:spcPts val="100"/>
              </a:spcBef>
            </a:pPr>
            <a:r>
              <a:rPr lang="en-US" sz="1900" spc="-95" dirty="0">
                <a:solidFill>
                  <a:srgbClr val="FFFFFF"/>
                </a:solidFill>
                <a:latin typeface="Arial Black"/>
                <a:cs typeface="Arial Black"/>
              </a:rPr>
              <a:t>Project</a:t>
            </a:r>
          </a:p>
          <a:p>
            <a:pPr marL="205104" marR="5080" indent="-193040" algn="ctr">
              <a:lnSpc>
                <a:spcPct val="115100"/>
              </a:lnSpc>
              <a:spcBef>
                <a:spcPts val="100"/>
              </a:spcBef>
            </a:pPr>
            <a:r>
              <a:rPr lang="en-US" sz="1900" spc="-95" dirty="0">
                <a:solidFill>
                  <a:srgbClr val="FFFFFF"/>
                </a:solidFill>
                <a:latin typeface="Arial Black"/>
                <a:cs typeface="Arial Black"/>
              </a:rPr>
              <a:t>Methodology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78" name="object 64">
            <a:extLst>
              <a:ext uri="{FF2B5EF4-FFF2-40B4-BE49-F238E27FC236}">
                <a16:creationId xmlns:a16="http://schemas.microsoft.com/office/drawing/2014/main" id="{BB924EA9-E868-3F7B-C03A-474C0DC09218}"/>
              </a:ext>
            </a:extLst>
          </p:cNvPr>
          <p:cNvSpPr/>
          <p:nvPr/>
        </p:nvSpPr>
        <p:spPr>
          <a:xfrm>
            <a:off x="10012988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65">
            <a:extLst>
              <a:ext uri="{FF2B5EF4-FFF2-40B4-BE49-F238E27FC236}">
                <a16:creationId xmlns:a16="http://schemas.microsoft.com/office/drawing/2014/main" id="{5AF5B83F-F211-6978-BB71-AC992B77197D}"/>
              </a:ext>
            </a:extLst>
          </p:cNvPr>
          <p:cNvSpPr txBox="1"/>
          <p:nvPr/>
        </p:nvSpPr>
        <p:spPr>
          <a:xfrm>
            <a:off x="10791786" y="495842"/>
            <a:ext cx="1616946" cy="329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marR="5080" indent="-74295">
              <a:lnSpc>
                <a:spcPct val="115100"/>
              </a:lnSpc>
              <a:spcBef>
                <a:spcPts val="100"/>
              </a:spcBef>
            </a:pPr>
            <a:r>
              <a:rPr lang="en-US" sz="1900" spc="-110" dirty="0">
                <a:solidFill>
                  <a:srgbClr val="FFFFFF"/>
                </a:solidFill>
                <a:latin typeface="Arial Black"/>
                <a:cs typeface="Arial Black"/>
              </a:rPr>
              <a:t>Conclusion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80" name="object 66">
            <a:extLst>
              <a:ext uri="{FF2B5EF4-FFF2-40B4-BE49-F238E27FC236}">
                <a16:creationId xmlns:a16="http://schemas.microsoft.com/office/drawing/2014/main" id="{5036E15C-3A7A-4C52-1AF8-07F2A68BD69D}"/>
              </a:ext>
            </a:extLst>
          </p:cNvPr>
          <p:cNvSpPr/>
          <p:nvPr/>
        </p:nvSpPr>
        <p:spPr>
          <a:xfrm>
            <a:off x="12575903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7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7" y="0"/>
                </a:lnTo>
                <a:lnTo>
                  <a:pt x="2793832" y="458107"/>
                </a:lnTo>
                <a:lnTo>
                  <a:pt x="2303037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67">
            <a:extLst>
              <a:ext uri="{FF2B5EF4-FFF2-40B4-BE49-F238E27FC236}">
                <a16:creationId xmlns:a16="http://schemas.microsoft.com/office/drawing/2014/main" id="{BDC6639D-0539-1E51-6FCB-1B11932A477D}"/>
              </a:ext>
            </a:extLst>
          </p:cNvPr>
          <p:cNvSpPr txBox="1"/>
          <p:nvPr/>
        </p:nvSpPr>
        <p:spPr>
          <a:xfrm>
            <a:off x="13385404" y="519549"/>
            <a:ext cx="1549883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spc="-100" dirty="0">
                <a:solidFill>
                  <a:srgbClr val="FFFFFF"/>
                </a:solidFill>
                <a:latin typeface="Arial Black"/>
                <a:cs typeface="Arial Black"/>
              </a:rPr>
              <a:t>References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82" name="object 69">
            <a:extLst>
              <a:ext uri="{FF2B5EF4-FFF2-40B4-BE49-F238E27FC236}">
                <a16:creationId xmlns:a16="http://schemas.microsoft.com/office/drawing/2014/main" id="{D209E782-0E8A-30BA-85FA-9F4E1A1D8F08}"/>
              </a:ext>
            </a:extLst>
          </p:cNvPr>
          <p:cNvSpPr txBox="1"/>
          <p:nvPr/>
        </p:nvSpPr>
        <p:spPr>
          <a:xfrm>
            <a:off x="15672762" y="502959"/>
            <a:ext cx="1971039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204" dirty="0">
                <a:solidFill>
                  <a:srgbClr val="FFFFFF"/>
                </a:solidFill>
                <a:latin typeface="Arial Black"/>
                <a:cs typeface="Arial Black"/>
              </a:rPr>
              <a:t>Risk</a:t>
            </a:r>
            <a:r>
              <a:rPr sz="1900" spc="-155" dirty="0">
                <a:solidFill>
                  <a:srgbClr val="FFFFFF"/>
                </a:solidFill>
                <a:latin typeface="Arial Black"/>
                <a:cs typeface="Arial Black"/>
              </a:rPr>
              <a:t> Assessment</a:t>
            </a:r>
            <a:endParaRPr sz="19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object 2">
            <a:extLst>
              <a:ext uri="{FF2B5EF4-FFF2-40B4-BE49-F238E27FC236}">
                <a16:creationId xmlns:a16="http://schemas.microsoft.com/office/drawing/2014/main" id="{234A78B9-D42B-663F-56B4-A7794E9556F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825" y="1485900"/>
            <a:ext cx="811069" cy="674465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51F39949-0FF6-37BA-2B0F-60CC8BCD73A6}"/>
              </a:ext>
            </a:extLst>
          </p:cNvPr>
          <p:cNvSpPr txBox="1"/>
          <p:nvPr/>
        </p:nvSpPr>
        <p:spPr>
          <a:xfrm>
            <a:off x="1311189" y="1546133"/>
            <a:ext cx="45255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Project Methodology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0CFF543-FCF8-E553-AA1F-DAC9992D3EF0}"/>
              </a:ext>
            </a:extLst>
          </p:cNvPr>
          <p:cNvSpPr txBox="1"/>
          <p:nvPr/>
        </p:nvSpPr>
        <p:spPr>
          <a:xfrm>
            <a:off x="754524" y="2476500"/>
            <a:ext cx="173384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2. Sector Analysis</a:t>
            </a:r>
          </a:p>
          <a:p>
            <a:endParaRPr lang="en-US" sz="2400" b="1" dirty="0">
              <a:solidFill>
                <a:srgbClr val="0070C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Various statistics of the stock data are analysed.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Daily log returns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each stock are calculated, using the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shift function. The log returns are also calculated for the sectoral indices for each sector, to analyse the sector 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a whole. The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 variation of the log returns are calculated to obtain the volatility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within the 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sector. Average returns are also calculated to review the performance of the sector.</a:t>
            </a:r>
            <a:endParaRPr lang="en-US" dirty="0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715D0341-8405-6956-4DA2-C4C81F04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5090933"/>
            <a:ext cx="12037759" cy="4478107"/>
          </a:xfrm>
          <a:prstGeom prst="rect">
            <a:avLst/>
          </a:prstGeom>
        </p:spPr>
      </p:pic>
      <p:sp>
        <p:nvSpPr>
          <p:cNvPr id="108" name="object 76">
            <a:extLst>
              <a:ext uri="{FF2B5EF4-FFF2-40B4-BE49-F238E27FC236}">
                <a16:creationId xmlns:a16="http://schemas.microsoft.com/office/drawing/2014/main" id="{456B4608-F13E-5F72-E81F-86F7B1230BBE}"/>
              </a:ext>
            </a:extLst>
          </p:cNvPr>
          <p:cNvSpPr txBox="1"/>
          <p:nvPr/>
        </p:nvSpPr>
        <p:spPr>
          <a:xfrm>
            <a:off x="5734482" y="9635948"/>
            <a:ext cx="6483492" cy="305853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lang="en-US" sz="1500" spc="-10" dirty="0">
                <a:solidFill>
                  <a:srgbClr val="737373"/>
                </a:solidFill>
                <a:latin typeface="Verdana"/>
                <a:cs typeface="Verdana"/>
              </a:rPr>
              <a:t>Volatility of each stock and Average Return of the BANK sector</a:t>
            </a:r>
            <a:endParaRPr sz="1500" dirty="0">
              <a:latin typeface="Verdana"/>
              <a:cs typeface="Verdana"/>
            </a:endParaRPr>
          </a:p>
        </p:txBody>
      </p:sp>
      <p:sp>
        <p:nvSpPr>
          <p:cNvPr id="110" name="object 58">
            <a:extLst>
              <a:ext uri="{FF2B5EF4-FFF2-40B4-BE49-F238E27FC236}">
                <a16:creationId xmlns:a16="http://schemas.microsoft.com/office/drawing/2014/main" id="{DBE870F2-D924-254B-7EC9-6B0837958218}"/>
              </a:ext>
            </a:extLst>
          </p:cNvPr>
          <p:cNvSpPr/>
          <p:nvPr/>
        </p:nvSpPr>
        <p:spPr>
          <a:xfrm>
            <a:off x="2477024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35725" y="916214"/>
                </a:moveTo>
                <a:lnTo>
                  <a:pt x="0" y="916214"/>
                </a:lnTo>
                <a:lnTo>
                  <a:pt x="0" y="0"/>
                </a:lnTo>
                <a:lnTo>
                  <a:pt x="2335725" y="0"/>
                </a:lnTo>
                <a:lnTo>
                  <a:pt x="2793833" y="458107"/>
                </a:lnTo>
                <a:lnTo>
                  <a:pt x="2335725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C00000"/>
              </a:solidFill>
            </a:endParaRPr>
          </a:p>
        </p:txBody>
      </p:sp>
      <p:sp>
        <p:nvSpPr>
          <p:cNvPr id="111" name="object 59">
            <a:extLst>
              <a:ext uri="{FF2B5EF4-FFF2-40B4-BE49-F238E27FC236}">
                <a16:creationId xmlns:a16="http://schemas.microsoft.com/office/drawing/2014/main" id="{740FD82C-AABF-E6CC-B584-7E9E54B930F0}"/>
              </a:ext>
            </a:extLst>
          </p:cNvPr>
          <p:cNvSpPr txBox="1"/>
          <p:nvPr/>
        </p:nvSpPr>
        <p:spPr>
          <a:xfrm>
            <a:off x="2731172" y="502959"/>
            <a:ext cx="202755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spc="-135" dirty="0">
                <a:solidFill>
                  <a:srgbClr val="FFFFFF"/>
                </a:solidFill>
                <a:latin typeface="Arial Black"/>
                <a:cs typeface="Arial Black"/>
              </a:rPr>
              <a:t>Project</a:t>
            </a:r>
            <a:r>
              <a:rPr sz="190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110" dirty="0">
                <a:solidFill>
                  <a:srgbClr val="FFFFFF"/>
                </a:solidFill>
                <a:latin typeface="Arial Black"/>
                <a:cs typeface="Arial Black"/>
              </a:rPr>
              <a:t>Overview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112" name="object 60">
            <a:extLst>
              <a:ext uri="{FF2B5EF4-FFF2-40B4-BE49-F238E27FC236}">
                <a16:creationId xmlns:a16="http://schemas.microsoft.com/office/drawing/2014/main" id="{90FF11C0-BF81-D90B-A68F-63896BB88475}"/>
              </a:ext>
            </a:extLst>
          </p:cNvPr>
          <p:cNvSpPr/>
          <p:nvPr/>
        </p:nvSpPr>
        <p:spPr>
          <a:xfrm>
            <a:off x="5016182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rgbClr val="0070C0"/>
              </a:solidFill>
            </a:endParaRPr>
          </a:p>
        </p:txBody>
      </p:sp>
      <p:sp>
        <p:nvSpPr>
          <p:cNvPr id="113" name="object 61">
            <a:extLst>
              <a:ext uri="{FF2B5EF4-FFF2-40B4-BE49-F238E27FC236}">
                <a16:creationId xmlns:a16="http://schemas.microsoft.com/office/drawing/2014/main" id="{CD47BC47-B42F-EB0E-42A7-E5E52CEDBAAF}"/>
              </a:ext>
            </a:extLst>
          </p:cNvPr>
          <p:cNvSpPr txBox="1"/>
          <p:nvPr/>
        </p:nvSpPr>
        <p:spPr>
          <a:xfrm>
            <a:off x="5503126" y="391127"/>
            <a:ext cx="184023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900" spc="-135" dirty="0">
                <a:solidFill>
                  <a:srgbClr val="FFFFFF"/>
                </a:solidFill>
                <a:latin typeface="Arial Black"/>
                <a:cs typeface="Arial Black"/>
              </a:rPr>
              <a:t>Project Deliverables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114" name="object 62">
            <a:extLst>
              <a:ext uri="{FF2B5EF4-FFF2-40B4-BE49-F238E27FC236}">
                <a16:creationId xmlns:a16="http://schemas.microsoft.com/office/drawing/2014/main" id="{461528DF-AA7E-7EB3-BEC3-107A7C6CF427}"/>
              </a:ext>
            </a:extLst>
          </p:cNvPr>
          <p:cNvSpPr/>
          <p:nvPr/>
        </p:nvSpPr>
        <p:spPr>
          <a:xfrm>
            <a:off x="7524644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63">
            <a:extLst>
              <a:ext uri="{FF2B5EF4-FFF2-40B4-BE49-F238E27FC236}">
                <a16:creationId xmlns:a16="http://schemas.microsoft.com/office/drawing/2014/main" id="{C1ECAC28-B033-892F-2BD3-7F9317672EBC}"/>
              </a:ext>
            </a:extLst>
          </p:cNvPr>
          <p:cNvSpPr txBox="1"/>
          <p:nvPr/>
        </p:nvSpPr>
        <p:spPr>
          <a:xfrm>
            <a:off x="7879758" y="335439"/>
            <a:ext cx="2083772" cy="678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104" marR="5080" indent="-193040" algn="ctr">
              <a:lnSpc>
                <a:spcPct val="115100"/>
              </a:lnSpc>
              <a:spcBef>
                <a:spcPts val="100"/>
              </a:spcBef>
            </a:pPr>
            <a:r>
              <a:rPr lang="en-US" sz="1900" spc="-95" dirty="0">
                <a:solidFill>
                  <a:srgbClr val="FFFFFF"/>
                </a:solidFill>
                <a:latin typeface="Arial Black"/>
                <a:cs typeface="Arial Black"/>
              </a:rPr>
              <a:t>Project</a:t>
            </a:r>
          </a:p>
          <a:p>
            <a:pPr marL="205104" marR="5080" indent="-193040" algn="ctr">
              <a:lnSpc>
                <a:spcPct val="115100"/>
              </a:lnSpc>
              <a:spcBef>
                <a:spcPts val="100"/>
              </a:spcBef>
            </a:pPr>
            <a:r>
              <a:rPr lang="en-US" sz="1900" spc="-95" dirty="0">
                <a:solidFill>
                  <a:srgbClr val="FFFFFF"/>
                </a:solidFill>
                <a:latin typeface="Arial Black"/>
                <a:cs typeface="Arial Black"/>
              </a:rPr>
              <a:t>Methodology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116" name="object 64">
            <a:extLst>
              <a:ext uri="{FF2B5EF4-FFF2-40B4-BE49-F238E27FC236}">
                <a16:creationId xmlns:a16="http://schemas.microsoft.com/office/drawing/2014/main" id="{78CB03BC-43A7-AFB1-CDC4-FD92BBE6BAA0}"/>
              </a:ext>
            </a:extLst>
          </p:cNvPr>
          <p:cNvSpPr/>
          <p:nvPr/>
        </p:nvSpPr>
        <p:spPr>
          <a:xfrm>
            <a:off x="10012988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65">
            <a:extLst>
              <a:ext uri="{FF2B5EF4-FFF2-40B4-BE49-F238E27FC236}">
                <a16:creationId xmlns:a16="http://schemas.microsoft.com/office/drawing/2014/main" id="{092BAFA0-C150-AF5E-4C73-FA9FEB3334CA}"/>
              </a:ext>
            </a:extLst>
          </p:cNvPr>
          <p:cNvSpPr txBox="1"/>
          <p:nvPr/>
        </p:nvSpPr>
        <p:spPr>
          <a:xfrm>
            <a:off x="10791786" y="495842"/>
            <a:ext cx="1616946" cy="329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marR="5080" indent="-74295">
              <a:lnSpc>
                <a:spcPct val="115100"/>
              </a:lnSpc>
              <a:spcBef>
                <a:spcPts val="100"/>
              </a:spcBef>
            </a:pPr>
            <a:r>
              <a:rPr lang="en-US" sz="1900" spc="-110" dirty="0">
                <a:solidFill>
                  <a:srgbClr val="FFFFFF"/>
                </a:solidFill>
                <a:latin typeface="Arial Black"/>
                <a:cs typeface="Arial Black"/>
              </a:rPr>
              <a:t>Conclusion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118" name="object 66">
            <a:extLst>
              <a:ext uri="{FF2B5EF4-FFF2-40B4-BE49-F238E27FC236}">
                <a16:creationId xmlns:a16="http://schemas.microsoft.com/office/drawing/2014/main" id="{BA370578-9EE4-20AA-F990-743AA10DFEC0}"/>
              </a:ext>
            </a:extLst>
          </p:cNvPr>
          <p:cNvSpPr/>
          <p:nvPr/>
        </p:nvSpPr>
        <p:spPr>
          <a:xfrm>
            <a:off x="12575903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7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7" y="0"/>
                </a:lnTo>
                <a:lnTo>
                  <a:pt x="2793832" y="458107"/>
                </a:lnTo>
                <a:lnTo>
                  <a:pt x="2303037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67">
            <a:extLst>
              <a:ext uri="{FF2B5EF4-FFF2-40B4-BE49-F238E27FC236}">
                <a16:creationId xmlns:a16="http://schemas.microsoft.com/office/drawing/2014/main" id="{C249B341-E5E4-CD3E-95FA-50A852F59982}"/>
              </a:ext>
            </a:extLst>
          </p:cNvPr>
          <p:cNvSpPr txBox="1"/>
          <p:nvPr/>
        </p:nvSpPr>
        <p:spPr>
          <a:xfrm>
            <a:off x="13385404" y="519549"/>
            <a:ext cx="1549883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spc="-100" dirty="0">
                <a:solidFill>
                  <a:srgbClr val="FFFFFF"/>
                </a:solidFill>
                <a:latin typeface="Arial Black"/>
                <a:cs typeface="Arial Black"/>
              </a:rPr>
              <a:t>References</a:t>
            </a:r>
            <a:endParaRPr sz="19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object 2">
            <a:extLst>
              <a:ext uri="{FF2B5EF4-FFF2-40B4-BE49-F238E27FC236}">
                <a16:creationId xmlns:a16="http://schemas.microsoft.com/office/drawing/2014/main" id="{B5C84AD0-6BB9-74E6-4047-2A9BF72A34E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825" y="1485900"/>
            <a:ext cx="811069" cy="674465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298A28B5-A5E5-73CE-891F-DDD5E7FBDF1A}"/>
              </a:ext>
            </a:extLst>
          </p:cNvPr>
          <p:cNvSpPr txBox="1"/>
          <p:nvPr/>
        </p:nvSpPr>
        <p:spPr>
          <a:xfrm>
            <a:off x="1311189" y="1546133"/>
            <a:ext cx="45255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Project Methodology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DB54AC0-E736-360B-6364-5F67B4C2A79F}"/>
              </a:ext>
            </a:extLst>
          </p:cNvPr>
          <p:cNvSpPr txBox="1"/>
          <p:nvPr/>
        </p:nvSpPr>
        <p:spPr>
          <a:xfrm>
            <a:off x="754524" y="2476500"/>
            <a:ext cx="171027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2. Sector Analysis</a:t>
            </a:r>
          </a:p>
          <a:p>
            <a:endParaRPr lang="en-US" sz="2400" b="1" dirty="0">
              <a:solidFill>
                <a:srgbClr val="0070C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Correlation matrix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the stock return data is calculated per sector, to analyse how strongly are the prices 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a certain stock depend upon any other stock in the sector. This helps identify, which stocks to be put 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the portfolio. The 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beta values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each stock is also calculated. 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indicates how much the stock's price </a:t>
            </a:r>
          </a:p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tends to move relative to the market.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5" name="Picture 104" descr="A chart with red and blue squares&#10;&#10;Description automatically generated">
            <a:extLst>
              <a:ext uri="{FF2B5EF4-FFF2-40B4-BE49-F238E27FC236}">
                <a16:creationId xmlns:a16="http://schemas.microsoft.com/office/drawing/2014/main" id="{17674136-D5BF-2E86-63F5-E286478B7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991100"/>
            <a:ext cx="4660900" cy="4584700"/>
          </a:xfrm>
          <a:prstGeom prst="rect">
            <a:avLst/>
          </a:prstGeom>
        </p:spPr>
      </p:pic>
      <p:pic>
        <p:nvPicPr>
          <p:cNvPr id="107" name="Picture 106" descr="A graph of stocks and stocks&#10;&#10;Description automatically generated with medium confidence">
            <a:extLst>
              <a:ext uri="{FF2B5EF4-FFF2-40B4-BE49-F238E27FC236}">
                <a16:creationId xmlns:a16="http://schemas.microsoft.com/office/drawing/2014/main" id="{DB84F24B-C33B-F95D-48EF-8136CAB75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204" y="4918855"/>
            <a:ext cx="4660900" cy="4761135"/>
          </a:xfrm>
          <a:prstGeom prst="rect">
            <a:avLst/>
          </a:prstGeom>
        </p:spPr>
      </p:pic>
      <p:sp>
        <p:nvSpPr>
          <p:cNvPr id="108" name="object 76">
            <a:extLst>
              <a:ext uri="{FF2B5EF4-FFF2-40B4-BE49-F238E27FC236}">
                <a16:creationId xmlns:a16="http://schemas.microsoft.com/office/drawing/2014/main" id="{F126C1C5-C5E6-1A83-63EA-AFAEF7408D02}"/>
              </a:ext>
            </a:extLst>
          </p:cNvPr>
          <p:cNvSpPr txBox="1"/>
          <p:nvPr/>
        </p:nvSpPr>
        <p:spPr>
          <a:xfrm>
            <a:off x="1464327" y="9756592"/>
            <a:ext cx="6483492" cy="305853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lang="en-US" sz="1500" spc="-10" dirty="0">
                <a:solidFill>
                  <a:srgbClr val="737373"/>
                </a:solidFill>
                <a:latin typeface="Verdana"/>
                <a:cs typeface="Verdana"/>
              </a:rPr>
              <a:t>Heat Map showing the correlation within the stocks of IT Sector</a:t>
            </a:r>
            <a:endParaRPr sz="1500" dirty="0">
              <a:latin typeface="Verdana"/>
              <a:cs typeface="Verdana"/>
            </a:endParaRPr>
          </a:p>
        </p:txBody>
      </p:sp>
      <p:sp>
        <p:nvSpPr>
          <p:cNvPr id="109" name="object 76">
            <a:extLst>
              <a:ext uri="{FF2B5EF4-FFF2-40B4-BE49-F238E27FC236}">
                <a16:creationId xmlns:a16="http://schemas.microsoft.com/office/drawing/2014/main" id="{D35947A6-B4E6-36A2-72C6-1917A0C933AB}"/>
              </a:ext>
            </a:extLst>
          </p:cNvPr>
          <p:cNvSpPr txBox="1"/>
          <p:nvPr/>
        </p:nvSpPr>
        <p:spPr>
          <a:xfrm>
            <a:off x="10331308" y="9743542"/>
            <a:ext cx="6483492" cy="305853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lang="en-US" sz="1500" spc="-10" dirty="0">
                <a:solidFill>
                  <a:srgbClr val="737373"/>
                </a:solidFill>
                <a:latin typeface="Verdana"/>
                <a:cs typeface="Verdana"/>
              </a:rPr>
              <a:t>Beta Values of the stocks in the IT Sector</a:t>
            </a:r>
            <a:endParaRPr sz="1500" dirty="0">
              <a:latin typeface="Verdana"/>
              <a:cs typeface="Verdana"/>
            </a:endParaRPr>
          </a:p>
        </p:txBody>
      </p:sp>
      <p:sp>
        <p:nvSpPr>
          <p:cNvPr id="120" name="object 58">
            <a:extLst>
              <a:ext uri="{FF2B5EF4-FFF2-40B4-BE49-F238E27FC236}">
                <a16:creationId xmlns:a16="http://schemas.microsoft.com/office/drawing/2014/main" id="{36275D17-B207-6F17-47D7-FB4760E84799}"/>
              </a:ext>
            </a:extLst>
          </p:cNvPr>
          <p:cNvSpPr/>
          <p:nvPr/>
        </p:nvSpPr>
        <p:spPr>
          <a:xfrm>
            <a:off x="2477024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35725" y="916214"/>
                </a:moveTo>
                <a:lnTo>
                  <a:pt x="0" y="916214"/>
                </a:lnTo>
                <a:lnTo>
                  <a:pt x="0" y="0"/>
                </a:lnTo>
                <a:lnTo>
                  <a:pt x="2335725" y="0"/>
                </a:lnTo>
                <a:lnTo>
                  <a:pt x="2793833" y="458107"/>
                </a:lnTo>
                <a:lnTo>
                  <a:pt x="2335725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C00000"/>
              </a:solidFill>
            </a:endParaRPr>
          </a:p>
        </p:txBody>
      </p:sp>
      <p:sp>
        <p:nvSpPr>
          <p:cNvPr id="121" name="object 59">
            <a:extLst>
              <a:ext uri="{FF2B5EF4-FFF2-40B4-BE49-F238E27FC236}">
                <a16:creationId xmlns:a16="http://schemas.microsoft.com/office/drawing/2014/main" id="{1BA11D68-15C3-01A8-4A9A-DE8B6AE25839}"/>
              </a:ext>
            </a:extLst>
          </p:cNvPr>
          <p:cNvSpPr txBox="1"/>
          <p:nvPr/>
        </p:nvSpPr>
        <p:spPr>
          <a:xfrm>
            <a:off x="2731172" y="502959"/>
            <a:ext cx="202755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spc="-135" dirty="0">
                <a:solidFill>
                  <a:srgbClr val="FFFFFF"/>
                </a:solidFill>
                <a:latin typeface="Arial Black"/>
                <a:cs typeface="Arial Black"/>
              </a:rPr>
              <a:t>Project</a:t>
            </a:r>
            <a:r>
              <a:rPr sz="190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110" dirty="0">
                <a:solidFill>
                  <a:srgbClr val="FFFFFF"/>
                </a:solidFill>
                <a:latin typeface="Arial Black"/>
                <a:cs typeface="Arial Black"/>
              </a:rPr>
              <a:t>Overview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122" name="object 60">
            <a:extLst>
              <a:ext uri="{FF2B5EF4-FFF2-40B4-BE49-F238E27FC236}">
                <a16:creationId xmlns:a16="http://schemas.microsoft.com/office/drawing/2014/main" id="{1566469A-B2A4-E771-D3C8-EAC4D0439591}"/>
              </a:ext>
            </a:extLst>
          </p:cNvPr>
          <p:cNvSpPr/>
          <p:nvPr/>
        </p:nvSpPr>
        <p:spPr>
          <a:xfrm>
            <a:off x="5016182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rgbClr val="0070C0"/>
              </a:solidFill>
            </a:endParaRPr>
          </a:p>
        </p:txBody>
      </p:sp>
      <p:sp>
        <p:nvSpPr>
          <p:cNvPr id="123" name="object 61">
            <a:extLst>
              <a:ext uri="{FF2B5EF4-FFF2-40B4-BE49-F238E27FC236}">
                <a16:creationId xmlns:a16="http://schemas.microsoft.com/office/drawing/2014/main" id="{50A278E7-4CCF-D505-58B1-F37EDB778493}"/>
              </a:ext>
            </a:extLst>
          </p:cNvPr>
          <p:cNvSpPr txBox="1"/>
          <p:nvPr/>
        </p:nvSpPr>
        <p:spPr>
          <a:xfrm>
            <a:off x="5503126" y="391127"/>
            <a:ext cx="184023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900" spc="-135" dirty="0">
                <a:solidFill>
                  <a:srgbClr val="FFFFFF"/>
                </a:solidFill>
                <a:latin typeface="Arial Black"/>
                <a:cs typeface="Arial Black"/>
              </a:rPr>
              <a:t>Project Deliverables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124" name="object 62">
            <a:extLst>
              <a:ext uri="{FF2B5EF4-FFF2-40B4-BE49-F238E27FC236}">
                <a16:creationId xmlns:a16="http://schemas.microsoft.com/office/drawing/2014/main" id="{0B07BA1E-D571-11DD-9901-C0B097309850}"/>
              </a:ext>
            </a:extLst>
          </p:cNvPr>
          <p:cNvSpPr/>
          <p:nvPr/>
        </p:nvSpPr>
        <p:spPr>
          <a:xfrm>
            <a:off x="7524644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63">
            <a:extLst>
              <a:ext uri="{FF2B5EF4-FFF2-40B4-BE49-F238E27FC236}">
                <a16:creationId xmlns:a16="http://schemas.microsoft.com/office/drawing/2014/main" id="{3237AF0D-7886-42E2-93F8-BD23E605DB01}"/>
              </a:ext>
            </a:extLst>
          </p:cNvPr>
          <p:cNvSpPr txBox="1"/>
          <p:nvPr/>
        </p:nvSpPr>
        <p:spPr>
          <a:xfrm>
            <a:off x="7879758" y="335439"/>
            <a:ext cx="2083772" cy="678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104" marR="5080" indent="-193040" algn="ctr">
              <a:lnSpc>
                <a:spcPct val="115100"/>
              </a:lnSpc>
              <a:spcBef>
                <a:spcPts val="100"/>
              </a:spcBef>
            </a:pPr>
            <a:r>
              <a:rPr lang="en-US" sz="1900" spc="-95" dirty="0">
                <a:solidFill>
                  <a:srgbClr val="FFFFFF"/>
                </a:solidFill>
                <a:latin typeface="Arial Black"/>
                <a:cs typeface="Arial Black"/>
              </a:rPr>
              <a:t>Project</a:t>
            </a:r>
          </a:p>
          <a:p>
            <a:pPr marL="205104" marR="5080" indent="-193040" algn="ctr">
              <a:lnSpc>
                <a:spcPct val="115100"/>
              </a:lnSpc>
              <a:spcBef>
                <a:spcPts val="100"/>
              </a:spcBef>
            </a:pPr>
            <a:r>
              <a:rPr lang="en-US" sz="1900" spc="-95" dirty="0">
                <a:solidFill>
                  <a:srgbClr val="FFFFFF"/>
                </a:solidFill>
                <a:latin typeface="Arial Black"/>
                <a:cs typeface="Arial Black"/>
              </a:rPr>
              <a:t>Methodology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126" name="object 64">
            <a:extLst>
              <a:ext uri="{FF2B5EF4-FFF2-40B4-BE49-F238E27FC236}">
                <a16:creationId xmlns:a16="http://schemas.microsoft.com/office/drawing/2014/main" id="{3A093BF7-9879-9182-E657-69DA872C4DA6}"/>
              </a:ext>
            </a:extLst>
          </p:cNvPr>
          <p:cNvSpPr/>
          <p:nvPr/>
        </p:nvSpPr>
        <p:spPr>
          <a:xfrm>
            <a:off x="10012988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65">
            <a:extLst>
              <a:ext uri="{FF2B5EF4-FFF2-40B4-BE49-F238E27FC236}">
                <a16:creationId xmlns:a16="http://schemas.microsoft.com/office/drawing/2014/main" id="{CE5FA2CC-B982-D1D8-9B4D-561BECBC3A1C}"/>
              </a:ext>
            </a:extLst>
          </p:cNvPr>
          <p:cNvSpPr txBox="1"/>
          <p:nvPr/>
        </p:nvSpPr>
        <p:spPr>
          <a:xfrm>
            <a:off x="10791786" y="495842"/>
            <a:ext cx="1616946" cy="329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marR="5080" indent="-74295">
              <a:lnSpc>
                <a:spcPct val="115100"/>
              </a:lnSpc>
              <a:spcBef>
                <a:spcPts val="100"/>
              </a:spcBef>
            </a:pPr>
            <a:r>
              <a:rPr lang="en-US" sz="1900" spc="-110" dirty="0">
                <a:solidFill>
                  <a:srgbClr val="FFFFFF"/>
                </a:solidFill>
                <a:latin typeface="Arial Black"/>
                <a:cs typeface="Arial Black"/>
              </a:rPr>
              <a:t>Conclusion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128" name="object 66">
            <a:extLst>
              <a:ext uri="{FF2B5EF4-FFF2-40B4-BE49-F238E27FC236}">
                <a16:creationId xmlns:a16="http://schemas.microsoft.com/office/drawing/2014/main" id="{2DCCF055-85F8-AA0C-3EF6-001534DCE822}"/>
              </a:ext>
            </a:extLst>
          </p:cNvPr>
          <p:cNvSpPr/>
          <p:nvPr/>
        </p:nvSpPr>
        <p:spPr>
          <a:xfrm>
            <a:off x="12575903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7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7" y="0"/>
                </a:lnTo>
                <a:lnTo>
                  <a:pt x="2793832" y="458107"/>
                </a:lnTo>
                <a:lnTo>
                  <a:pt x="2303037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67">
            <a:extLst>
              <a:ext uri="{FF2B5EF4-FFF2-40B4-BE49-F238E27FC236}">
                <a16:creationId xmlns:a16="http://schemas.microsoft.com/office/drawing/2014/main" id="{F3FEF647-B646-B2FB-0CD9-65B202B11456}"/>
              </a:ext>
            </a:extLst>
          </p:cNvPr>
          <p:cNvSpPr txBox="1"/>
          <p:nvPr/>
        </p:nvSpPr>
        <p:spPr>
          <a:xfrm>
            <a:off x="13385404" y="519549"/>
            <a:ext cx="1549883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spc="-100" dirty="0">
                <a:solidFill>
                  <a:srgbClr val="FFFFFF"/>
                </a:solidFill>
                <a:latin typeface="Arial Black"/>
                <a:cs typeface="Arial Black"/>
              </a:rPr>
              <a:t>References</a:t>
            </a:r>
            <a:endParaRPr sz="19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object 2">
            <a:extLst>
              <a:ext uri="{FF2B5EF4-FFF2-40B4-BE49-F238E27FC236}">
                <a16:creationId xmlns:a16="http://schemas.microsoft.com/office/drawing/2014/main" id="{CFBFA231-3080-2942-9656-59CA93DFCAB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825" y="1485900"/>
            <a:ext cx="811069" cy="674465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02C3181-528D-3980-011F-F10F3EE2FAF9}"/>
              </a:ext>
            </a:extLst>
          </p:cNvPr>
          <p:cNvSpPr txBox="1"/>
          <p:nvPr/>
        </p:nvSpPr>
        <p:spPr>
          <a:xfrm>
            <a:off x="1311189" y="1546133"/>
            <a:ext cx="45255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Project Methodology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582C11B-FD81-9C39-3F3E-B3D12C5D5FE5}"/>
              </a:ext>
            </a:extLst>
          </p:cNvPr>
          <p:cNvSpPr txBox="1"/>
          <p:nvPr/>
        </p:nvSpPr>
        <p:spPr>
          <a:xfrm>
            <a:off x="754524" y="2476500"/>
            <a:ext cx="171155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3. Implementation of MVO Model</a:t>
            </a:r>
          </a:p>
          <a:p>
            <a:endParaRPr lang="en-US" sz="2400" b="1" dirty="0">
              <a:solidFill>
                <a:srgbClr val="0070C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Sharpe and Sortino Ratios for each sector are calculated first. The risk free return rate is assumed to be 7% </a:t>
            </a:r>
          </a:p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same </a:t>
            </a:r>
            <a:r>
              <a:rPr lang="en-US" sz="24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(Source: </a:t>
            </a:r>
            <a:r>
              <a:rPr lang="en-US" sz="24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www.people.stern.nyu.edu</a:t>
            </a:r>
            <a:r>
              <a:rPr lang="en-US" sz="24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Monte Carlo Simulations (10000) for all the stocks in a </a:t>
            </a:r>
          </a:p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sector are also provided for review.</a:t>
            </a:r>
            <a:r>
              <a:rPr lang="en-US" sz="24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stocks shortlisted for the portfolio based on the insights </a:t>
            </a:r>
          </a:p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provided by these ratios and Monte Carlo Simulations are: </a:t>
            </a:r>
            <a:r>
              <a:rPr lang="en-IN" sz="2400" b="1" dirty="0">
                <a:solidFill>
                  <a:srgbClr val="CE917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'BALKRISIND', 'BAJAJ-AUTO', 'ICICIBANK’, </a:t>
            </a:r>
          </a:p>
          <a:p>
            <a:r>
              <a:rPr lang="en-IN" sz="2400" b="1" dirty="0">
                <a:solidFill>
                  <a:srgbClr val="CE917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'HDFCBANK', 'HINDUNILVR', 'INFY', 'HCLTECH', 'ADANIENT', 'APLAPOLLO', 'ABBOTINDIA'</a:t>
            </a:r>
            <a:endParaRPr lang="en-IN" sz="2400" b="1" dirty="0">
              <a:solidFill>
                <a:srgbClr val="DADADA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9" name="Picture 98" descr="A graph with green and blue bars&#10;&#10;Description automatically generated">
            <a:extLst>
              <a:ext uri="{FF2B5EF4-FFF2-40B4-BE49-F238E27FC236}">
                <a16:creationId xmlns:a16="http://schemas.microsoft.com/office/drawing/2014/main" id="{E1F4D1B4-4691-4A55-FA18-4B08BAE37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228" y="5233855"/>
            <a:ext cx="4699000" cy="4622800"/>
          </a:xfrm>
          <a:prstGeom prst="rect">
            <a:avLst/>
          </a:prstGeom>
        </p:spPr>
      </p:pic>
      <p:sp>
        <p:nvSpPr>
          <p:cNvPr id="104" name="object 76">
            <a:extLst>
              <a:ext uri="{FF2B5EF4-FFF2-40B4-BE49-F238E27FC236}">
                <a16:creationId xmlns:a16="http://schemas.microsoft.com/office/drawing/2014/main" id="{C74E0B06-3223-FEC7-BB36-B4FBF57FB321}"/>
              </a:ext>
            </a:extLst>
          </p:cNvPr>
          <p:cNvSpPr txBox="1"/>
          <p:nvPr/>
        </p:nvSpPr>
        <p:spPr>
          <a:xfrm>
            <a:off x="4461005" y="9831980"/>
            <a:ext cx="9030446" cy="305853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lang="en-US" sz="1500" spc="-10" dirty="0">
                <a:solidFill>
                  <a:srgbClr val="737373"/>
                </a:solidFill>
                <a:latin typeface="Verdana"/>
                <a:cs typeface="Verdana"/>
              </a:rPr>
              <a:t>Plots showing the Sharpe and Sortino Ratios and Monte Carlo Simulations for PHARMA sector</a:t>
            </a:r>
            <a:endParaRPr sz="1500" dirty="0">
              <a:latin typeface="Verdana"/>
              <a:cs typeface="Verdana"/>
            </a:endParaRPr>
          </a:p>
        </p:txBody>
      </p:sp>
      <p:pic>
        <p:nvPicPr>
          <p:cNvPr id="106" name="Picture 105" descr="A chart with a diagram of a chart&#10;&#10;Description automatically generated with medium confidence">
            <a:extLst>
              <a:ext uri="{FF2B5EF4-FFF2-40B4-BE49-F238E27FC236}">
                <a16:creationId xmlns:a16="http://schemas.microsoft.com/office/drawing/2014/main" id="{13523D93-3B8E-7703-D1CB-326EA1A38B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270003"/>
            <a:ext cx="4711700" cy="4419600"/>
          </a:xfrm>
          <a:prstGeom prst="rect">
            <a:avLst/>
          </a:prstGeom>
        </p:spPr>
      </p:pic>
      <p:sp>
        <p:nvSpPr>
          <p:cNvPr id="108" name="object 58">
            <a:extLst>
              <a:ext uri="{FF2B5EF4-FFF2-40B4-BE49-F238E27FC236}">
                <a16:creationId xmlns:a16="http://schemas.microsoft.com/office/drawing/2014/main" id="{2729ADFE-3437-497E-E6A3-3F530ABA5824}"/>
              </a:ext>
            </a:extLst>
          </p:cNvPr>
          <p:cNvSpPr/>
          <p:nvPr/>
        </p:nvSpPr>
        <p:spPr>
          <a:xfrm>
            <a:off x="2477024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35725" y="916214"/>
                </a:moveTo>
                <a:lnTo>
                  <a:pt x="0" y="916214"/>
                </a:lnTo>
                <a:lnTo>
                  <a:pt x="0" y="0"/>
                </a:lnTo>
                <a:lnTo>
                  <a:pt x="2335725" y="0"/>
                </a:lnTo>
                <a:lnTo>
                  <a:pt x="2793833" y="458107"/>
                </a:lnTo>
                <a:lnTo>
                  <a:pt x="2335725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C00000"/>
              </a:solidFill>
            </a:endParaRPr>
          </a:p>
        </p:txBody>
      </p:sp>
      <p:sp>
        <p:nvSpPr>
          <p:cNvPr id="109" name="object 59">
            <a:extLst>
              <a:ext uri="{FF2B5EF4-FFF2-40B4-BE49-F238E27FC236}">
                <a16:creationId xmlns:a16="http://schemas.microsoft.com/office/drawing/2014/main" id="{86156970-39E4-0D54-FD4C-483E658D2F23}"/>
              </a:ext>
            </a:extLst>
          </p:cNvPr>
          <p:cNvSpPr txBox="1"/>
          <p:nvPr/>
        </p:nvSpPr>
        <p:spPr>
          <a:xfrm>
            <a:off x="2731172" y="502959"/>
            <a:ext cx="202755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spc="-135" dirty="0">
                <a:solidFill>
                  <a:srgbClr val="FFFFFF"/>
                </a:solidFill>
                <a:latin typeface="Arial Black"/>
                <a:cs typeface="Arial Black"/>
              </a:rPr>
              <a:t>Project</a:t>
            </a:r>
            <a:r>
              <a:rPr sz="190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110" dirty="0">
                <a:solidFill>
                  <a:srgbClr val="FFFFFF"/>
                </a:solidFill>
                <a:latin typeface="Arial Black"/>
                <a:cs typeface="Arial Black"/>
              </a:rPr>
              <a:t>Overview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110" name="object 60">
            <a:extLst>
              <a:ext uri="{FF2B5EF4-FFF2-40B4-BE49-F238E27FC236}">
                <a16:creationId xmlns:a16="http://schemas.microsoft.com/office/drawing/2014/main" id="{8BB2BBD3-DBF7-9574-02EA-E5AE88DF78AD}"/>
              </a:ext>
            </a:extLst>
          </p:cNvPr>
          <p:cNvSpPr/>
          <p:nvPr/>
        </p:nvSpPr>
        <p:spPr>
          <a:xfrm>
            <a:off x="5016182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rgbClr val="0070C0"/>
              </a:solidFill>
            </a:endParaRPr>
          </a:p>
        </p:txBody>
      </p:sp>
      <p:sp>
        <p:nvSpPr>
          <p:cNvPr id="111" name="object 61">
            <a:extLst>
              <a:ext uri="{FF2B5EF4-FFF2-40B4-BE49-F238E27FC236}">
                <a16:creationId xmlns:a16="http://schemas.microsoft.com/office/drawing/2014/main" id="{BA6E85E0-1E61-DFFD-CB67-8048F762F5BA}"/>
              </a:ext>
            </a:extLst>
          </p:cNvPr>
          <p:cNvSpPr txBox="1"/>
          <p:nvPr/>
        </p:nvSpPr>
        <p:spPr>
          <a:xfrm>
            <a:off x="5503126" y="391127"/>
            <a:ext cx="184023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900" spc="-135" dirty="0">
                <a:solidFill>
                  <a:srgbClr val="FFFFFF"/>
                </a:solidFill>
                <a:latin typeface="Arial Black"/>
                <a:cs typeface="Arial Black"/>
              </a:rPr>
              <a:t>Project Deliverables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112" name="object 62">
            <a:extLst>
              <a:ext uri="{FF2B5EF4-FFF2-40B4-BE49-F238E27FC236}">
                <a16:creationId xmlns:a16="http://schemas.microsoft.com/office/drawing/2014/main" id="{A9B8FB98-C9D2-A1CA-046F-16BD8CEDB9DC}"/>
              </a:ext>
            </a:extLst>
          </p:cNvPr>
          <p:cNvSpPr/>
          <p:nvPr/>
        </p:nvSpPr>
        <p:spPr>
          <a:xfrm>
            <a:off x="7524644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63">
            <a:extLst>
              <a:ext uri="{FF2B5EF4-FFF2-40B4-BE49-F238E27FC236}">
                <a16:creationId xmlns:a16="http://schemas.microsoft.com/office/drawing/2014/main" id="{8A04A3AD-F9D3-838D-5270-9FA19020F8EC}"/>
              </a:ext>
            </a:extLst>
          </p:cNvPr>
          <p:cNvSpPr txBox="1"/>
          <p:nvPr/>
        </p:nvSpPr>
        <p:spPr>
          <a:xfrm>
            <a:off x="7879758" y="335439"/>
            <a:ext cx="2083772" cy="678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104" marR="5080" indent="-193040" algn="ctr">
              <a:lnSpc>
                <a:spcPct val="115100"/>
              </a:lnSpc>
              <a:spcBef>
                <a:spcPts val="100"/>
              </a:spcBef>
            </a:pPr>
            <a:r>
              <a:rPr lang="en-US" sz="1900" spc="-95" dirty="0">
                <a:solidFill>
                  <a:srgbClr val="FFFFFF"/>
                </a:solidFill>
                <a:latin typeface="Arial Black"/>
                <a:cs typeface="Arial Black"/>
              </a:rPr>
              <a:t>Project</a:t>
            </a:r>
          </a:p>
          <a:p>
            <a:pPr marL="205104" marR="5080" indent="-193040" algn="ctr">
              <a:lnSpc>
                <a:spcPct val="115100"/>
              </a:lnSpc>
              <a:spcBef>
                <a:spcPts val="100"/>
              </a:spcBef>
            </a:pPr>
            <a:r>
              <a:rPr lang="en-US" sz="1900" spc="-95" dirty="0">
                <a:solidFill>
                  <a:srgbClr val="FFFFFF"/>
                </a:solidFill>
                <a:latin typeface="Arial Black"/>
                <a:cs typeface="Arial Black"/>
              </a:rPr>
              <a:t>Methodology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114" name="object 64">
            <a:extLst>
              <a:ext uri="{FF2B5EF4-FFF2-40B4-BE49-F238E27FC236}">
                <a16:creationId xmlns:a16="http://schemas.microsoft.com/office/drawing/2014/main" id="{99F4A7E0-777B-72AF-3464-F199356F72CE}"/>
              </a:ext>
            </a:extLst>
          </p:cNvPr>
          <p:cNvSpPr/>
          <p:nvPr/>
        </p:nvSpPr>
        <p:spPr>
          <a:xfrm>
            <a:off x="10012988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65">
            <a:extLst>
              <a:ext uri="{FF2B5EF4-FFF2-40B4-BE49-F238E27FC236}">
                <a16:creationId xmlns:a16="http://schemas.microsoft.com/office/drawing/2014/main" id="{664D1C75-F637-31A6-727D-A3ABBF5207DF}"/>
              </a:ext>
            </a:extLst>
          </p:cNvPr>
          <p:cNvSpPr txBox="1"/>
          <p:nvPr/>
        </p:nvSpPr>
        <p:spPr>
          <a:xfrm>
            <a:off x="10791786" y="495842"/>
            <a:ext cx="1616946" cy="329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marR="5080" indent="-74295">
              <a:lnSpc>
                <a:spcPct val="115100"/>
              </a:lnSpc>
              <a:spcBef>
                <a:spcPts val="100"/>
              </a:spcBef>
            </a:pPr>
            <a:r>
              <a:rPr lang="en-US" sz="1900" spc="-110" dirty="0">
                <a:solidFill>
                  <a:srgbClr val="FFFFFF"/>
                </a:solidFill>
                <a:latin typeface="Arial Black"/>
                <a:cs typeface="Arial Black"/>
              </a:rPr>
              <a:t>Conclusion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116" name="object 66">
            <a:extLst>
              <a:ext uri="{FF2B5EF4-FFF2-40B4-BE49-F238E27FC236}">
                <a16:creationId xmlns:a16="http://schemas.microsoft.com/office/drawing/2014/main" id="{01EF1F64-1B2E-6AF7-241F-B8102FC5E6BE}"/>
              </a:ext>
            </a:extLst>
          </p:cNvPr>
          <p:cNvSpPr/>
          <p:nvPr/>
        </p:nvSpPr>
        <p:spPr>
          <a:xfrm>
            <a:off x="12575903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7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7" y="0"/>
                </a:lnTo>
                <a:lnTo>
                  <a:pt x="2793832" y="458107"/>
                </a:lnTo>
                <a:lnTo>
                  <a:pt x="2303037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67">
            <a:extLst>
              <a:ext uri="{FF2B5EF4-FFF2-40B4-BE49-F238E27FC236}">
                <a16:creationId xmlns:a16="http://schemas.microsoft.com/office/drawing/2014/main" id="{9F6B550E-0FD6-72DD-9814-97AE8CCB107D}"/>
              </a:ext>
            </a:extLst>
          </p:cNvPr>
          <p:cNvSpPr txBox="1"/>
          <p:nvPr/>
        </p:nvSpPr>
        <p:spPr>
          <a:xfrm>
            <a:off x="13385404" y="519549"/>
            <a:ext cx="1549883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spc="-100" dirty="0">
                <a:solidFill>
                  <a:srgbClr val="FFFFFF"/>
                </a:solidFill>
                <a:latin typeface="Arial Black"/>
                <a:cs typeface="Arial Black"/>
              </a:rPr>
              <a:t>References</a:t>
            </a:r>
            <a:endParaRPr sz="19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object 2">
            <a:extLst>
              <a:ext uri="{FF2B5EF4-FFF2-40B4-BE49-F238E27FC236}">
                <a16:creationId xmlns:a16="http://schemas.microsoft.com/office/drawing/2014/main" id="{54796F50-73FF-9DCA-19F0-89E4CC0AE27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825" y="1485900"/>
            <a:ext cx="811069" cy="67446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091F81D-2250-3753-8429-38A722F89AC2}"/>
              </a:ext>
            </a:extLst>
          </p:cNvPr>
          <p:cNvSpPr txBox="1"/>
          <p:nvPr/>
        </p:nvSpPr>
        <p:spPr>
          <a:xfrm>
            <a:off x="1311189" y="1546133"/>
            <a:ext cx="45255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Project Methodology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9147FE-5891-F2F8-612A-1C5A7D71C649}"/>
              </a:ext>
            </a:extLst>
          </p:cNvPr>
          <p:cNvSpPr txBox="1"/>
          <p:nvPr/>
        </p:nvSpPr>
        <p:spPr>
          <a:xfrm>
            <a:off x="754524" y="2476500"/>
            <a:ext cx="172245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3. Implementation of MVO Model</a:t>
            </a:r>
          </a:p>
          <a:p>
            <a:endParaRPr lang="en-US" sz="2400" b="1" dirty="0">
              <a:solidFill>
                <a:srgbClr val="0070C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Now, the MVO model is implemented on the shortlisted stocks. Sector based constraints and base constraints</a:t>
            </a:r>
          </a:p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specified. And, </a:t>
            </a:r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optimization problem, to minimize the risk given the constraints is solved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</a:t>
            </a:r>
          </a:p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 target return. The efficient frontier is built using the optimal portfolio’s risk vs return analysis. The </a:t>
            </a:r>
          </a:p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optimal portfolio for </a:t>
            </a:r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20% return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also shown as a pie-chart, which will be used for back-testing.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756151A-81DA-90C6-7F4A-C766B291F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195" y="4891954"/>
            <a:ext cx="7560725" cy="4833906"/>
          </a:xfrm>
          <a:prstGeom prst="rect">
            <a:avLst/>
          </a:prstGeom>
        </p:spPr>
      </p:pic>
      <p:sp>
        <p:nvSpPr>
          <p:cNvPr id="51" name="object 76">
            <a:extLst>
              <a:ext uri="{FF2B5EF4-FFF2-40B4-BE49-F238E27FC236}">
                <a16:creationId xmlns:a16="http://schemas.microsoft.com/office/drawing/2014/main" id="{25040745-A71B-9281-2088-0CA89C440E67}"/>
              </a:ext>
            </a:extLst>
          </p:cNvPr>
          <p:cNvSpPr txBox="1"/>
          <p:nvPr/>
        </p:nvSpPr>
        <p:spPr>
          <a:xfrm>
            <a:off x="5626920" y="9788874"/>
            <a:ext cx="9030446" cy="305853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lang="en-US" sz="1500" spc="-10" dirty="0">
                <a:solidFill>
                  <a:srgbClr val="737373"/>
                </a:solidFill>
                <a:latin typeface="Verdana"/>
                <a:cs typeface="Verdana"/>
              </a:rPr>
              <a:t>Efficient Frontier obtained by performing the MVO model analysis</a:t>
            </a:r>
            <a:endParaRPr sz="1500" dirty="0">
              <a:latin typeface="Verdana"/>
              <a:cs typeface="Verdana"/>
            </a:endParaRPr>
          </a:p>
        </p:txBody>
      </p:sp>
      <p:sp>
        <p:nvSpPr>
          <p:cNvPr id="52" name="object 58">
            <a:extLst>
              <a:ext uri="{FF2B5EF4-FFF2-40B4-BE49-F238E27FC236}">
                <a16:creationId xmlns:a16="http://schemas.microsoft.com/office/drawing/2014/main" id="{F61B0113-3615-C9D3-DE97-46B62FD36CF7}"/>
              </a:ext>
            </a:extLst>
          </p:cNvPr>
          <p:cNvSpPr/>
          <p:nvPr/>
        </p:nvSpPr>
        <p:spPr>
          <a:xfrm>
            <a:off x="2477024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35725" y="916214"/>
                </a:moveTo>
                <a:lnTo>
                  <a:pt x="0" y="916214"/>
                </a:lnTo>
                <a:lnTo>
                  <a:pt x="0" y="0"/>
                </a:lnTo>
                <a:lnTo>
                  <a:pt x="2335725" y="0"/>
                </a:lnTo>
                <a:lnTo>
                  <a:pt x="2793833" y="458107"/>
                </a:lnTo>
                <a:lnTo>
                  <a:pt x="2335725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C00000"/>
              </a:solidFill>
            </a:endParaRPr>
          </a:p>
        </p:txBody>
      </p:sp>
      <p:sp>
        <p:nvSpPr>
          <p:cNvPr id="53" name="object 59">
            <a:extLst>
              <a:ext uri="{FF2B5EF4-FFF2-40B4-BE49-F238E27FC236}">
                <a16:creationId xmlns:a16="http://schemas.microsoft.com/office/drawing/2014/main" id="{65F375F5-C573-F872-F507-E1BFEAA2910E}"/>
              </a:ext>
            </a:extLst>
          </p:cNvPr>
          <p:cNvSpPr txBox="1"/>
          <p:nvPr/>
        </p:nvSpPr>
        <p:spPr>
          <a:xfrm>
            <a:off x="2731172" y="502959"/>
            <a:ext cx="202755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spc="-135" dirty="0">
                <a:solidFill>
                  <a:srgbClr val="FFFFFF"/>
                </a:solidFill>
                <a:latin typeface="Arial Black"/>
                <a:cs typeface="Arial Black"/>
              </a:rPr>
              <a:t>Project</a:t>
            </a:r>
            <a:r>
              <a:rPr sz="190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110" dirty="0">
                <a:solidFill>
                  <a:srgbClr val="FFFFFF"/>
                </a:solidFill>
                <a:latin typeface="Arial Black"/>
                <a:cs typeface="Arial Black"/>
              </a:rPr>
              <a:t>Overview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54" name="object 60">
            <a:extLst>
              <a:ext uri="{FF2B5EF4-FFF2-40B4-BE49-F238E27FC236}">
                <a16:creationId xmlns:a16="http://schemas.microsoft.com/office/drawing/2014/main" id="{E7DB24C5-1966-C0F3-1C38-7E2DA3C2FF89}"/>
              </a:ext>
            </a:extLst>
          </p:cNvPr>
          <p:cNvSpPr/>
          <p:nvPr/>
        </p:nvSpPr>
        <p:spPr>
          <a:xfrm>
            <a:off x="5016182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rgbClr val="0070C0"/>
              </a:solidFill>
            </a:endParaRPr>
          </a:p>
        </p:txBody>
      </p:sp>
      <p:sp>
        <p:nvSpPr>
          <p:cNvPr id="55" name="object 61">
            <a:extLst>
              <a:ext uri="{FF2B5EF4-FFF2-40B4-BE49-F238E27FC236}">
                <a16:creationId xmlns:a16="http://schemas.microsoft.com/office/drawing/2014/main" id="{7585F608-E4EC-DF16-7B27-6F1245DA31D0}"/>
              </a:ext>
            </a:extLst>
          </p:cNvPr>
          <p:cNvSpPr txBox="1"/>
          <p:nvPr/>
        </p:nvSpPr>
        <p:spPr>
          <a:xfrm>
            <a:off x="5503126" y="391127"/>
            <a:ext cx="184023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900" spc="-135" dirty="0">
                <a:solidFill>
                  <a:srgbClr val="FFFFFF"/>
                </a:solidFill>
                <a:latin typeface="Arial Black"/>
                <a:cs typeface="Arial Black"/>
              </a:rPr>
              <a:t>Project Deliverables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56" name="object 62">
            <a:extLst>
              <a:ext uri="{FF2B5EF4-FFF2-40B4-BE49-F238E27FC236}">
                <a16:creationId xmlns:a16="http://schemas.microsoft.com/office/drawing/2014/main" id="{42E6E131-BE47-4D19-B3CA-DBD292BD7419}"/>
              </a:ext>
            </a:extLst>
          </p:cNvPr>
          <p:cNvSpPr/>
          <p:nvPr/>
        </p:nvSpPr>
        <p:spPr>
          <a:xfrm>
            <a:off x="7524644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63">
            <a:extLst>
              <a:ext uri="{FF2B5EF4-FFF2-40B4-BE49-F238E27FC236}">
                <a16:creationId xmlns:a16="http://schemas.microsoft.com/office/drawing/2014/main" id="{9ABA8576-B347-30C2-EA1C-70080D0A9D20}"/>
              </a:ext>
            </a:extLst>
          </p:cNvPr>
          <p:cNvSpPr txBox="1"/>
          <p:nvPr/>
        </p:nvSpPr>
        <p:spPr>
          <a:xfrm>
            <a:off x="7879758" y="335439"/>
            <a:ext cx="2083772" cy="678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104" marR="5080" indent="-193040" algn="ctr">
              <a:lnSpc>
                <a:spcPct val="115100"/>
              </a:lnSpc>
              <a:spcBef>
                <a:spcPts val="100"/>
              </a:spcBef>
            </a:pPr>
            <a:r>
              <a:rPr lang="en-US" sz="1900" spc="-95" dirty="0">
                <a:solidFill>
                  <a:srgbClr val="FFFFFF"/>
                </a:solidFill>
                <a:latin typeface="Arial Black"/>
                <a:cs typeface="Arial Black"/>
              </a:rPr>
              <a:t>Project</a:t>
            </a:r>
          </a:p>
          <a:p>
            <a:pPr marL="205104" marR="5080" indent="-193040" algn="ctr">
              <a:lnSpc>
                <a:spcPct val="115100"/>
              </a:lnSpc>
              <a:spcBef>
                <a:spcPts val="100"/>
              </a:spcBef>
            </a:pPr>
            <a:r>
              <a:rPr lang="en-US" sz="1900" spc="-95" dirty="0">
                <a:solidFill>
                  <a:srgbClr val="FFFFFF"/>
                </a:solidFill>
                <a:latin typeface="Arial Black"/>
                <a:cs typeface="Arial Black"/>
              </a:rPr>
              <a:t>Methodology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58" name="object 64">
            <a:extLst>
              <a:ext uri="{FF2B5EF4-FFF2-40B4-BE49-F238E27FC236}">
                <a16:creationId xmlns:a16="http://schemas.microsoft.com/office/drawing/2014/main" id="{BBC15866-9CBC-F136-28BD-7BE836249C92}"/>
              </a:ext>
            </a:extLst>
          </p:cNvPr>
          <p:cNvSpPr/>
          <p:nvPr/>
        </p:nvSpPr>
        <p:spPr>
          <a:xfrm>
            <a:off x="10012988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65">
            <a:extLst>
              <a:ext uri="{FF2B5EF4-FFF2-40B4-BE49-F238E27FC236}">
                <a16:creationId xmlns:a16="http://schemas.microsoft.com/office/drawing/2014/main" id="{ADAD73F3-2B98-D7AF-0773-20B619B29F1E}"/>
              </a:ext>
            </a:extLst>
          </p:cNvPr>
          <p:cNvSpPr txBox="1"/>
          <p:nvPr/>
        </p:nvSpPr>
        <p:spPr>
          <a:xfrm>
            <a:off x="10791786" y="495842"/>
            <a:ext cx="1616946" cy="329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marR="5080" indent="-74295">
              <a:lnSpc>
                <a:spcPct val="115100"/>
              </a:lnSpc>
              <a:spcBef>
                <a:spcPts val="100"/>
              </a:spcBef>
            </a:pPr>
            <a:r>
              <a:rPr lang="en-US" sz="1900" spc="-110" dirty="0">
                <a:solidFill>
                  <a:srgbClr val="FFFFFF"/>
                </a:solidFill>
                <a:latin typeface="Arial Black"/>
                <a:cs typeface="Arial Black"/>
              </a:rPr>
              <a:t>Conclusion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60" name="object 66">
            <a:extLst>
              <a:ext uri="{FF2B5EF4-FFF2-40B4-BE49-F238E27FC236}">
                <a16:creationId xmlns:a16="http://schemas.microsoft.com/office/drawing/2014/main" id="{4FD12431-BA12-385B-D0FE-BFCE7F7F4F52}"/>
              </a:ext>
            </a:extLst>
          </p:cNvPr>
          <p:cNvSpPr/>
          <p:nvPr/>
        </p:nvSpPr>
        <p:spPr>
          <a:xfrm>
            <a:off x="12575903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7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7" y="0"/>
                </a:lnTo>
                <a:lnTo>
                  <a:pt x="2793832" y="458107"/>
                </a:lnTo>
                <a:lnTo>
                  <a:pt x="2303037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7">
            <a:extLst>
              <a:ext uri="{FF2B5EF4-FFF2-40B4-BE49-F238E27FC236}">
                <a16:creationId xmlns:a16="http://schemas.microsoft.com/office/drawing/2014/main" id="{8411A547-468C-38E3-3734-F2EF7E6AFFD0}"/>
              </a:ext>
            </a:extLst>
          </p:cNvPr>
          <p:cNvSpPr txBox="1"/>
          <p:nvPr/>
        </p:nvSpPr>
        <p:spPr>
          <a:xfrm>
            <a:off x="13385404" y="519549"/>
            <a:ext cx="1549883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spc="-100" dirty="0">
                <a:solidFill>
                  <a:srgbClr val="FFFFFF"/>
                </a:solidFill>
                <a:latin typeface="Arial Black"/>
                <a:cs typeface="Arial Black"/>
              </a:rPr>
              <a:t>References</a:t>
            </a:r>
            <a:endParaRPr sz="19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object 2">
            <a:extLst>
              <a:ext uri="{FF2B5EF4-FFF2-40B4-BE49-F238E27FC236}">
                <a16:creationId xmlns:a16="http://schemas.microsoft.com/office/drawing/2014/main" id="{FA3E44A8-BD8F-0B63-CF86-F3C148911BD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825" y="1485900"/>
            <a:ext cx="811069" cy="67446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F5AD2BF7-A137-FEB8-6F2E-BF67E39F047D}"/>
              </a:ext>
            </a:extLst>
          </p:cNvPr>
          <p:cNvSpPr txBox="1"/>
          <p:nvPr/>
        </p:nvSpPr>
        <p:spPr>
          <a:xfrm>
            <a:off x="1311189" y="1546133"/>
            <a:ext cx="45255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Project Methodology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D05E902-803F-3560-EEC7-F3F8BB8CDCAD}"/>
              </a:ext>
            </a:extLst>
          </p:cNvPr>
          <p:cNvSpPr txBox="1"/>
          <p:nvPr/>
        </p:nvSpPr>
        <p:spPr>
          <a:xfrm>
            <a:off x="754524" y="2476500"/>
            <a:ext cx="172358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4. Back-testing</a:t>
            </a:r>
          </a:p>
          <a:p>
            <a:endParaRPr lang="en-US" sz="2400" b="1" dirty="0">
              <a:solidFill>
                <a:srgbClr val="0070C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optimal portfolio (for 20% return) is performed in the stock market during the 2023 year. The annual </a:t>
            </a:r>
          </a:p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returns, volatility, Sharpe ratio and maximum drawdown is calculated for the year. And its performance </a:t>
            </a:r>
          </a:p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compared with the </a:t>
            </a:r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NIFTY 50 Benchmark Performance. </a:t>
            </a:r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turns out, our portfolio did significantly better</a:t>
            </a:r>
          </a:p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 the benchmark performance.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BADDD25-3587-D749-7D2F-4C887B728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988" y="4857280"/>
            <a:ext cx="8140686" cy="4400807"/>
          </a:xfrm>
          <a:prstGeom prst="rect">
            <a:avLst/>
          </a:prstGeom>
        </p:spPr>
      </p:pic>
      <p:sp>
        <p:nvSpPr>
          <p:cNvPr id="73" name="object 76">
            <a:extLst>
              <a:ext uri="{FF2B5EF4-FFF2-40B4-BE49-F238E27FC236}">
                <a16:creationId xmlns:a16="http://schemas.microsoft.com/office/drawing/2014/main" id="{6CB92FFC-C556-F20C-1056-B04823548D6D}"/>
              </a:ext>
            </a:extLst>
          </p:cNvPr>
          <p:cNvSpPr txBox="1"/>
          <p:nvPr/>
        </p:nvSpPr>
        <p:spPr>
          <a:xfrm>
            <a:off x="4628777" y="9330543"/>
            <a:ext cx="9030446" cy="61363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40"/>
              </a:spcBef>
            </a:pPr>
            <a:r>
              <a:rPr lang="en-US" sz="1500" spc="-10" dirty="0">
                <a:solidFill>
                  <a:srgbClr val="737373"/>
                </a:solidFill>
                <a:latin typeface="Verdana"/>
                <a:cs typeface="Verdana"/>
              </a:rPr>
              <a:t>NIFTY Annual Return Rate: 19.14%</a:t>
            </a:r>
          </a:p>
          <a:p>
            <a:pPr marL="12700" algn="ctr">
              <a:lnSpc>
                <a:spcPct val="100000"/>
              </a:lnSpc>
              <a:spcBef>
                <a:spcPts val="640"/>
              </a:spcBef>
            </a:pPr>
            <a:r>
              <a:rPr lang="en-US" sz="1500" spc="-10" dirty="0">
                <a:solidFill>
                  <a:srgbClr val="737373"/>
                </a:solidFill>
                <a:latin typeface="Verdana"/>
                <a:cs typeface="Verdana"/>
              </a:rPr>
              <a:t>Our portfolio’s Return Rate: 23.69%</a:t>
            </a:r>
            <a:endParaRPr sz="1500" dirty="0">
              <a:latin typeface="Verdana"/>
              <a:cs typeface="Verdana"/>
            </a:endParaRPr>
          </a:p>
        </p:txBody>
      </p:sp>
      <p:sp>
        <p:nvSpPr>
          <p:cNvPr id="74" name="object 58">
            <a:extLst>
              <a:ext uri="{FF2B5EF4-FFF2-40B4-BE49-F238E27FC236}">
                <a16:creationId xmlns:a16="http://schemas.microsoft.com/office/drawing/2014/main" id="{F41F0600-47C8-0A7C-3CED-7A8A59C6DB6B}"/>
              </a:ext>
            </a:extLst>
          </p:cNvPr>
          <p:cNvSpPr/>
          <p:nvPr/>
        </p:nvSpPr>
        <p:spPr>
          <a:xfrm>
            <a:off x="2477024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35725" y="916214"/>
                </a:moveTo>
                <a:lnTo>
                  <a:pt x="0" y="916214"/>
                </a:lnTo>
                <a:lnTo>
                  <a:pt x="0" y="0"/>
                </a:lnTo>
                <a:lnTo>
                  <a:pt x="2335725" y="0"/>
                </a:lnTo>
                <a:lnTo>
                  <a:pt x="2793833" y="458107"/>
                </a:lnTo>
                <a:lnTo>
                  <a:pt x="2335725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C00000"/>
              </a:solidFill>
            </a:endParaRPr>
          </a:p>
        </p:txBody>
      </p:sp>
      <p:sp>
        <p:nvSpPr>
          <p:cNvPr id="75" name="object 59">
            <a:extLst>
              <a:ext uri="{FF2B5EF4-FFF2-40B4-BE49-F238E27FC236}">
                <a16:creationId xmlns:a16="http://schemas.microsoft.com/office/drawing/2014/main" id="{6AB346C4-5B83-6D92-64BD-6CBE9DEA547E}"/>
              </a:ext>
            </a:extLst>
          </p:cNvPr>
          <p:cNvSpPr txBox="1"/>
          <p:nvPr/>
        </p:nvSpPr>
        <p:spPr>
          <a:xfrm>
            <a:off x="2731172" y="502959"/>
            <a:ext cx="202755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spc="-135" dirty="0">
                <a:solidFill>
                  <a:srgbClr val="FFFFFF"/>
                </a:solidFill>
                <a:latin typeface="Arial Black"/>
                <a:cs typeface="Arial Black"/>
              </a:rPr>
              <a:t>Project</a:t>
            </a:r>
            <a:r>
              <a:rPr sz="190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00" spc="-110" dirty="0">
                <a:solidFill>
                  <a:srgbClr val="FFFFFF"/>
                </a:solidFill>
                <a:latin typeface="Arial Black"/>
                <a:cs typeface="Arial Black"/>
              </a:rPr>
              <a:t>Overview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76" name="object 60">
            <a:extLst>
              <a:ext uri="{FF2B5EF4-FFF2-40B4-BE49-F238E27FC236}">
                <a16:creationId xmlns:a16="http://schemas.microsoft.com/office/drawing/2014/main" id="{E7956830-6460-1265-986B-F756C86A6B40}"/>
              </a:ext>
            </a:extLst>
          </p:cNvPr>
          <p:cNvSpPr/>
          <p:nvPr/>
        </p:nvSpPr>
        <p:spPr>
          <a:xfrm>
            <a:off x="5016182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rgbClr val="0070C0"/>
              </a:solidFill>
            </a:endParaRPr>
          </a:p>
        </p:txBody>
      </p:sp>
      <p:sp>
        <p:nvSpPr>
          <p:cNvPr id="77" name="object 61">
            <a:extLst>
              <a:ext uri="{FF2B5EF4-FFF2-40B4-BE49-F238E27FC236}">
                <a16:creationId xmlns:a16="http://schemas.microsoft.com/office/drawing/2014/main" id="{678D9AFA-DB19-4CC6-0B72-F46E2CA869B4}"/>
              </a:ext>
            </a:extLst>
          </p:cNvPr>
          <p:cNvSpPr txBox="1"/>
          <p:nvPr/>
        </p:nvSpPr>
        <p:spPr>
          <a:xfrm>
            <a:off x="5503126" y="391127"/>
            <a:ext cx="184023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900" spc="-135" dirty="0">
                <a:solidFill>
                  <a:srgbClr val="FFFFFF"/>
                </a:solidFill>
                <a:latin typeface="Arial Black"/>
                <a:cs typeface="Arial Black"/>
              </a:rPr>
              <a:t>Project Deliverables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78" name="object 62">
            <a:extLst>
              <a:ext uri="{FF2B5EF4-FFF2-40B4-BE49-F238E27FC236}">
                <a16:creationId xmlns:a16="http://schemas.microsoft.com/office/drawing/2014/main" id="{EC1704A3-BC73-ECB7-F1C1-1B8A2514ADFF}"/>
              </a:ext>
            </a:extLst>
          </p:cNvPr>
          <p:cNvSpPr/>
          <p:nvPr/>
        </p:nvSpPr>
        <p:spPr>
          <a:xfrm>
            <a:off x="7524644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63">
            <a:extLst>
              <a:ext uri="{FF2B5EF4-FFF2-40B4-BE49-F238E27FC236}">
                <a16:creationId xmlns:a16="http://schemas.microsoft.com/office/drawing/2014/main" id="{3CA323FE-F371-9E8C-0E08-A13999FAC579}"/>
              </a:ext>
            </a:extLst>
          </p:cNvPr>
          <p:cNvSpPr txBox="1"/>
          <p:nvPr/>
        </p:nvSpPr>
        <p:spPr>
          <a:xfrm>
            <a:off x="7879758" y="335439"/>
            <a:ext cx="2083772" cy="678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104" marR="5080" indent="-193040" algn="ctr">
              <a:lnSpc>
                <a:spcPct val="115100"/>
              </a:lnSpc>
              <a:spcBef>
                <a:spcPts val="100"/>
              </a:spcBef>
            </a:pPr>
            <a:r>
              <a:rPr lang="en-US" sz="1900" spc="-95" dirty="0">
                <a:solidFill>
                  <a:srgbClr val="FFFFFF"/>
                </a:solidFill>
                <a:latin typeface="Arial Black"/>
                <a:cs typeface="Arial Black"/>
              </a:rPr>
              <a:t>Project</a:t>
            </a:r>
          </a:p>
          <a:p>
            <a:pPr marL="205104" marR="5080" indent="-193040" algn="ctr">
              <a:lnSpc>
                <a:spcPct val="115100"/>
              </a:lnSpc>
              <a:spcBef>
                <a:spcPts val="100"/>
              </a:spcBef>
            </a:pPr>
            <a:r>
              <a:rPr lang="en-US" sz="1900" spc="-95" dirty="0">
                <a:solidFill>
                  <a:srgbClr val="FFFFFF"/>
                </a:solidFill>
                <a:latin typeface="Arial Black"/>
                <a:cs typeface="Arial Black"/>
              </a:rPr>
              <a:t>Methodology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80" name="object 64">
            <a:extLst>
              <a:ext uri="{FF2B5EF4-FFF2-40B4-BE49-F238E27FC236}">
                <a16:creationId xmlns:a16="http://schemas.microsoft.com/office/drawing/2014/main" id="{855AFC07-8BDB-A0A0-A053-B68FFC1A71D4}"/>
              </a:ext>
            </a:extLst>
          </p:cNvPr>
          <p:cNvSpPr/>
          <p:nvPr/>
        </p:nvSpPr>
        <p:spPr>
          <a:xfrm>
            <a:off x="10012988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8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8" y="0"/>
                </a:lnTo>
                <a:lnTo>
                  <a:pt x="2793833" y="458107"/>
                </a:lnTo>
                <a:lnTo>
                  <a:pt x="2303038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65">
            <a:extLst>
              <a:ext uri="{FF2B5EF4-FFF2-40B4-BE49-F238E27FC236}">
                <a16:creationId xmlns:a16="http://schemas.microsoft.com/office/drawing/2014/main" id="{484BB755-336F-A611-DEBC-C033653525FE}"/>
              </a:ext>
            </a:extLst>
          </p:cNvPr>
          <p:cNvSpPr txBox="1"/>
          <p:nvPr/>
        </p:nvSpPr>
        <p:spPr>
          <a:xfrm>
            <a:off x="10791786" y="495842"/>
            <a:ext cx="1616946" cy="329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marR="5080" indent="-74295">
              <a:lnSpc>
                <a:spcPct val="115100"/>
              </a:lnSpc>
              <a:spcBef>
                <a:spcPts val="100"/>
              </a:spcBef>
            </a:pPr>
            <a:r>
              <a:rPr lang="en-US" sz="1900" spc="-110" dirty="0">
                <a:solidFill>
                  <a:srgbClr val="FFFFFF"/>
                </a:solidFill>
                <a:latin typeface="Arial Black"/>
                <a:cs typeface="Arial Black"/>
              </a:rPr>
              <a:t>Conclusion</a:t>
            </a:r>
            <a:endParaRPr sz="1900" dirty="0">
              <a:latin typeface="Arial Black"/>
              <a:cs typeface="Arial Black"/>
            </a:endParaRPr>
          </a:p>
        </p:txBody>
      </p:sp>
      <p:sp>
        <p:nvSpPr>
          <p:cNvPr id="82" name="object 66">
            <a:extLst>
              <a:ext uri="{FF2B5EF4-FFF2-40B4-BE49-F238E27FC236}">
                <a16:creationId xmlns:a16="http://schemas.microsoft.com/office/drawing/2014/main" id="{3006C8D6-7CF5-A889-78D5-B27CCFECDC0F}"/>
              </a:ext>
            </a:extLst>
          </p:cNvPr>
          <p:cNvSpPr/>
          <p:nvPr/>
        </p:nvSpPr>
        <p:spPr>
          <a:xfrm>
            <a:off x="12575903" y="214003"/>
            <a:ext cx="2794000" cy="916305"/>
          </a:xfrm>
          <a:custGeom>
            <a:avLst/>
            <a:gdLst/>
            <a:ahLst/>
            <a:cxnLst/>
            <a:rect l="l" t="t" r="r" b="b"/>
            <a:pathLst>
              <a:path w="2794000" h="916305">
                <a:moveTo>
                  <a:pt x="2303037" y="916214"/>
                </a:moveTo>
                <a:lnTo>
                  <a:pt x="0" y="916214"/>
                </a:lnTo>
                <a:lnTo>
                  <a:pt x="490795" y="458107"/>
                </a:lnTo>
                <a:lnTo>
                  <a:pt x="0" y="0"/>
                </a:lnTo>
                <a:lnTo>
                  <a:pt x="2303037" y="0"/>
                </a:lnTo>
                <a:lnTo>
                  <a:pt x="2793832" y="458107"/>
                </a:lnTo>
                <a:lnTo>
                  <a:pt x="2303037" y="91621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67">
            <a:extLst>
              <a:ext uri="{FF2B5EF4-FFF2-40B4-BE49-F238E27FC236}">
                <a16:creationId xmlns:a16="http://schemas.microsoft.com/office/drawing/2014/main" id="{532553CD-95F9-B2AC-1DEB-761483F1E440}"/>
              </a:ext>
            </a:extLst>
          </p:cNvPr>
          <p:cNvSpPr txBox="1"/>
          <p:nvPr/>
        </p:nvSpPr>
        <p:spPr>
          <a:xfrm>
            <a:off x="13385404" y="519549"/>
            <a:ext cx="1549883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900" spc="-100" dirty="0">
                <a:solidFill>
                  <a:srgbClr val="FFFFFF"/>
                </a:solidFill>
                <a:latin typeface="Arial Black"/>
                <a:cs typeface="Arial Black"/>
              </a:rPr>
              <a:t>References</a:t>
            </a:r>
            <a:endParaRPr sz="19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1456</Words>
  <Application>Microsoft Macintosh PowerPoint</Application>
  <PresentationFormat>Custom</PresentationFormat>
  <Paragraphs>199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Arial Black</vt:lpstr>
      <vt:lpstr>Arial MT</vt:lpstr>
      <vt:lpstr>Verdana</vt:lpstr>
      <vt:lpstr>Office Theme</vt:lpstr>
      <vt:lpstr>SECTOR SPECIFIC PORTFOLIO OPTIMISATION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Aastin_ke saanp_Equity Research Competition</dc:title>
  <dc:creator>Shivna Rathore</dc:creator>
  <cp:keywords>DAGaaKdZnUE,BADb-HHbgIQ</cp:keywords>
  <cp:lastModifiedBy>MEGH BHAVESH SHAH</cp:lastModifiedBy>
  <cp:revision>4</cp:revision>
  <dcterms:created xsi:type="dcterms:W3CDTF">2025-02-28T19:19:02Z</dcterms:created>
  <dcterms:modified xsi:type="dcterms:W3CDTF">2025-03-02T13:48:21Z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2025-01-19T00:00:00Z</vt:filetime>
  </property>
  <property fmtid="{D5CDD505-2E9C-101B-9397-08002B2CF9AE}" pid="3" name="Creator">
    <vt:lpwstr>Canva</vt:lpwstr>
  </property>
  <property fmtid="{D5CDD505-2E9C-101B-9397-08002B2CF9AE}" pid="4" name="LastSaved">
    <vt:filetime>2025-02-28T00:00:00Z</vt:filetime>
  </property>
  <property fmtid="{D5CDD505-2E9C-101B-9397-08002B2CF9AE}" pid="5" name="Producer">
    <vt:lpwstr>Canva</vt:lpwstr>
  </property>
</Properties>
</file>