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94" r:id="rId2"/>
    <p:sldId id="298" r:id="rId3"/>
    <p:sldId id="296" r:id="rId4"/>
    <p:sldId id="297" r:id="rId5"/>
    <p:sldId id="299" r:id="rId6"/>
    <p:sldId id="300" r:id="rId7"/>
    <p:sldId id="301" r:id="rId8"/>
    <p:sldId id="302" r:id="rId9"/>
    <p:sldId id="303" r:id="rId10"/>
    <p:sldId id="305" r:id="rId11"/>
    <p:sldId id="304" r:id="rId12"/>
    <p:sldId id="306" r:id="rId13"/>
    <p:sldId id="307" r:id="rId14"/>
    <p:sldId id="309" r:id="rId15"/>
    <p:sldId id="317" r:id="rId16"/>
    <p:sldId id="310" r:id="rId17"/>
    <p:sldId id="313" r:id="rId18"/>
    <p:sldId id="314" r:id="rId19"/>
    <p:sldId id="315" r:id="rId20"/>
    <p:sldId id="316" r:id="rId21"/>
    <p:sldId id="318" r:id="rId22"/>
    <p:sldId id="319" r:id="rId23"/>
    <p:sldId id="320" r:id="rId24"/>
    <p:sldId id="295" r:id="rId25"/>
  </p:sldIdLst>
  <p:sldSz cx="9144000" cy="6858000" type="screen4x3"/>
  <p:notesSz cx="7315200" cy="9601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79E402-351F-4C90-A302-382752F0DF24}" v="1" dt="2023-05-11T20:56:26.3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00"/>
    <p:restoredTop sz="93741"/>
  </p:normalViewPr>
  <p:slideViewPr>
    <p:cSldViewPr>
      <p:cViewPr varScale="1">
        <p:scale>
          <a:sx n="83" d="100"/>
          <a:sy n="83" d="100"/>
        </p:scale>
        <p:origin x="170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orio Ariel Guerrero Moral" userId="82482f2c-2662-4bc3-b06e-2fa762521b9f" providerId="ADAL" clId="{DF79E402-351F-4C90-A302-382752F0DF24}"/>
    <pc:docChg chg="custSel modSld">
      <pc:chgData name="Gregorio Ariel Guerrero Moral" userId="82482f2c-2662-4bc3-b06e-2fa762521b9f" providerId="ADAL" clId="{DF79E402-351F-4C90-A302-382752F0DF24}" dt="2023-05-11T20:56:54.970" v="23" actId="313"/>
      <pc:docMkLst>
        <pc:docMk/>
      </pc:docMkLst>
      <pc:sldChg chg="addSp delSp modSp mod">
        <pc:chgData name="Gregorio Ariel Guerrero Moral" userId="82482f2c-2662-4bc3-b06e-2fa762521b9f" providerId="ADAL" clId="{DF79E402-351F-4C90-A302-382752F0DF24}" dt="2023-05-11T20:56:40.880" v="22" actId="1076"/>
        <pc:sldMkLst>
          <pc:docMk/>
          <pc:sldMk cId="4204507804" sldId="294"/>
        </pc:sldMkLst>
        <pc:spChg chg="del">
          <ac:chgData name="Gregorio Ariel Guerrero Moral" userId="82482f2c-2662-4bc3-b06e-2fa762521b9f" providerId="ADAL" clId="{DF79E402-351F-4C90-A302-382752F0DF24}" dt="2023-05-11T20:55:55.921" v="15" actId="478"/>
          <ac:spMkLst>
            <pc:docMk/>
            <pc:sldMk cId="4204507804" sldId="294"/>
            <ac:spMk id="5" creationId="{BB6AB3B2-2539-4D5E-0A9B-F74B76B9034B}"/>
          </ac:spMkLst>
        </pc:spChg>
        <pc:spChg chg="mod">
          <ac:chgData name="Gregorio Ariel Guerrero Moral" userId="82482f2c-2662-4bc3-b06e-2fa762521b9f" providerId="ADAL" clId="{DF79E402-351F-4C90-A302-382752F0DF24}" dt="2023-05-11T20:56:00.712" v="16" actId="1076"/>
          <ac:spMkLst>
            <pc:docMk/>
            <pc:sldMk cId="4204507804" sldId="294"/>
            <ac:spMk id="6" creationId="{4B5AC01B-F4F8-89E4-E7E1-0EBE95F6E26F}"/>
          </ac:spMkLst>
        </pc:spChg>
        <pc:picChg chg="add mod">
          <ac:chgData name="Gregorio Ariel Guerrero Moral" userId="82482f2c-2662-4bc3-b06e-2fa762521b9f" providerId="ADAL" clId="{DF79E402-351F-4C90-A302-382752F0DF24}" dt="2023-05-11T20:56:40.880" v="22" actId="1076"/>
          <ac:picMkLst>
            <pc:docMk/>
            <pc:sldMk cId="4204507804" sldId="294"/>
            <ac:picMk id="3" creationId="{F916CC14-86C9-936E-9289-2529456849B0}"/>
          </ac:picMkLst>
        </pc:picChg>
        <pc:picChg chg="mod">
          <ac:chgData name="Gregorio Ariel Guerrero Moral" userId="82482f2c-2662-4bc3-b06e-2fa762521b9f" providerId="ADAL" clId="{DF79E402-351F-4C90-A302-382752F0DF24}" dt="2023-05-11T20:56:05.579" v="17" actId="1076"/>
          <ac:picMkLst>
            <pc:docMk/>
            <pc:sldMk cId="4204507804" sldId="294"/>
            <ac:picMk id="4" creationId="{B51D2E55-FC33-200D-EE50-2C6755DF12E2}"/>
          </ac:picMkLst>
        </pc:picChg>
      </pc:sldChg>
      <pc:sldChg chg="addSp modSp mod">
        <pc:chgData name="Gregorio Ariel Guerrero Moral" userId="82482f2c-2662-4bc3-b06e-2fa762521b9f" providerId="ADAL" clId="{DF79E402-351F-4C90-A302-382752F0DF24}" dt="2023-05-11T20:56:54.970" v="23" actId="313"/>
        <pc:sldMkLst>
          <pc:docMk/>
          <pc:sldMk cId="602351513" sldId="295"/>
        </pc:sldMkLst>
        <pc:spChg chg="mod">
          <ac:chgData name="Gregorio Ariel Guerrero Moral" userId="82482f2c-2662-4bc3-b06e-2fa762521b9f" providerId="ADAL" clId="{DF79E402-351F-4C90-A302-382752F0DF24}" dt="2023-05-11T20:56:54.970" v="23" actId="313"/>
          <ac:spMkLst>
            <pc:docMk/>
            <pc:sldMk cId="602351513" sldId="295"/>
            <ac:spMk id="2" creationId="{DBB69691-6DDA-6341-9A23-5B641C4F1944}"/>
          </ac:spMkLst>
        </pc:spChg>
        <pc:spChg chg="mod">
          <ac:chgData name="Gregorio Ariel Guerrero Moral" userId="82482f2c-2662-4bc3-b06e-2fa762521b9f" providerId="ADAL" clId="{DF79E402-351F-4C90-A302-382752F0DF24}" dt="2023-05-11T20:55:29.159" v="11" actId="1076"/>
          <ac:spMkLst>
            <pc:docMk/>
            <pc:sldMk cId="602351513" sldId="295"/>
            <ac:spMk id="4" creationId="{021AF24A-52BC-892C-5E0C-B9437022CFBB}"/>
          </ac:spMkLst>
        </pc:spChg>
        <pc:spChg chg="mod">
          <ac:chgData name="Gregorio Ariel Guerrero Moral" userId="82482f2c-2662-4bc3-b06e-2fa762521b9f" providerId="ADAL" clId="{DF79E402-351F-4C90-A302-382752F0DF24}" dt="2023-05-11T20:55:29.159" v="11" actId="1076"/>
          <ac:spMkLst>
            <pc:docMk/>
            <pc:sldMk cId="602351513" sldId="295"/>
            <ac:spMk id="5" creationId="{ABAB9267-5F45-D5BB-7379-B48B6047F4DA}"/>
          </ac:spMkLst>
        </pc:spChg>
        <pc:spChg chg="add mod">
          <ac:chgData name="Gregorio Ariel Guerrero Moral" userId="82482f2c-2662-4bc3-b06e-2fa762521b9f" providerId="ADAL" clId="{DF79E402-351F-4C90-A302-382752F0DF24}" dt="2023-05-11T20:55:29.159" v="11" actId="1076"/>
          <ac:spMkLst>
            <pc:docMk/>
            <pc:sldMk cId="602351513" sldId="295"/>
            <ac:spMk id="6" creationId="{66A5ABBD-3456-EF31-F9E0-A5C7304B1D71}"/>
          </ac:spMkLst>
        </pc:spChg>
        <pc:spChg chg="mod">
          <ac:chgData name="Gregorio Ariel Guerrero Moral" userId="82482f2c-2662-4bc3-b06e-2fa762521b9f" providerId="ADAL" clId="{DF79E402-351F-4C90-A302-382752F0DF24}" dt="2023-05-11T20:55:29.159" v="11" actId="1076"/>
          <ac:spMkLst>
            <pc:docMk/>
            <pc:sldMk cId="602351513" sldId="295"/>
            <ac:spMk id="8" creationId="{1106B226-2F9F-0B38-6DB0-7F1CD813526F}"/>
          </ac:spMkLst>
        </pc:spChg>
        <pc:spChg chg="mod">
          <ac:chgData name="Gregorio Ariel Guerrero Moral" userId="82482f2c-2662-4bc3-b06e-2fa762521b9f" providerId="ADAL" clId="{DF79E402-351F-4C90-A302-382752F0DF24}" dt="2023-05-11T20:54:18.136" v="3" actId="1076"/>
          <ac:spMkLst>
            <pc:docMk/>
            <pc:sldMk cId="602351513" sldId="295"/>
            <ac:spMk id="11" creationId="{98F1716A-B1EF-6442-92FD-9848BE0B5064}"/>
          </ac:spMkLst>
        </pc:spChg>
        <pc:spChg chg="mod">
          <ac:chgData name="Gregorio Ariel Guerrero Moral" userId="82482f2c-2662-4bc3-b06e-2fa762521b9f" providerId="ADAL" clId="{DF79E402-351F-4C90-A302-382752F0DF24}" dt="2023-05-11T20:55:39.680" v="13" actId="1076"/>
          <ac:spMkLst>
            <pc:docMk/>
            <pc:sldMk cId="602351513" sldId="295"/>
            <ac:spMk id="13" creationId="{80752E9B-900B-1941-91BF-12A2ECDE83BE}"/>
          </ac:spMkLst>
        </pc:spChg>
        <pc:picChg chg="mod">
          <ac:chgData name="Gregorio Ariel Guerrero Moral" userId="82482f2c-2662-4bc3-b06e-2fa762521b9f" providerId="ADAL" clId="{DF79E402-351F-4C90-A302-382752F0DF24}" dt="2023-05-11T20:55:43.169" v="14" actId="1076"/>
          <ac:picMkLst>
            <pc:docMk/>
            <pc:sldMk cId="602351513" sldId="295"/>
            <ac:picMk id="12" creationId="{059B3243-87B1-6D4D-86D2-4DD238DEF5E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s-ES_tradnl" dirty="0"/>
              <a:t>Algebra lineal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7B76BB3-96B4-D949-BA97-2F034CC20E35}" type="datetimeFigureOut">
              <a:rPr lang="es-ES_tradnl" smtClean="0"/>
              <a:t>11/05/2023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s-ES_tradnl" dirty="0"/>
              <a:t>Ariel Guerrero </a:t>
            </a:r>
            <a:r>
              <a:rPr lang="es-ES_tradnl" dirty="0" err="1"/>
              <a:t>ariel.guerrero@uc.edu.py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ABEA0F2-AFBD-024B-A401-8C555BB443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7431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C3897DA-3038-2943-8BC6-34E6C6DE6379}" type="datetimeFigureOut">
              <a:rPr lang="es-ES_tradnl" smtClean="0"/>
              <a:t>11/05/2023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53074F-A04A-334B-ACA3-A5B1880CCD8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201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11/05/2023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11/05/2023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11/05/2023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11/05/2023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11/05/2023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11/05/2023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11/05/2023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11/05/2023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11/05/2023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11/05/2023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11/05/2023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EEBB46-7A81-4557-A313-00D814F92FCC}" type="datetimeFigureOut">
              <a:rPr lang="es-ES" smtClean="0"/>
              <a:pPr/>
              <a:t>11/05/2023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Ariel </a:t>
            </a:r>
            <a:r>
              <a:rPr lang="es-ES" dirty="0" err="1"/>
              <a:t>Guerero</a:t>
            </a:r>
            <a:r>
              <a:rPr lang="es-ES" dirty="0"/>
              <a:t>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hyperlink" Target="https://creativecommons.org/licenses/by-nc-sa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courses/iot/iot-fundamentals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/IoT-For-Beginner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IoT-For-Beginners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IoT-For-Beginner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IoT-For-Beginner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IoT-For-Beginner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/https:/cv.conacyt.gov.py/publicar/cv?id=3c605f40e6341480cf97d57e7fca7eb7" TargetMode="External"/><Relationship Id="rId13" Type="http://schemas.openxmlformats.org/officeDocument/2006/relationships/image" Target="../media/image9.png"/><Relationship Id="rId3" Type="http://schemas.openxmlformats.org/officeDocument/2006/relationships/hyperlink" Target="https://www.linkedin.com/in/flopezpires/" TargetMode="External"/><Relationship Id="rId7" Type="http://schemas.openxmlformats.org/officeDocument/2006/relationships/hyperlink" Target="https://www.linkedin.com/in/arielguerrero/?originalSubdomain=py" TargetMode="External"/><Relationship Id="rId12" Type="http://schemas.openxmlformats.org/officeDocument/2006/relationships/hyperlink" Target="https://www.uloyola.es/oferta-cientifica/personal-investigador/gabriela-belen-caceres-rodriguez" TargetMode="External"/><Relationship Id="rId17" Type="http://schemas.openxmlformats.org/officeDocument/2006/relationships/image" Target="../media/image11.jpeg"/><Relationship Id="rId2" Type="http://schemas.openxmlformats.org/officeDocument/2006/relationships/image" Target="../media/image4.png"/><Relationship Id="rId16" Type="http://schemas.openxmlformats.org/officeDocument/2006/relationships/hyperlink" Target="https://cv.conacyt.gov.py/publicar/cv?id=3d528fc8fa869ab7f027613bfaf15c2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jpeg"/><Relationship Id="rId10" Type="http://schemas.openxmlformats.org/officeDocument/2006/relationships/hyperlink" Target="https://www.linkedin.com/in/gabriela-c%C3%A1ceres-95429a109/" TargetMode="External"/><Relationship Id="rId4" Type="http://schemas.openxmlformats.org/officeDocument/2006/relationships/hyperlink" Target="https://cv.conacyt.gov.py/publicar/cv?id=e27be4db4d3a550e58e8aecca1913a87" TargetMode="External"/><Relationship Id="rId9" Type="http://schemas.openxmlformats.org/officeDocument/2006/relationships/image" Target="../media/image7.jpeg"/><Relationship Id="rId14" Type="http://schemas.openxmlformats.org/officeDocument/2006/relationships/hyperlink" Target="https://www.linkedin.com/in/rodrigoarguelloayala/?originalSubdomain=py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IoT-For-Beginner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IoT-For-Beginner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IoT-For-Beginner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" TargetMode="External"/><Relationship Id="rId2" Type="http://schemas.openxmlformats.org/officeDocument/2006/relationships/hyperlink" Target="mailto:ariel.guerrero@uc.edu.py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472559"/>
            <a:ext cx="8229600" cy="1470025"/>
          </a:xfrm>
        </p:spPr>
        <p:txBody>
          <a:bodyPr>
            <a:normAutofit/>
          </a:bodyPr>
          <a:lstStyle/>
          <a:p>
            <a:r>
              <a:rPr lang="es-PY" dirty="0"/>
              <a:t>Programa</a:t>
            </a:r>
            <a:br>
              <a:rPr lang="es-PY" dirty="0"/>
            </a:br>
            <a:r>
              <a:rPr lang="es-ES" dirty="0"/>
              <a:t>Internet de las cosas (</a:t>
            </a:r>
            <a:r>
              <a:rPr lang="es-ES" dirty="0" err="1"/>
              <a:t>IoT</a:t>
            </a:r>
            <a:r>
              <a:rPr lang="es-ES" dirty="0"/>
              <a:t>)</a:t>
            </a:r>
            <a:endParaRPr lang="es-ES" baseline="30000" dirty="0"/>
          </a:p>
        </p:txBody>
      </p:sp>
      <p:sp>
        <p:nvSpPr>
          <p:cNvPr id="13" name="2 Marcador de contenido">
            <a:extLst>
              <a:ext uri="{FF2B5EF4-FFF2-40B4-BE49-F238E27FC236}">
                <a16:creationId xmlns:a16="http://schemas.microsoft.com/office/drawing/2014/main" id="{5B277D83-42EE-D549-A2F7-7CCB3CD944D1}"/>
              </a:ext>
            </a:extLst>
          </p:cNvPr>
          <p:cNvSpPr txBox="1">
            <a:spLocks/>
          </p:cNvSpPr>
          <p:nvPr/>
        </p:nvSpPr>
        <p:spPr>
          <a:xfrm>
            <a:off x="1763688" y="3429000"/>
            <a:ext cx="5787585" cy="27076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chemeClr val="tx1"/>
                </a:solidFill>
              </a:rPr>
              <a:t>Docentes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chemeClr val="tx1"/>
                </a:solidFill>
              </a:rPr>
              <a:t>Fundamentación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chemeClr val="tx1"/>
                </a:solidFill>
              </a:rPr>
              <a:t>Programa de estudio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chemeClr val="tx1"/>
                </a:solidFill>
              </a:rPr>
              <a:t>Bibliografía</a:t>
            </a:r>
          </a:p>
          <a:p>
            <a:pPr algn="l"/>
            <a:endParaRPr lang="es-ES" sz="3600" baseline="30000" dirty="0"/>
          </a:p>
        </p:txBody>
      </p:sp>
      <p:pic>
        <p:nvPicPr>
          <p:cNvPr id="4" name="Imagen 3">
            <a:hlinkClick r:id="rId2"/>
            <a:extLst>
              <a:ext uri="{FF2B5EF4-FFF2-40B4-BE49-F238E27FC236}">
                <a16:creationId xmlns:a16="http://schemas.microsoft.com/office/drawing/2014/main" id="{B51D2E55-FC33-200D-EE50-2C6755DF1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43724"/>
            <a:ext cx="800100" cy="2794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B5AC01B-F4F8-89E4-E7E1-0EBE95F6E26F}"/>
              </a:ext>
            </a:extLst>
          </p:cNvPr>
          <p:cNvSpPr/>
          <p:nvPr/>
        </p:nvSpPr>
        <p:spPr>
          <a:xfrm>
            <a:off x="65406" y="7574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916CC14-86C9-936E-9289-252945684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064" y="152841"/>
            <a:ext cx="2520281" cy="125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07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80B3E-6D33-80FE-2EC4-C9B92004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570186"/>
          </a:xfrm>
        </p:spPr>
        <p:txBody>
          <a:bodyPr>
            <a:normAutofit/>
          </a:bodyPr>
          <a:lstStyle/>
          <a:p>
            <a:r>
              <a:rPr lang="es-PY" dirty="0"/>
              <a:t>Módulo 06: </a:t>
            </a:r>
            <a:br>
              <a:rPr lang="es-PY" dirty="0"/>
            </a:br>
            <a:r>
              <a:rPr lang="es-PY" dirty="0"/>
              <a:t>Proyecto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FED038-8D47-ADCB-5571-BC0F0EBE79F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90813" y="2132856"/>
            <a:ext cx="7978080" cy="21602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dirty="0"/>
              <a:t>Desarrollo de un proyecto de </a:t>
            </a:r>
            <a:r>
              <a:rPr lang="es-MX" dirty="0" err="1"/>
              <a:t>IoT</a:t>
            </a:r>
            <a:r>
              <a:rPr lang="es-MX" dirty="0"/>
              <a:t> utilizando </a:t>
            </a:r>
            <a:r>
              <a:rPr lang="es-MX" b="1" dirty="0"/>
              <a:t>Python y Azure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Diseño, implementación y prueba de una solución </a:t>
            </a:r>
            <a:r>
              <a:rPr lang="es-MX" dirty="0" err="1"/>
              <a:t>IoT</a:t>
            </a:r>
            <a:endParaRPr lang="es-MX" dirty="0"/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Presentación y documentación del proyecto</a:t>
            </a:r>
          </a:p>
        </p:txBody>
      </p:sp>
    </p:spTree>
    <p:extLst>
      <p:ext uri="{BB962C8B-B14F-4D97-AF65-F5344CB8AC3E}">
        <p14:creationId xmlns:p14="http://schemas.microsoft.com/office/powerpoint/2010/main" val="2020957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80B3E-6D33-80FE-2EC4-C9B92004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274638"/>
            <a:ext cx="7859216" cy="994122"/>
          </a:xfrm>
        </p:spPr>
        <p:txBody>
          <a:bodyPr>
            <a:normAutofit fontScale="90000"/>
          </a:bodyPr>
          <a:lstStyle/>
          <a:p>
            <a:r>
              <a:rPr lang="es-PY" dirty="0"/>
              <a:t>Condiciones para acceder al certificado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FED038-8D47-ADCB-5571-BC0F0EBE79F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27584" y="1412776"/>
            <a:ext cx="7281587" cy="40324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dirty="0"/>
              <a:t>Certificado de Aprobación  (Cuestionarios y Trabajo final)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Certificado de Participación (Asistencia &gt;= 70%)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Departamento de Formación Continua y la Dirección correspondiente.</a:t>
            </a:r>
          </a:p>
        </p:txBody>
      </p:sp>
    </p:spTree>
    <p:extLst>
      <p:ext uri="{BB962C8B-B14F-4D97-AF65-F5344CB8AC3E}">
        <p14:creationId xmlns:p14="http://schemas.microsoft.com/office/powerpoint/2010/main" val="934646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DCC18-C6B0-DAF3-74A5-58B422CF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Carga horaria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F3E4D4-C535-DC08-51FA-A4A24927DEE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844824"/>
            <a:ext cx="5529808" cy="3637384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s-PY" dirty="0"/>
              <a:t>80 horas de clase (incluye acompañamiento)</a:t>
            </a:r>
          </a:p>
          <a:p>
            <a:pPr>
              <a:lnSpc>
                <a:spcPct val="200000"/>
              </a:lnSpc>
            </a:pPr>
            <a:r>
              <a:rPr lang="es-PY" dirty="0"/>
              <a:t>10 Horas de proyecto final</a:t>
            </a:r>
          </a:p>
          <a:p>
            <a:pPr>
              <a:lnSpc>
                <a:spcPct val="200000"/>
              </a:lnSpc>
            </a:pPr>
            <a:r>
              <a:rPr lang="es-PY" dirty="0"/>
              <a:t>Clases síncronas: Miércoles </a:t>
            </a:r>
          </a:p>
          <a:p>
            <a:pPr>
              <a:lnSpc>
                <a:spcPct val="200000"/>
              </a:lnSpc>
            </a:pPr>
            <a:r>
              <a:rPr lang="es-PY" dirty="0"/>
              <a:t>Horario de clases: 18:40 a 22:00</a:t>
            </a:r>
          </a:p>
          <a:p>
            <a:pPr marL="0" indent="0">
              <a:buNone/>
            </a:pP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2041965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DCC18-C6B0-DAF3-74A5-58B422CF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561" y="332656"/>
            <a:ext cx="7772400" cy="810344"/>
          </a:xfrm>
        </p:spPr>
        <p:txBody>
          <a:bodyPr/>
          <a:lstStyle/>
          <a:p>
            <a:r>
              <a:rPr lang="es-PY" dirty="0"/>
              <a:t>Bibliografía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1879AF3-5587-E5B2-7FE9-503DFA360332}"/>
              </a:ext>
            </a:extLst>
          </p:cNvPr>
          <p:cNvSpPr txBox="1"/>
          <p:nvPr/>
        </p:nvSpPr>
        <p:spPr>
          <a:xfrm>
            <a:off x="483561" y="1340768"/>
            <a:ext cx="75776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Gilchrist, A. (2016).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Industry 4.0: the industrial internet of things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Apress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Cirani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S., Ferrari, G.,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Picone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Veltri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L. (2018).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Internet of things: architectures, protocols and standards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John Wiley &amp; Sons.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Anand, T. (2019). Build your own IoT platform: develop a fully flexible and scalable internet of things platform in 24 hours, Ed.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Dow, C. (2018).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Internet of things programming projects: build modern IoT solutions with the Raspberry Pi 3 and Python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Packt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Publishing Ltd.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Hu, F. (2016).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Security and privacy in Internet of things (IoTs): Models, Algorithms, and Implementations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CRC Press.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Gupta, A. (2019).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IoT Hacker's Handbook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Berkeley, CA: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Apress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202902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DCC18-C6B0-DAF3-74A5-58B422CF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Bibliografía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351C1D7-2C7F-28EB-8A7D-4D75125B0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9"/>
            <a:ext cx="1440160" cy="2191892"/>
          </a:xfrm>
          <a:prstGeom prst="rect">
            <a:avLst/>
          </a:prstGeom>
        </p:spPr>
      </p:pic>
      <p:pic>
        <p:nvPicPr>
          <p:cNvPr id="2050" name="Picture 2" descr="Internet of Things: Architectures, Protocols and Standards | Wiley">
            <a:extLst>
              <a:ext uri="{FF2B5EF4-FFF2-40B4-BE49-F238E27FC236}">
                <a16:creationId xmlns:a16="http://schemas.microsoft.com/office/drawing/2014/main" id="{3E784044-CE80-3199-F0F2-94913B665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970" y="1683081"/>
            <a:ext cx="1319687" cy="219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mazon.com: Build Your Own IoT Platform: Develop a Flexible and Scalable  Internet of Things Platform: 9781484280720: Tamboli, Anand: Books">
            <a:extLst>
              <a:ext uri="{FF2B5EF4-FFF2-40B4-BE49-F238E27FC236}">
                <a16:creationId xmlns:a16="http://schemas.microsoft.com/office/drawing/2014/main" id="{8CE476CD-6BA7-D5F9-F295-BB95D3E01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698732"/>
            <a:ext cx="1539053" cy="219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0616789-56A5-5599-41E9-C3FC371885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707" y="4263523"/>
            <a:ext cx="1736782" cy="2149482"/>
          </a:xfrm>
          <a:prstGeom prst="rect">
            <a:avLst/>
          </a:prstGeom>
        </p:spPr>
      </p:pic>
      <p:pic>
        <p:nvPicPr>
          <p:cNvPr id="2054" name="Picture 6" descr="Security and Privacy in Internet of Things (IoTs): Models, Algorithms,">
            <a:extLst>
              <a:ext uri="{FF2B5EF4-FFF2-40B4-BE49-F238E27FC236}">
                <a16:creationId xmlns:a16="http://schemas.microsoft.com/office/drawing/2014/main" id="{BA10B274-F328-47E1-CDFD-C04F99B5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970" y="4263523"/>
            <a:ext cx="1440160" cy="217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mazon.com: The IoT Hacker's Handbook: A Practical Guide to Hacking the  Internet of Things: 9781484242995: Gupta, Aditya: Libros">
            <a:extLst>
              <a:ext uri="{FF2B5EF4-FFF2-40B4-BE49-F238E27FC236}">
                <a16:creationId xmlns:a16="http://schemas.microsoft.com/office/drawing/2014/main" id="{AAFF75EC-7A21-7393-F274-7179EC937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840" y="4302238"/>
            <a:ext cx="1440159" cy="219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622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DCC18-C6B0-DAF3-74A5-58B422CF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0899"/>
            <a:ext cx="2789521" cy="825272"/>
          </a:xfrm>
        </p:spPr>
        <p:txBody>
          <a:bodyPr/>
          <a:lstStyle/>
          <a:p>
            <a:r>
              <a:rPr lang="es-PY" dirty="0"/>
              <a:t>Webgrafía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FFE4A72-0C7B-6429-0896-9A1246806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71940"/>
            <a:ext cx="5616624" cy="342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3F302FA-CD0C-209E-9A0E-A55048C926AC}"/>
              </a:ext>
            </a:extLst>
          </p:cNvPr>
          <p:cNvSpPr txBox="1"/>
          <p:nvPr/>
        </p:nvSpPr>
        <p:spPr>
          <a:xfrm>
            <a:off x="555328" y="1410837"/>
            <a:ext cx="49533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24 Lecciones, enfoque de enseñanza basada en proyectos</a:t>
            </a:r>
          </a:p>
          <a:p>
            <a:pPr marL="285750" indent="-285750">
              <a:buFontTx/>
              <a:buChar char="-"/>
            </a:pPr>
            <a:r>
              <a:rPr lang="es-PY" dirty="0"/>
              <a:t>Preguntas </a:t>
            </a:r>
          </a:p>
          <a:p>
            <a:pPr marL="285750" indent="-285750">
              <a:buFontTx/>
              <a:buChar char="-"/>
            </a:pPr>
            <a:r>
              <a:rPr lang="es-PY" dirty="0"/>
              <a:t>Instrucciones</a:t>
            </a:r>
          </a:p>
          <a:p>
            <a:pPr marL="285750" indent="-285750">
              <a:buFontTx/>
              <a:buChar char="-"/>
            </a:pPr>
            <a:r>
              <a:rPr lang="es-PY" dirty="0"/>
              <a:t>Asignaciones</a:t>
            </a:r>
          </a:p>
          <a:p>
            <a:r>
              <a:rPr lang="es-PY" dirty="0"/>
              <a:t>Casos de estudio en áreas populares de la industria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FD348A2-1ABE-B5B8-8C17-D5306B1128CD}"/>
              </a:ext>
            </a:extLst>
          </p:cNvPr>
          <p:cNvSpPr txBox="1"/>
          <p:nvPr/>
        </p:nvSpPr>
        <p:spPr>
          <a:xfrm>
            <a:off x="395180" y="6201856"/>
            <a:ext cx="5018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 err="1">
                <a:hlinkClick r:id="rId3"/>
              </a:rPr>
              <a:t>IoT</a:t>
            </a:r>
            <a:r>
              <a:rPr lang="es-PY" dirty="0">
                <a:hlinkClick r:id="rId3"/>
              </a:rPr>
              <a:t> Fundamentals</a:t>
            </a:r>
            <a:endParaRPr lang="es-PY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044D2AD-0D22-4EEE-7680-DA9D709E10E6}"/>
              </a:ext>
            </a:extLst>
          </p:cNvPr>
          <p:cNvSpPr txBox="1"/>
          <p:nvPr/>
        </p:nvSpPr>
        <p:spPr>
          <a:xfrm>
            <a:off x="555328" y="109468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 err="1">
                <a:hlinkClick r:id="rId4"/>
              </a:rPr>
              <a:t>IoT</a:t>
            </a:r>
            <a:r>
              <a:rPr lang="es-PY" dirty="0">
                <a:hlinkClick r:id="rId4"/>
              </a:rPr>
              <a:t> </a:t>
            </a:r>
            <a:r>
              <a:rPr lang="es-PY" dirty="0" err="1">
                <a:hlinkClick r:id="rId4"/>
              </a:rPr>
              <a:t>for</a:t>
            </a:r>
            <a:r>
              <a:rPr lang="es-PY" dirty="0">
                <a:hlinkClick r:id="rId4"/>
              </a:rPr>
              <a:t> </a:t>
            </a:r>
            <a:r>
              <a:rPr lang="es-PY" dirty="0" err="1">
                <a:hlinkClick r:id="rId4"/>
              </a:rPr>
              <a:t>Begginers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2852125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DCC18-C6B0-DAF3-74A5-58B422CF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0899"/>
            <a:ext cx="2789521" cy="825272"/>
          </a:xfrm>
        </p:spPr>
        <p:txBody>
          <a:bodyPr/>
          <a:lstStyle/>
          <a:p>
            <a:r>
              <a:rPr lang="es-PY" dirty="0"/>
              <a:t>Webgrafía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FFE4A72-0C7B-6429-0896-9A1246806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5" y="1209295"/>
            <a:ext cx="8616070" cy="524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044D2AD-0D22-4EEE-7680-DA9D709E10E6}"/>
              </a:ext>
            </a:extLst>
          </p:cNvPr>
          <p:cNvSpPr txBox="1"/>
          <p:nvPr/>
        </p:nvSpPr>
        <p:spPr>
          <a:xfrm>
            <a:off x="2915816" y="7948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 err="1">
                <a:hlinkClick r:id="rId3"/>
              </a:rPr>
              <a:t>IoT</a:t>
            </a:r>
            <a:r>
              <a:rPr lang="es-PY" dirty="0">
                <a:hlinkClick r:id="rId3"/>
              </a:rPr>
              <a:t> </a:t>
            </a:r>
            <a:r>
              <a:rPr lang="es-PY" dirty="0" err="1">
                <a:hlinkClick r:id="rId3"/>
              </a:rPr>
              <a:t>for</a:t>
            </a:r>
            <a:r>
              <a:rPr lang="es-PY" dirty="0">
                <a:hlinkClick r:id="rId3"/>
              </a:rPr>
              <a:t> </a:t>
            </a:r>
            <a:r>
              <a:rPr lang="es-PY" dirty="0" err="1">
                <a:hlinkClick r:id="rId3"/>
              </a:rPr>
              <a:t>Begginers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1169120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DCC18-C6B0-DAF3-74A5-58B422CF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0899"/>
            <a:ext cx="2789521" cy="825272"/>
          </a:xfrm>
        </p:spPr>
        <p:txBody>
          <a:bodyPr/>
          <a:lstStyle/>
          <a:p>
            <a:r>
              <a:rPr lang="es-PY" dirty="0"/>
              <a:t>Webgrafía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044D2AD-0D22-4EEE-7680-DA9D709E10E6}"/>
              </a:ext>
            </a:extLst>
          </p:cNvPr>
          <p:cNvSpPr txBox="1"/>
          <p:nvPr/>
        </p:nvSpPr>
        <p:spPr>
          <a:xfrm>
            <a:off x="3059832" y="628869"/>
            <a:ext cx="18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 err="1">
                <a:hlinkClick r:id="rId2"/>
              </a:rPr>
              <a:t>IoT</a:t>
            </a:r>
            <a:r>
              <a:rPr lang="es-PY" dirty="0">
                <a:hlinkClick r:id="rId2"/>
              </a:rPr>
              <a:t> </a:t>
            </a:r>
            <a:r>
              <a:rPr lang="es-PY" dirty="0" err="1">
                <a:hlinkClick r:id="rId2"/>
              </a:rPr>
              <a:t>for</a:t>
            </a:r>
            <a:r>
              <a:rPr lang="es-PY" dirty="0">
                <a:hlinkClick r:id="rId2"/>
              </a:rPr>
              <a:t> </a:t>
            </a:r>
            <a:r>
              <a:rPr lang="es-PY" dirty="0" err="1">
                <a:hlinkClick r:id="rId2"/>
              </a:rPr>
              <a:t>Begginers</a:t>
            </a:r>
            <a:endParaRPr lang="es-PY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C23B5E5-1910-B3E3-13C2-95A56490F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298937"/>
              </p:ext>
            </p:extLst>
          </p:nvPr>
        </p:nvGraphicFramePr>
        <p:xfrm>
          <a:off x="503548" y="1454141"/>
          <a:ext cx="8136904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359012003"/>
                    </a:ext>
                  </a:extLst>
                </a:gridCol>
                <a:gridCol w="2767536">
                  <a:extLst>
                    <a:ext uri="{9D8B030D-6E8A-4147-A177-3AD203B41FA5}">
                      <a16:colId xmlns:a16="http://schemas.microsoft.com/office/drawing/2014/main" val="1651868192"/>
                    </a:ext>
                  </a:extLst>
                </a:gridCol>
                <a:gridCol w="4865312">
                  <a:extLst>
                    <a:ext uri="{9D8B030D-6E8A-4147-A177-3AD203B41FA5}">
                      <a16:colId xmlns:a16="http://schemas.microsoft.com/office/drawing/2014/main" val="1715850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Concepto</a:t>
                      </a:r>
                    </a:p>
                    <a:p>
                      <a:r>
                        <a:rPr lang="es-PY" dirty="0"/>
                        <a:t>Enseñado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 Objetivos de aprendizaje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83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01.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Introducción a </a:t>
                      </a:r>
                      <a:r>
                        <a:rPr lang="es-PY" dirty="0" err="1"/>
                        <a:t>IoT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Aprenda los principios básicos de </a:t>
                      </a:r>
                      <a:r>
                        <a:rPr lang="es-MX" dirty="0" err="1"/>
                        <a:t>IoT</a:t>
                      </a:r>
                      <a:r>
                        <a:rPr lang="es-MX" dirty="0"/>
                        <a:t> y los componentes básicos de las soluciones de </a:t>
                      </a:r>
                      <a:r>
                        <a:rPr lang="es-MX" dirty="0" err="1"/>
                        <a:t>IoT</a:t>
                      </a:r>
                      <a:r>
                        <a:rPr lang="es-MX" dirty="0"/>
                        <a:t>, como sensores y servicios en la nube, mientras configura su primer dispositivo de </a:t>
                      </a:r>
                      <a:r>
                        <a:rPr lang="es-MX" dirty="0" err="1"/>
                        <a:t>IoT</a:t>
                      </a:r>
                      <a:r>
                        <a:rPr lang="es-MX" dirty="0"/>
                        <a:t>.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3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02.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 inmersión más profunda en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Obtenga más información sobre los componentes de un sistema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así como microcontroladores y computadoras de placa única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8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03.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Interactuar con el mundo físico con sensores y actuadores.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sobre sensores para recopilar datos del mundo físico y actuadores para enviar comentarios, mientras construye una luz nocturna.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99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04.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PY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Conecta tu dispositivo a Internet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Obtenga información sobre cómo conectar un dispositivo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Internet para enviar y recibir mensajes conectando su luz nocturna a un corredor MQTT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735535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59304498-0911-575C-3385-ED1231CEC834}"/>
              </a:ext>
            </a:extLst>
          </p:cNvPr>
          <p:cNvSpPr txBox="1"/>
          <p:nvPr/>
        </p:nvSpPr>
        <p:spPr>
          <a:xfrm>
            <a:off x="503548" y="109178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b="1" dirty="0">
                <a:solidFill>
                  <a:srgbClr val="00B0F0"/>
                </a:solidFill>
              </a:rPr>
              <a:t>Conceptos básicos de </a:t>
            </a:r>
            <a:r>
              <a:rPr lang="es-PY" b="1" dirty="0" err="1">
                <a:solidFill>
                  <a:srgbClr val="00B0F0"/>
                </a:solidFill>
              </a:rPr>
              <a:t>IoT</a:t>
            </a:r>
            <a:endParaRPr lang="es-PY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612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DCC18-C6B0-DAF3-74A5-58B422CF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0899"/>
            <a:ext cx="2789521" cy="825272"/>
          </a:xfrm>
        </p:spPr>
        <p:txBody>
          <a:bodyPr/>
          <a:lstStyle/>
          <a:p>
            <a:r>
              <a:rPr lang="es-PY" dirty="0"/>
              <a:t>Webgrafía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044D2AD-0D22-4EEE-7680-DA9D709E10E6}"/>
              </a:ext>
            </a:extLst>
          </p:cNvPr>
          <p:cNvSpPr txBox="1"/>
          <p:nvPr/>
        </p:nvSpPr>
        <p:spPr>
          <a:xfrm>
            <a:off x="3059832" y="628869"/>
            <a:ext cx="18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 err="1">
                <a:hlinkClick r:id="rId2"/>
              </a:rPr>
              <a:t>IoT</a:t>
            </a:r>
            <a:r>
              <a:rPr lang="es-PY" dirty="0">
                <a:hlinkClick r:id="rId2"/>
              </a:rPr>
              <a:t> </a:t>
            </a:r>
            <a:r>
              <a:rPr lang="es-PY" dirty="0" err="1">
                <a:hlinkClick r:id="rId2"/>
              </a:rPr>
              <a:t>for</a:t>
            </a:r>
            <a:r>
              <a:rPr lang="es-PY" dirty="0">
                <a:hlinkClick r:id="rId2"/>
              </a:rPr>
              <a:t> </a:t>
            </a:r>
            <a:r>
              <a:rPr lang="es-PY" dirty="0" err="1">
                <a:hlinkClick r:id="rId2"/>
              </a:rPr>
              <a:t>Begginers</a:t>
            </a:r>
            <a:endParaRPr lang="es-PY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C23B5E5-1910-B3E3-13C2-95A56490F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749301"/>
              </p:ext>
            </p:extLst>
          </p:nvPr>
        </p:nvGraphicFramePr>
        <p:xfrm>
          <a:off x="503548" y="1454141"/>
          <a:ext cx="813690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359012003"/>
                    </a:ext>
                  </a:extLst>
                </a:gridCol>
                <a:gridCol w="2767536">
                  <a:extLst>
                    <a:ext uri="{9D8B030D-6E8A-4147-A177-3AD203B41FA5}">
                      <a16:colId xmlns:a16="http://schemas.microsoft.com/office/drawing/2014/main" val="1651868192"/>
                    </a:ext>
                  </a:extLst>
                </a:gridCol>
                <a:gridCol w="4865312">
                  <a:extLst>
                    <a:ext uri="{9D8B030D-6E8A-4147-A177-3AD203B41FA5}">
                      <a16:colId xmlns:a16="http://schemas.microsoft.com/office/drawing/2014/main" val="1715850644"/>
                    </a:ext>
                  </a:extLst>
                </a:gridCol>
              </a:tblGrid>
              <a:tr h="281682">
                <a:tc>
                  <a:txBody>
                    <a:bodyPr/>
                    <a:lstStyle/>
                    <a:p>
                      <a:r>
                        <a:rPr lang="es-PY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Concepto</a:t>
                      </a:r>
                    </a:p>
                    <a:p>
                      <a:r>
                        <a:rPr lang="es-PY" dirty="0"/>
                        <a:t>Enseñado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 Objetivos de aprendizaje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83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05.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Predecir el crecimiento de las plantas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a detectar la humedad del suelo y a calibrar un sensor de humedad del suelo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3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06.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Detectar la humedad del suelo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cómo automatizar y cronometrar el riego usando un relé y MQTT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8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07.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PY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Riego automático de plantas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sobre sensores para recopilar datos del mundo físico y actuadores para enviar comentarios, mientras construye una luz nocturna.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99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08.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PY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Migra tu planta a la nube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Obtenga información sobre los servicios de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la nube y alojados en la nube y cómo conectar su planta a uno de estos en lugar de un corredor MQTT público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7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09.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Migre la lógica de su aplicación a la nube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cómo puede escribir la lógica de la aplicación en la nube que responde a los mensajes de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18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PY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Mantenga su planta segura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sobre seguridad con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cómo mantener su planta segura con claves y certificados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752870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AC7EF19D-0883-C3BC-3127-57D0DD391807}"/>
              </a:ext>
            </a:extLst>
          </p:cNvPr>
          <p:cNvSpPr txBox="1"/>
          <p:nvPr/>
        </p:nvSpPr>
        <p:spPr>
          <a:xfrm>
            <a:off x="503548" y="1118593"/>
            <a:ext cx="4932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b="1" dirty="0">
                <a:solidFill>
                  <a:srgbClr val="00B0F0"/>
                </a:solidFill>
              </a:rPr>
              <a:t>Caso de Estudio 1: Aplicación en la agricultura</a:t>
            </a:r>
          </a:p>
        </p:txBody>
      </p:sp>
    </p:spTree>
    <p:extLst>
      <p:ext uri="{BB962C8B-B14F-4D97-AF65-F5344CB8AC3E}">
        <p14:creationId xmlns:p14="http://schemas.microsoft.com/office/powerpoint/2010/main" val="1411074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DCC18-C6B0-DAF3-74A5-58B422CF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0899"/>
            <a:ext cx="2789521" cy="825272"/>
          </a:xfrm>
        </p:spPr>
        <p:txBody>
          <a:bodyPr/>
          <a:lstStyle/>
          <a:p>
            <a:r>
              <a:rPr lang="es-PY" dirty="0"/>
              <a:t>Webgrafía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044D2AD-0D22-4EEE-7680-DA9D709E10E6}"/>
              </a:ext>
            </a:extLst>
          </p:cNvPr>
          <p:cNvSpPr txBox="1"/>
          <p:nvPr/>
        </p:nvSpPr>
        <p:spPr>
          <a:xfrm>
            <a:off x="3059832" y="628869"/>
            <a:ext cx="18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 err="1">
                <a:hlinkClick r:id="rId2"/>
              </a:rPr>
              <a:t>IoT</a:t>
            </a:r>
            <a:r>
              <a:rPr lang="es-PY" dirty="0">
                <a:hlinkClick r:id="rId2"/>
              </a:rPr>
              <a:t> </a:t>
            </a:r>
            <a:r>
              <a:rPr lang="es-PY" dirty="0" err="1">
                <a:hlinkClick r:id="rId2"/>
              </a:rPr>
              <a:t>for</a:t>
            </a:r>
            <a:r>
              <a:rPr lang="es-PY" dirty="0">
                <a:hlinkClick r:id="rId2"/>
              </a:rPr>
              <a:t> </a:t>
            </a:r>
            <a:r>
              <a:rPr lang="es-PY" dirty="0" err="1">
                <a:hlinkClick r:id="rId2"/>
              </a:rPr>
              <a:t>Begginers</a:t>
            </a:r>
            <a:endParaRPr lang="es-PY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C23B5E5-1910-B3E3-13C2-95A56490F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121919"/>
              </p:ext>
            </p:extLst>
          </p:nvPr>
        </p:nvGraphicFramePr>
        <p:xfrm>
          <a:off x="488128" y="1729163"/>
          <a:ext cx="813690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359012003"/>
                    </a:ext>
                  </a:extLst>
                </a:gridCol>
                <a:gridCol w="2767536">
                  <a:extLst>
                    <a:ext uri="{9D8B030D-6E8A-4147-A177-3AD203B41FA5}">
                      <a16:colId xmlns:a16="http://schemas.microsoft.com/office/drawing/2014/main" val="1651868192"/>
                    </a:ext>
                  </a:extLst>
                </a:gridCol>
                <a:gridCol w="4865312">
                  <a:extLst>
                    <a:ext uri="{9D8B030D-6E8A-4147-A177-3AD203B41FA5}">
                      <a16:colId xmlns:a16="http://schemas.microsoft.com/office/drawing/2014/main" val="1715850644"/>
                    </a:ext>
                  </a:extLst>
                </a:gridCol>
              </a:tblGrid>
              <a:tr h="281682">
                <a:tc>
                  <a:txBody>
                    <a:bodyPr/>
                    <a:lstStyle/>
                    <a:p>
                      <a:r>
                        <a:rPr lang="es-PY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Concepto</a:t>
                      </a:r>
                    </a:p>
                    <a:p>
                      <a:r>
                        <a:rPr lang="es-PY" dirty="0"/>
                        <a:t>Enseñado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 Objetivos de aprendizaje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83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11.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PY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Seguimiento de ubicación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Más información sobre el seguimiento de ubicación GPS para dispositivos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3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PY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Almacenar datos de ubicación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Obtenga información sobre las geocercas y cómo se pueden usar para alertar cuando los vehículos en la cadena de suministro están cerca de su destino.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8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13.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PY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Visualizar datos de ubicación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a visualizar datos de ubicación en un mapa y cómo los mapas representan el mundo real en 3D en 2 dimensiones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99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14.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PY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Geocercas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Obtenga información sobre los servicios de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la nube y alojados en la nube y cómo conectar su planta a uno de estos en lugar de un corredor MQTT público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735535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AC7EF19D-0883-C3BC-3127-57D0DD391807}"/>
              </a:ext>
            </a:extLst>
          </p:cNvPr>
          <p:cNvSpPr txBox="1"/>
          <p:nvPr/>
        </p:nvSpPr>
        <p:spPr>
          <a:xfrm>
            <a:off x="407724" y="11790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b="1" dirty="0">
                <a:solidFill>
                  <a:srgbClr val="00B0F0"/>
                </a:solidFill>
              </a:rPr>
              <a:t>Caso de Estudio 2: Aplicación en transporte</a:t>
            </a:r>
          </a:p>
        </p:txBody>
      </p:sp>
    </p:spTree>
    <p:extLst>
      <p:ext uri="{BB962C8B-B14F-4D97-AF65-F5344CB8AC3E}">
        <p14:creationId xmlns:p14="http://schemas.microsoft.com/office/powerpoint/2010/main" val="130144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06E1A-44AD-4C9D-18AD-949414320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Cuadro de Docentes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91A49AF-C8B7-D286-05C6-6B485D266B27}"/>
              </a:ext>
            </a:extLst>
          </p:cNvPr>
          <p:cNvGrpSpPr/>
          <p:nvPr/>
        </p:nvGrpSpPr>
        <p:grpSpPr>
          <a:xfrm>
            <a:off x="3518692" y="4321337"/>
            <a:ext cx="1853952" cy="2194989"/>
            <a:chOff x="3131840" y="746143"/>
            <a:chExt cx="1853952" cy="2194989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59D2A1E2-6B6C-A0C1-9B67-35539BBFF165}"/>
                </a:ext>
              </a:extLst>
            </p:cNvPr>
            <p:cNvGrpSpPr/>
            <p:nvPr/>
          </p:nvGrpSpPr>
          <p:grpSpPr>
            <a:xfrm>
              <a:off x="3131840" y="746143"/>
              <a:ext cx="1853952" cy="2194989"/>
              <a:chOff x="3097273" y="746144"/>
              <a:chExt cx="1853952" cy="2194989"/>
            </a:xfrm>
          </p:grpSpPr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0689B2B2-1F25-8217-140B-14AA5822AAD4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1224136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  <p:pic>
            <p:nvPicPr>
              <p:cNvPr id="8" name="Picture 4" descr="Free logotipo de linkedin png, icono de linkedin png transparente 18930587  PNG with Transparent Background">
                <a:extLst>
                  <a:ext uri="{FF2B5EF4-FFF2-40B4-BE49-F238E27FC236}">
                    <a16:creationId xmlns:a16="http://schemas.microsoft.com/office/drawing/2014/main" id="{C81EA03D-DEE3-7CE4-9BEE-F60D85C2B2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5856" y="2362099"/>
                <a:ext cx="351482" cy="3514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D532D7D4-002F-D4BB-123E-0BFD1BE5F47D}"/>
                  </a:ext>
                </a:extLst>
              </p:cNvPr>
              <p:cNvSpPr txBox="1"/>
              <p:nvPr/>
            </p:nvSpPr>
            <p:spPr>
              <a:xfrm>
                <a:off x="3097273" y="746144"/>
                <a:ext cx="18539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PY" b="1" i="0" dirty="0">
                    <a:effectLst/>
                    <a:latin typeface="-apple-system"/>
                  </a:rPr>
                  <a:t>Fabio López Pires</a:t>
                </a:r>
                <a:endParaRPr lang="es-PY" dirty="0"/>
              </a:p>
            </p:txBody>
          </p: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E487BBC-345A-38BC-B393-872B36BE36AF}"/>
                  </a:ext>
                </a:extLst>
              </p:cNvPr>
              <p:cNvSpPr txBox="1"/>
              <p:nvPr/>
            </p:nvSpPr>
            <p:spPr>
              <a:xfrm>
                <a:off x="3707904" y="2348528"/>
                <a:ext cx="12241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PY" dirty="0" err="1">
                    <a:hlinkClick r:id="rId3"/>
                  </a:rPr>
                  <a:t>flopezpires</a:t>
                </a:r>
                <a:endParaRPr lang="es-PY" dirty="0"/>
              </a:p>
            </p:txBody>
          </p:sp>
          <p:pic>
            <p:nvPicPr>
              <p:cNvPr id="11" name="Picture 8" descr="Conacyt">
                <a:hlinkClick r:id="rId4"/>
                <a:extLst>
                  <a:ext uri="{FF2B5EF4-FFF2-40B4-BE49-F238E27FC236}">
                    <a16:creationId xmlns:a16="http://schemas.microsoft.com/office/drawing/2014/main" id="{337EEC4B-B38B-D564-088B-99C2FF3E71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86" t="26226" r="36338" b="26226"/>
              <a:stretch/>
            </p:blipFill>
            <p:spPr bwMode="auto">
              <a:xfrm>
                <a:off x="3307687" y="2751192"/>
                <a:ext cx="432048" cy="1899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" name="Picture 2" descr="Fabio López Pires">
              <a:extLst>
                <a:ext uri="{FF2B5EF4-FFF2-40B4-BE49-F238E27FC236}">
                  <a16:creationId xmlns:a16="http://schemas.microsoft.com/office/drawing/2014/main" id="{8C4C78EE-3743-0A30-8149-FA2502435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3711" y="1221744"/>
              <a:ext cx="880120" cy="880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F9DD8526-D140-3C82-F976-D667640F76BC}"/>
              </a:ext>
            </a:extLst>
          </p:cNvPr>
          <p:cNvGrpSpPr/>
          <p:nvPr/>
        </p:nvGrpSpPr>
        <p:grpSpPr>
          <a:xfrm>
            <a:off x="951641" y="4321337"/>
            <a:ext cx="1675369" cy="2167338"/>
            <a:chOff x="5836066" y="1654035"/>
            <a:chExt cx="1675369" cy="2167338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CEAFE0D8-FBFA-0973-55FC-237D5CC41AFB}"/>
                </a:ext>
              </a:extLst>
            </p:cNvPr>
            <p:cNvSpPr/>
            <p:nvPr/>
          </p:nvSpPr>
          <p:spPr>
            <a:xfrm>
              <a:off x="5908074" y="2004984"/>
              <a:ext cx="1224136" cy="10801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pic>
          <p:nvPicPr>
            <p:cNvPr id="14" name="Picture 4" descr="Free logotipo de linkedin png, icono de linkedin png transparente 18930587  PNG with Transparent Background">
              <a:extLst>
                <a:ext uri="{FF2B5EF4-FFF2-40B4-BE49-F238E27FC236}">
                  <a16:creationId xmlns:a16="http://schemas.microsoft.com/office/drawing/2014/main" id="{BB6EC398-C9F3-360B-6B56-06D8C4846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6066" y="3242339"/>
              <a:ext cx="351482" cy="3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432B36B3-22F7-73D7-CC09-C731CC0B4D39}"/>
                </a:ext>
              </a:extLst>
            </p:cNvPr>
            <p:cNvSpPr txBox="1"/>
            <p:nvPr/>
          </p:nvSpPr>
          <p:spPr>
            <a:xfrm>
              <a:off x="5852091" y="1654035"/>
              <a:ext cx="1540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PY" b="1" i="0" dirty="0">
                  <a:effectLst/>
                  <a:latin typeface="-apple-system"/>
                </a:rPr>
                <a:t>Ariel Guerrero</a:t>
              </a:r>
              <a:endParaRPr lang="es-PY" dirty="0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94800299-F141-C990-3141-CDE05F3E1443}"/>
                </a:ext>
              </a:extLst>
            </p:cNvPr>
            <p:cNvSpPr txBox="1"/>
            <p:nvPr/>
          </p:nvSpPr>
          <p:spPr>
            <a:xfrm>
              <a:off x="6187549" y="3228768"/>
              <a:ext cx="13238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PY" dirty="0" err="1">
                  <a:hlinkClick r:id="rId7"/>
                </a:rPr>
                <a:t>arielguerrero</a:t>
              </a:r>
              <a:endParaRPr lang="es-PY" dirty="0"/>
            </a:p>
          </p:txBody>
        </p:sp>
        <p:pic>
          <p:nvPicPr>
            <p:cNvPr id="17" name="Picture 8" descr="Conacyt">
              <a:hlinkClick r:id="rId8" action="ppaction://hlinkfile"/>
              <a:extLst>
                <a:ext uri="{FF2B5EF4-FFF2-40B4-BE49-F238E27FC236}">
                  <a16:creationId xmlns:a16="http://schemas.microsoft.com/office/drawing/2014/main" id="{97115FF0-2ED4-8E71-A658-4B6A4B7DD0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6" t="26226" r="36338" b="26226"/>
            <a:stretch/>
          </p:blipFill>
          <p:spPr bwMode="auto">
            <a:xfrm>
              <a:off x="5867897" y="3631432"/>
              <a:ext cx="432048" cy="189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2" descr="Ariel Guerrero">
              <a:extLst>
                <a:ext uri="{FF2B5EF4-FFF2-40B4-BE49-F238E27FC236}">
                  <a16:creationId xmlns:a16="http://schemas.microsoft.com/office/drawing/2014/main" id="{6E0B1804-333B-90D2-CC20-BAED5C20A4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0082" y="2101984"/>
              <a:ext cx="880120" cy="880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BD0A90EA-E32C-D980-80A9-C2FA4D28BD9D}"/>
              </a:ext>
            </a:extLst>
          </p:cNvPr>
          <p:cNvGrpSpPr/>
          <p:nvPr/>
        </p:nvGrpSpPr>
        <p:grpSpPr>
          <a:xfrm>
            <a:off x="3435541" y="1561302"/>
            <a:ext cx="3115755" cy="2408329"/>
            <a:chOff x="3384259" y="731608"/>
            <a:chExt cx="3115755" cy="2408329"/>
          </a:xfrm>
        </p:grpSpPr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F99B07E8-C756-8C08-E94B-9547263F43FC}"/>
                </a:ext>
              </a:extLst>
            </p:cNvPr>
            <p:cNvSpPr txBox="1"/>
            <p:nvPr/>
          </p:nvSpPr>
          <p:spPr>
            <a:xfrm>
              <a:off x="3872114" y="2334232"/>
              <a:ext cx="26279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PY" dirty="0">
                  <a:hlinkClick r:id="rId10"/>
                </a:rPr>
                <a:t>gabriela-cáceres-95429a109</a:t>
              </a:r>
              <a:endParaRPr lang="es-PY" dirty="0"/>
            </a:p>
          </p:txBody>
        </p: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9E5EE18E-FCCF-D81B-AD33-008859F5DA05}"/>
                </a:ext>
              </a:extLst>
            </p:cNvPr>
            <p:cNvGrpSpPr/>
            <p:nvPr/>
          </p:nvGrpSpPr>
          <p:grpSpPr>
            <a:xfrm>
              <a:off x="3384259" y="731608"/>
              <a:ext cx="1853952" cy="2408329"/>
              <a:chOff x="3384259" y="731608"/>
              <a:chExt cx="1853952" cy="2408329"/>
            </a:xfrm>
          </p:grpSpPr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A6A18BC9-8B2B-9CE2-6325-7F0649790A6F}"/>
                  </a:ext>
                </a:extLst>
              </p:cNvPr>
              <p:cNvSpPr/>
              <p:nvPr/>
            </p:nvSpPr>
            <p:spPr>
              <a:xfrm>
                <a:off x="3660002" y="1110208"/>
                <a:ext cx="1224136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  <p:pic>
            <p:nvPicPr>
              <p:cNvPr id="23" name="Picture 4" descr="Free logotipo de linkedin png, icono de linkedin png transparente 18930587  PNG with Transparent Background">
                <a:extLst>
                  <a:ext uri="{FF2B5EF4-FFF2-40B4-BE49-F238E27FC236}">
                    <a16:creationId xmlns:a16="http://schemas.microsoft.com/office/drawing/2014/main" id="{D1DA0A1C-BEF7-DC7F-1EFD-60B3581940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7994" y="2347563"/>
                <a:ext cx="351482" cy="3514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9D727B3F-8C97-E4D8-2768-883356E0BAA6}"/>
                  </a:ext>
                </a:extLst>
              </p:cNvPr>
              <p:cNvSpPr txBox="1"/>
              <p:nvPr/>
            </p:nvSpPr>
            <p:spPr>
              <a:xfrm>
                <a:off x="3384259" y="731608"/>
                <a:ext cx="18539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PY" b="1" i="0" dirty="0">
                    <a:effectLst/>
                    <a:latin typeface="-apple-system"/>
                  </a:rPr>
                  <a:t>Gabriela Cáceres</a:t>
                </a:r>
                <a:endParaRPr lang="es-PY" dirty="0"/>
              </a:p>
            </p:txBody>
          </p:sp>
          <p:pic>
            <p:nvPicPr>
              <p:cNvPr id="25" name="Imagen 24">
                <a:extLst>
                  <a:ext uri="{FF2B5EF4-FFF2-40B4-BE49-F238E27FC236}">
                    <a16:creationId xmlns:a16="http://schemas.microsoft.com/office/drawing/2014/main" id="{5C83E907-4F16-6840-D8D2-3CA390227C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50054" y="1238303"/>
                <a:ext cx="877235" cy="877235"/>
              </a:xfrm>
              <a:prstGeom prst="rect">
                <a:avLst/>
              </a:prstGeom>
            </p:spPr>
          </p:pic>
          <p:pic>
            <p:nvPicPr>
              <p:cNvPr id="26" name="Imagen 25">
                <a:hlinkClick r:id="rId12"/>
                <a:extLst>
                  <a:ext uri="{FF2B5EF4-FFF2-40B4-BE49-F238E27FC236}">
                    <a16:creationId xmlns:a16="http://schemas.microsoft.com/office/drawing/2014/main" id="{B513CC46-C394-55D6-5089-B8B11EDB9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11496" y="2788455"/>
                <a:ext cx="1029342" cy="351482"/>
              </a:xfrm>
              <a:prstGeom prst="rect">
                <a:avLst/>
              </a:prstGeom>
            </p:spPr>
          </p:pic>
        </p:grp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78FAD53D-2C8D-5C42-8935-4006838EE26A}"/>
              </a:ext>
            </a:extLst>
          </p:cNvPr>
          <p:cNvGrpSpPr/>
          <p:nvPr/>
        </p:nvGrpSpPr>
        <p:grpSpPr>
          <a:xfrm>
            <a:off x="6286983" y="4321337"/>
            <a:ext cx="2568104" cy="1971716"/>
            <a:chOff x="6180359" y="720101"/>
            <a:chExt cx="2568104" cy="1971716"/>
          </a:xfrm>
        </p:grpSpPr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D67310CB-1A92-48D0-5A00-DE1D4F6DD300}"/>
                </a:ext>
              </a:extLst>
            </p:cNvPr>
            <p:cNvSpPr txBox="1"/>
            <p:nvPr/>
          </p:nvSpPr>
          <p:spPr>
            <a:xfrm>
              <a:off x="6180359" y="720101"/>
              <a:ext cx="18539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PY" b="1" i="0" dirty="0">
                  <a:effectLst/>
                  <a:latin typeface="-apple-system"/>
                </a:rPr>
                <a:t>Rodrigo Argüello</a:t>
              </a:r>
              <a:endParaRPr lang="es-PY" dirty="0"/>
            </a:p>
          </p:txBody>
        </p:sp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C70933D9-FCEC-D365-F9F1-5BE8BB0BE11C}"/>
                </a:ext>
              </a:extLst>
            </p:cNvPr>
            <p:cNvGrpSpPr/>
            <p:nvPr/>
          </p:nvGrpSpPr>
          <p:grpSpPr>
            <a:xfrm>
              <a:off x="6384094" y="1098701"/>
              <a:ext cx="2364369" cy="1593116"/>
              <a:chOff x="6384094" y="1098701"/>
              <a:chExt cx="2364369" cy="1593116"/>
            </a:xfrm>
          </p:grpSpPr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7FE0B523-FA62-7ED9-F4B3-11A8BCBA7C48}"/>
                  </a:ext>
                </a:extLst>
              </p:cNvPr>
              <p:cNvSpPr/>
              <p:nvPr/>
            </p:nvSpPr>
            <p:spPr>
              <a:xfrm>
                <a:off x="6456102" y="1098701"/>
                <a:ext cx="1224136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  <p:pic>
            <p:nvPicPr>
              <p:cNvPr id="31" name="Picture 4" descr="Free logotipo de linkedin png, icono de linkedin png transparente 18930587  PNG with Transparent Background">
                <a:extLst>
                  <a:ext uri="{FF2B5EF4-FFF2-40B4-BE49-F238E27FC236}">
                    <a16:creationId xmlns:a16="http://schemas.microsoft.com/office/drawing/2014/main" id="{1B3500C9-30EB-84CE-8619-3C1821332F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4094" y="2336056"/>
                <a:ext cx="351482" cy="3514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4D1A33B7-E78B-9D7E-837A-82564E880842}"/>
                  </a:ext>
                </a:extLst>
              </p:cNvPr>
              <p:cNvSpPr txBox="1"/>
              <p:nvPr/>
            </p:nvSpPr>
            <p:spPr>
              <a:xfrm>
                <a:off x="6735576" y="2322485"/>
                <a:ext cx="2012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PY" dirty="0" err="1">
                    <a:hlinkClick r:id="rId14"/>
                  </a:rPr>
                  <a:t>rodrigoarguelloayala</a:t>
                </a:r>
                <a:endParaRPr lang="es-PY" dirty="0"/>
              </a:p>
            </p:txBody>
          </p:sp>
          <p:pic>
            <p:nvPicPr>
              <p:cNvPr id="33" name="Picture 18" descr="Imagen">
                <a:extLst>
                  <a:ext uri="{FF2B5EF4-FFF2-40B4-BE49-F238E27FC236}">
                    <a16:creationId xmlns:a16="http://schemas.microsoft.com/office/drawing/2014/main" id="{CB59ECF3-43C5-00A2-6F72-9248897C27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44" t="9293" r="24224" b="46264"/>
              <a:stretch/>
            </p:blipFill>
            <p:spPr bwMode="auto">
              <a:xfrm>
                <a:off x="6571694" y="1199681"/>
                <a:ext cx="1071282" cy="901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341FB028-3B0D-C4D2-C78F-0768A15A89B9}"/>
              </a:ext>
            </a:extLst>
          </p:cNvPr>
          <p:cNvGrpSpPr/>
          <p:nvPr/>
        </p:nvGrpSpPr>
        <p:grpSpPr>
          <a:xfrm>
            <a:off x="883463" y="1623236"/>
            <a:ext cx="1853952" cy="1826854"/>
            <a:chOff x="833946" y="741206"/>
            <a:chExt cx="1853952" cy="1826854"/>
          </a:xfrm>
        </p:grpSpPr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67A7426C-47F7-5025-61ED-223BF2E31556}"/>
                </a:ext>
              </a:extLst>
            </p:cNvPr>
            <p:cNvSpPr/>
            <p:nvPr/>
          </p:nvSpPr>
          <p:spPr>
            <a:xfrm>
              <a:off x="1084537" y="1119806"/>
              <a:ext cx="1224136" cy="10801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3D385E40-5430-BB49-2316-D7F683CB4DEA}"/>
                </a:ext>
              </a:extLst>
            </p:cNvPr>
            <p:cNvSpPr txBox="1"/>
            <p:nvPr/>
          </p:nvSpPr>
          <p:spPr>
            <a:xfrm>
              <a:off x="833946" y="741206"/>
              <a:ext cx="18539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PY" b="1" i="0" dirty="0">
                  <a:effectLst/>
                  <a:latin typeface="-apple-system"/>
                </a:rPr>
                <a:t>Cynthia Villalba</a:t>
              </a:r>
              <a:endParaRPr lang="es-PY" dirty="0"/>
            </a:p>
          </p:txBody>
        </p:sp>
        <p:pic>
          <p:nvPicPr>
            <p:cNvPr id="37" name="Picture 8" descr="Conacyt">
              <a:hlinkClick r:id="rId16"/>
              <a:extLst>
                <a:ext uri="{FF2B5EF4-FFF2-40B4-BE49-F238E27FC236}">
                  <a16:creationId xmlns:a16="http://schemas.microsoft.com/office/drawing/2014/main" id="{0BBF7229-9F99-74AF-EC69-D198F21463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6" t="26226" r="36338" b="26226"/>
            <a:stretch/>
          </p:blipFill>
          <p:spPr bwMode="auto">
            <a:xfrm>
              <a:off x="1084537" y="2378119"/>
              <a:ext cx="432048" cy="189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0">
              <a:extLst>
                <a:ext uri="{FF2B5EF4-FFF2-40B4-BE49-F238E27FC236}">
                  <a16:creationId xmlns:a16="http://schemas.microsoft.com/office/drawing/2014/main" id="{1886C635-3906-A180-4515-00502A2C41E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65" t="4988" r="23633" b="22784"/>
            <a:stretch/>
          </p:blipFill>
          <p:spPr bwMode="auto">
            <a:xfrm>
              <a:off x="1227144" y="1153271"/>
              <a:ext cx="854184" cy="1008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72345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DCC18-C6B0-DAF3-74A5-58B422CF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0899"/>
            <a:ext cx="2789521" cy="825272"/>
          </a:xfrm>
        </p:spPr>
        <p:txBody>
          <a:bodyPr/>
          <a:lstStyle/>
          <a:p>
            <a:r>
              <a:rPr lang="es-PY" dirty="0"/>
              <a:t>Webgrafía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044D2AD-0D22-4EEE-7680-DA9D709E10E6}"/>
              </a:ext>
            </a:extLst>
          </p:cNvPr>
          <p:cNvSpPr txBox="1"/>
          <p:nvPr/>
        </p:nvSpPr>
        <p:spPr>
          <a:xfrm>
            <a:off x="3059832" y="628869"/>
            <a:ext cx="18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 err="1">
                <a:hlinkClick r:id="rId2"/>
              </a:rPr>
              <a:t>IoT</a:t>
            </a:r>
            <a:r>
              <a:rPr lang="es-PY" dirty="0">
                <a:hlinkClick r:id="rId2"/>
              </a:rPr>
              <a:t> </a:t>
            </a:r>
            <a:r>
              <a:rPr lang="es-PY" dirty="0" err="1">
                <a:hlinkClick r:id="rId2"/>
              </a:rPr>
              <a:t>for</a:t>
            </a:r>
            <a:r>
              <a:rPr lang="es-PY" dirty="0">
                <a:hlinkClick r:id="rId2"/>
              </a:rPr>
              <a:t> </a:t>
            </a:r>
            <a:r>
              <a:rPr lang="es-PY" dirty="0" err="1">
                <a:hlinkClick r:id="rId2"/>
              </a:rPr>
              <a:t>Begginers</a:t>
            </a:r>
            <a:endParaRPr lang="es-PY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C23B5E5-1910-B3E3-13C2-95A56490F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793486"/>
              </p:ext>
            </p:extLst>
          </p:nvPr>
        </p:nvGraphicFramePr>
        <p:xfrm>
          <a:off x="488128" y="1729163"/>
          <a:ext cx="8136904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359012003"/>
                    </a:ext>
                  </a:extLst>
                </a:gridCol>
                <a:gridCol w="2767536">
                  <a:extLst>
                    <a:ext uri="{9D8B030D-6E8A-4147-A177-3AD203B41FA5}">
                      <a16:colId xmlns:a16="http://schemas.microsoft.com/office/drawing/2014/main" val="1651868192"/>
                    </a:ext>
                  </a:extLst>
                </a:gridCol>
                <a:gridCol w="4865312">
                  <a:extLst>
                    <a:ext uri="{9D8B030D-6E8A-4147-A177-3AD203B41FA5}">
                      <a16:colId xmlns:a16="http://schemas.microsoft.com/office/drawing/2014/main" val="1715850644"/>
                    </a:ext>
                  </a:extLst>
                </a:gridCol>
              </a:tblGrid>
              <a:tr h="281682">
                <a:tc>
                  <a:txBody>
                    <a:bodyPr/>
                    <a:lstStyle/>
                    <a:p>
                      <a:r>
                        <a:rPr lang="es-PY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Concepto</a:t>
                      </a:r>
                    </a:p>
                    <a:p>
                      <a:r>
                        <a:rPr lang="es-PY" dirty="0"/>
                        <a:t>Enseñado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 Objetivos de aprendizaje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83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15.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Entrenar un detector de calidad de fruta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Más información sobre el seguimiento de ubicación GPS para dispositivos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3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16.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Verifique la calidad de la fruta desde un dispositivo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a usar su detector de calidad de frutas desde un dispositivo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8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17.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Ejecute su detector de frutas en el borde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a ejecutar su detector de frutas en un dispositivo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el perímetro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99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18.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Activar la detección de la calidad de la fruta desde un sensor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Más información sobre cómo activar la detección de la calidad de la fruta desde un sensor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735535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AC7EF19D-0883-C3BC-3127-57D0DD391807}"/>
              </a:ext>
            </a:extLst>
          </p:cNvPr>
          <p:cNvSpPr txBox="1"/>
          <p:nvPr/>
        </p:nvSpPr>
        <p:spPr>
          <a:xfrm>
            <a:off x="395536" y="1226171"/>
            <a:ext cx="6466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b="1" dirty="0">
                <a:solidFill>
                  <a:srgbClr val="00B0F0"/>
                </a:solidFill>
              </a:rPr>
              <a:t>Caso de Estudio 3: Aplicación en la industria de manufactura</a:t>
            </a:r>
          </a:p>
        </p:txBody>
      </p:sp>
    </p:spTree>
    <p:extLst>
      <p:ext uri="{BB962C8B-B14F-4D97-AF65-F5344CB8AC3E}">
        <p14:creationId xmlns:p14="http://schemas.microsoft.com/office/powerpoint/2010/main" val="308566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DCC18-C6B0-DAF3-74A5-58B422CF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0899"/>
            <a:ext cx="2789521" cy="825272"/>
          </a:xfrm>
        </p:spPr>
        <p:txBody>
          <a:bodyPr/>
          <a:lstStyle/>
          <a:p>
            <a:r>
              <a:rPr lang="es-PY" dirty="0"/>
              <a:t>Webgrafía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044D2AD-0D22-4EEE-7680-DA9D709E10E6}"/>
              </a:ext>
            </a:extLst>
          </p:cNvPr>
          <p:cNvSpPr txBox="1"/>
          <p:nvPr/>
        </p:nvSpPr>
        <p:spPr>
          <a:xfrm>
            <a:off x="3059832" y="628869"/>
            <a:ext cx="18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 err="1">
                <a:hlinkClick r:id="rId2"/>
              </a:rPr>
              <a:t>IoT</a:t>
            </a:r>
            <a:r>
              <a:rPr lang="es-PY" dirty="0">
                <a:hlinkClick r:id="rId2"/>
              </a:rPr>
              <a:t> </a:t>
            </a:r>
            <a:r>
              <a:rPr lang="es-PY" dirty="0" err="1">
                <a:hlinkClick r:id="rId2"/>
              </a:rPr>
              <a:t>for</a:t>
            </a:r>
            <a:r>
              <a:rPr lang="es-PY" dirty="0">
                <a:hlinkClick r:id="rId2"/>
              </a:rPr>
              <a:t> </a:t>
            </a:r>
            <a:r>
              <a:rPr lang="es-PY" dirty="0" err="1">
                <a:hlinkClick r:id="rId2"/>
              </a:rPr>
              <a:t>Begginers</a:t>
            </a:r>
            <a:endParaRPr lang="es-PY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C23B5E5-1910-B3E3-13C2-95A56490F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460415"/>
              </p:ext>
            </p:extLst>
          </p:nvPr>
        </p:nvGraphicFramePr>
        <p:xfrm>
          <a:off x="431133" y="1823473"/>
          <a:ext cx="81369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359012003"/>
                    </a:ext>
                  </a:extLst>
                </a:gridCol>
                <a:gridCol w="2767536">
                  <a:extLst>
                    <a:ext uri="{9D8B030D-6E8A-4147-A177-3AD203B41FA5}">
                      <a16:colId xmlns:a16="http://schemas.microsoft.com/office/drawing/2014/main" val="1651868192"/>
                    </a:ext>
                  </a:extLst>
                </a:gridCol>
                <a:gridCol w="4865312">
                  <a:extLst>
                    <a:ext uri="{9D8B030D-6E8A-4147-A177-3AD203B41FA5}">
                      <a16:colId xmlns:a16="http://schemas.microsoft.com/office/drawing/2014/main" val="1715850644"/>
                    </a:ext>
                  </a:extLst>
                </a:gridCol>
              </a:tblGrid>
              <a:tr h="281682">
                <a:tc>
                  <a:txBody>
                    <a:bodyPr/>
                    <a:lstStyle/>
                    <a:p>
                      <a:r>
                        <a:rPr lang="es-PY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Concepto</a:t>
                      </a:r>
                    </a:p>
                    <a:p>
                      <a:r>
                        <a:rPr lang="es-PY" dirty="0"/>
                        <a:t>Enseñado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 Objetivos de aprendizaje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83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19.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Entrenar a un detector de acciones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a usar la detección de objetos para entrenar un detector de existencias para contar las existencias en una tienda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3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20.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PY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Consultar stock desde un dispositivo </a:t>
                      </a:r>
                      <a:r>
                        <a:rPr kumimoji="0" lang="es-PY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a verificar el stock desde un dispositivo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usando un modelo de detección de objetos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82543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AC7EF19D-0883-C3BC-3127-57D0DD391807}"/>
              </a:ext>
            </a:extLst>
          </p:cNvPr>
          <p:cNvSpPr txBox="1"/>
          <p:nvPr/>
        </p:nvSpPr>
        <p:spPr>
          <a:xfrm>
            <a:off x="395536" y="1226171"/>
            <a:ext cx="6466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b="1" dirty="0">
                <a:solidFill>
                  <a:srgbClr val="00B0F0"/>
                </a:solidFill>
              </a:rPr>
              <a:t>Caso de Estudio 4: Aplicación en el comercio (Minorista)</a:t>
            </a:r>
          </a:p>
        </p:txBody>
      </p:sp>
    </p:spTree>
    <p:extLst>
      <p:ext uri="{BB962C8B-B14F-4D97-AF65-F5344CB8AC3E}">
        <p14:creationId xmlns:p14="http://schemas.microsoft.com/office/powerpoint/2010/main" val="3197437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DCC18-C6B0-DAF3-74A5-58B422CF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0899"/>
            <a:ext cx="2789521" cy="825272"/>
          </a:xfrm>
        </p:spPr>
        <p:txBody>
          <a:bodyPr/>
          <a:lstStyle/>
          <a:p>
            <a:r>
              <a:rPr lang="es-PY" dirty="0"/>
              <a:t>Webgrafía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044D2AD-0D22-4EEE-7680-DA9D709E10E6}"/>
              </a:ext>
            </a:extLst>
          </p:cNvPr>
          <p:cNvSpPr txBox="1"/>
          <p:nvPr/>
        </p:nvSpPr>
        <p:spPr>
          <a:xfrm>
            <a:off x="3059832" y="628869"/>
            <a:ext cx="18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 err="1">
                <a:hlinkClick r:id="rId2"/>
              </a:rPr>
              <a:t>IoT</a:t>
            </a:r>
            <a:r>
              <a:rPr lang="es-PY" dirty="0">
                <a:hlinkClick r:id="rId2"/>
              </a:rPr>
              <a:t> </a:t>
            </a:r>
            <a:r>
              <a:rPr lang="es-PY" dirty="0" err="1">
                <a:hlinkClick r:id="rId2"/>
              </a:rPr>
              <a:t>for</a:t>
            </a:r>
            <a:r>
              <a:rPr lang="es-PY" dirty="0">
                <a:hlinkClick r:id="rId2"/>
              </a:rPr>
              <a:t> </a:t>
            </a:r>
            <a:r>
              <a:rPr lang="es-PY" dirty="0" err="1">
                <a:hlinkClick r:id="rId2"/>
              </a:rPr>
              <a:t>Begginers</a:t>
            </a:r>
            <a:endParaRPr lang="es-PY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C23B5E5-1910-B3E3-13C2-95A56490F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631919"/>
              </p:ext>
            </p:extLst>
          </p:nvPr>
        </p:nvGraphicFramePr>
        <p:xfrm>
          <a:off x="488128" y="1729163"/>
          <a:ext cx="8136904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359012003"/>
                    </a:ext>
                  </a:extLst>
                </a:gridCol>
                <a:gridCol w="2767536">
                  <a:extLst>
                    <a:ext uri="{9D8B030D-6E8A-4147-A177-3AD203B41FA5}">
                      <a16:colId xmlns:a16="http://schemas.microsoft.com/office/drawing/2014/main" val="1651868192"/>
                    </a:ext>
                  </a:extLst>
                </a:gridCol>
                <a:gridCol w="4865312">
                  <a:extLst>
                    <a:ext uri="{9D8B030D-6E8A-4147-A177-3AD203B41FA5}">
                      <a16:colId xmlns:a16="http://schemas.microsoft.com/office/drawing/2014/main" val="1715850644"/>
                    </a:ext>
                  </a:extLst>
                </a:gridCol>
              </a:tblGrid>
              <a:tr h="281682">
                <a:tc>
                  <a:txBody>
                    <a:bodyPr/>
                    <a:lstStyle/>
                    <a:p>
                      <a:r>
                        <a:rPr lang="es-PY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Concepto</a:t>
                      </a:r>
                    </a:p>
                    <a:p>
                      <a:r>
                        <a:rPr lang="es-PY" dirty="0"/>
                        <a:t>Enseñado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 Objetivos de aprendizaje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83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21.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Reconocer el habla con un dispositivo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a reconocer el habla de un dispositivo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crear un temporizador inteligente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3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22.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PY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Entender el idioma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a configurar un temporizador en un dispositivo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proporcione comentarios de voz sobre cuándo se configura el temporizador y cuándo finaliza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8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23.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Establezca un temporizador y proporcione comentarios de voz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a ejecutar su detector de frutas en un dispositivo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el perímetro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99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24.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PY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Admite varios idiomas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a admitir varios idiomas, tanto cuando se habla como para las respuestas de su temporizador inteligente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735535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AC7EF19D-0883-C3BC-3127-57D0DD391807}"/>
              </a:ext>
            </a:extLst>
          </p:cNvPr>
          <p:cNvSpPr txBox="1"/>
          <p:nvPr/>
        </p:nvSpPr>
        <p:spPr>
          <a:xfrm>
            <a:off x="395536" y="1226171"/>
            <a:ext cx="6466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b="1" dirty="0">
                <a:solidFill>
                  <a:srgbClr val="00B0F0"/>
                </a:solidFill>
              </a:rPr>
              <a:t>Caso de Estudio 5: Aplicación en electrónica de consumo</a:t>
            </a:r>
          </a:p>
        </p:txBody>
      </p:sp>
    </p:spTree>
    <p:extLst>
      <p:ext uri="{BB962C8B-B14F-4D97-AF65-F5344CB8AC3E}">
        <p14:creationId xmlns:p14="http://schemas.microsoft.com/office/powerpoint/2010/main" val="2741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DCC18-C6B0-DAF3-74A5-58B422CF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0899"/>
            <a:ext cx="6696744" cy="825272"/>
          </a:xfrm>
        </p:spPr>
        <p:txBody>
          <a:bodyPr>
            <a:normAutofit fontScale="90000"/>
          </a:bodyPr>
          <a:lstStyle/>
          <a:p>
            <a:r>
              <a:rPr lang="es-PY" dirty="0"/>
              <a:t>Plataforma de Enseña a distancia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BEF375E-A7DA-6890-0F89-57533DD956FB}"/>
              </a:ext>
            </a:extLst>
          </p:cNvPr>
          <p:cNvSpPr txBox="1"/>
          <p:nvPr/>
        </p:nvSpPr>
        <p:spPr>
          <a:xfrm>
            <a:off x="467544" y="1582340"/>
            <a:ext cx="769187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>
                <a:effectLst/>
              </a:rPr>
              <a:t>URL de Educa Grado: </a:t>
            </a:r>
            <a:r>
              <a:rPr lang="es-MX" u="sng" dirty="0">
                <a:solidFill>
                  <a:srgbClr val="0070C0"/>
                </a:solidFill>
                <a:effectLst/>
              </a:rPr>
              <a:t>https://ead.pol.una.py/politecnica/my/ </a:t>
            </a:r>
            <a:endParaRPr lang="es-MX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s-MX" dirty="0">
                <a:solidFill>
                  <a:srgbClr val="FF0000"/>
                </a:solidFill>
                <a:effectLst/>
              </a:rPr>
              <a:t>Los cursos se encuentran dentro de la categoría Postgrado - Diplomados MITIC - FPUNA </a:t>
            </a:r>
            <a:endParaRPr lang="es-MX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s-MX" dirty="0">
                <a:effectLst/>
              </a:rPr>
              <a:t>Enlace a la categoría: </a:t>
            </a:r>
            <a:r>
              <a:rPr lang="es-MX" dirty="0">
                <a:solidFill>
                  <a:srgbClr val="0070C0"/>
                </a:solidFill>
                <a:effectLst/>
              </a:rPr>
              <a:t>https://ead.pol.una.py/politecnica/course/index.php?categoryid=127 </a:t>
            </a:r>
            <a:endParaRPr lang="es-MX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s-MX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s-MX" u="sng" dirty="0">
                <a:effectLst/>
              </a:rPr>
              <a:t>Detalles de los cursos</a:t>
            </a:r>
            <a:r>
              <a:rPr lang="es-MX" dirty="0">
                <a:effectLst/>
              </a:rPr>
              <a:t>: </a:t>
            </a:r>
            <a:endParaRPr lang="es-MX" dirty="0"/>
          </a:p>
          <a:p>
            <a:pPr>
              <a:lnSpc>
                <a:spcPct val="150000"/>
              </a:lnSpc>
            </a:pPr>
            <a:r>
              <a:rPr lang="es-MX" dirty="0">
                <a:effectLst/>
              </a:rPr>
              <a:t>Nombre del curso: </a:t>
            </a:r>
            <a:r>
              <a:rPr lang="es-MX" b="1" dirty="0" err="1">
                <a:solidFill>
                  <a:srgbClr val="FF0000"/>
                </a:solidFill>
                <a:effectLst/>
              </a:rPr>
              <a:t>IoT</a:t>
            </a:r>
            <a:r>
              <a:rPr lang="es-MX" b="1" dirty="0">
                <a:solidFill>
                  <a:srgbClr val="FF0000"/>
                </a:solidFill>
                <a:effectLst/>
              </a:rPr>
              <a:t> - Internet de las Cosas </a:t>
            </a:r>
            <a:endParaRPr lang="es-MX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s-MX" dirty="0">
                <a:effectLst/>
              </a:rPr>
              <a:t>Nombre corto del curso: </a:t>
            </a:r>
            <a:r>
              <a:rPr lang="es-MX" dirty="0" err="1">
                <a:effectLst/>
              </a:rPr>
              <a:t>IoT</a:t>
            </a:r>
            <a:r>
              <a:rPr lang="es-MX" dirty="0">
                <a:effectLst/>
              </a:rPr>
              <a:t> </a:t>
            </a:r>
            <a:endParaRPr lang="es-MX" dirty="0"/>
          </a:p>
          <a:p>
            <a:pPr>
              <a:lnSpc>
                <a:spcPct val="150000"/>
              </a:lnSpc>
            </a:pPr>
            <a:r>
              <a:rPr lang="es-MX" dirty="0">
                <a:effectLst/>
              </a:rPr>
              <a:t>Dirección URL del curso: </a:t>
            </a:r>
            <a:r>
              <a:rPr lang="es-MX" dirty="0">
                <a:solidFill>
                  <a:srgbClr val="0070C0"/>
                </a:solidFill>
                <a:effectLst/>
              </a:rPr>
              <a:t>https://ead.pol.una.py/politecnica/course/view.php?id=7184</a:t>
            </a:r>
            <a:endParaRPr lang="es-MX" dirty="0">
              <a:solidFill>
                <a:srgbClr val="0070C0"/>
              </a:solidFill>
            </a:endParaRPr>
          </a:p>
          <a:p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3409772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69691-6DDA-6341-9A23-5B641C4F1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69" y="1022289"/>
            <a:ext cx="7772400" cy="1362075"/>
          </a:xfrm>
        </p:spPr>
        <p:txBody>
          <a:bodyPr/>
          <a:lstStyle/>
          <a:p>
            <a:r>
              <a:rPr lang="es-ES" dirty="0"/>
              <a:t>Créditos</a:t>
            </a:r>
            <a:endParaRPr lang="es-PY" dirty="0"/>
          </a:p>
        </p:txBody>
      </p:sp>
      <p:sp>
        <p:nvSpPr>
          <p:cNvPr id="11" name="2 Subtítulo">
            <a:extLst>
              <a:ext uri="{FF2B5EF4-FFF2-40B4-BE49-F238E27FC236}">
                <a16:creationId xmlns:a16="http://schemas.microsoft.com/office/drawing/2014/main" id="{98F1716A-B1EF-6442-92FD-9848BE0B5064}"/>
              </a:ext>
            </a:extLst>
          </p:cNvPr>
          <p:cNvSpPr txBox="1">
            <a:spLocks/>
          </p:cNvSpPr>
          <p:nvPr/>
        </p:nvSpPr>
        <p:spPr>
          <a:xfrm>
            <a:off x="5967721" y="430344"/>
            <a:ext cx="3184358" cy="1451973"/>
          </a:xfrm>
          <a:prstGeom prst="rect">
            <a:avLst/>
          </a:prstGeom>
        </p:spPr>
        <p:txBody>
          <a:bodyPr anchor="t" anchorCtr="0">
            <a:normAutofit fontScale="55000" lnSpcReduction="20000"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Y" sz="2900" b="1" dirty="0">
                <a:solidFill>
                  <a:schemeClr val="tx1"/>
                </a:solidFill>
              </a:rPr>
              <a:t>Ariel Guerrero</a:t>
            </a:r>
          </a:p>
          <a:p>
            <a:pPr algn="ctr"/>
            <a:r>
              <a:rPr lang="es-PY" sz="2900" dirty="0">
                <a:hlinkClick r:id="rId2"/>
              </a:rPr>
              <a:t>ariel.guerrero@uc.edu.py</a:t>
            </a:r>
            <a:endParaRPr lang="es-PY" sz="2900" dirty="0"/>
          </a:p>
          <a:p>
            <a:pPr algn="ctr"/>
            <a:r>
              <a:rPr lang="es-PY" sz="2900" dirty="0"/>
              <a:t>(+595) 981-425 040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Asunción – Paraguay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@2023</a:t>
            </a:r>
            <a:endParaRPr lang="es-PY" sz="2900" dirty="0">
              <a:solidFill>
                <a:schemeClr val="tx1"/>
              </a:solidFill>
            </a:endParaRPr>
          </a:p>
          <a:p>
            <a:endParaRPr lang="es-PY" b="1" dirty="0"/>
          </a:p>
        </p:txBody>
      </p:sp>
      <p:pic>
        <p:nvPicPr>
          <p:cNvPr id="12" name="Imagen 11">
            <a:hlinkClick r:id="rId3"/>
            <a:extLst>
              <a:ext uri="{FF2B5EF4-FFF2-40B4-BE49-F238E27FC236}">
                <a16:creationId xmlns:a16="http://schemas.microsoft.com/office/drawing/2014/main" id="{059B3243-87B1-6D4D-86D2-4DD238DEF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503658"/>
            <a:ext cx="800100" cy="2794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80752E9B-900B-1941-91BF-12A2ECDE83BE}"/>
              </a:ext>
            </a:extLst>
          </p:cNvPr>
          <p:cNvSpPr/>
          <p:nvPr/>
        </p:nvSpPr>
        <p:spPr>
          <a:xfrm>
            <a:off x="124111" y="85062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BAB9267-5F45-D5BB-7379-B48B6047F4DA}"/>
              </a:ext>
            </a:extLst>
          </p:cNvPr>
          <p:cNvSpPr txBox="1"/>
          <p:nvPr/>
        </p:nvSpPr>
        <p:spPr>
          <a:xfrm>
            <a:off x="261646" y="283673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/>
              <a:t>https://github.com/microsoft/IoT-For-Beginners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106B226-2F9F-0B38-6DB0-7F1CD813526F}"/>
              </a:ext>
            </a:extLst>
          </p:cNvPr>
          <p:cNvSpPr txBox="1"/>
          <p:nvPr/>
        </p:nvSpPr>
        <p:spPr>
          <a:xfrm>
            <a:off x="261646" y="3807880"/>
            <a:ext cx="5166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/>
              <a:t>https://www.netacad.com/courses/iot/iot-fundamentals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1AF24A-52BC-892C-5E0C-B9437022CFBB}"/>
              </a:ext>
            </a:extLst>
          </p:cNvPr>
          <p:cNvSpPr txBox="1"/>
          <p:nvPr/>
        </p:nvSpPr>
        <p:spPr>
          <a:xfrm>
            <a:off x="261646" y="3160447"/>
            <a:ext cx="3732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/>
              <a:t>https://github.com/aegiloru/dIOT_2023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A5ABBD-3456-EF31-F9E0-A5C7304B1D71}"/>
              </a:ext>
            </a:extLst>
          </p:cNvPr>
          <p:cNvSpPr txBox="1"/>
          <p:nvPr/>
        </p:nvSpPr>
        <p:spPr>
          <a:xfrm>
            <a:off x="261646" y="3484163"/>
            <a:ext cx="5676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/>
              <a:t>https://ead.pol.una.py/politecnica/course/view.php?id=7184</a:t>
            </a:r>
          </a:p>
        </p:txBody>
      </p:sp>
    </p:spTree>
    <p:extLst>
      <p:ext uri="{BB962C8B-B14F-4D97-AF65-F5344CB8AC3E}">
        <p14:creationId xmlns:p14="http://schemas.microsoft.com/office/powerpoint/2010/main" val="60235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ADAB6-79A7-E783-C504-5C843848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Fundamentación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BC35D7-02E8-952D-B486-DADCA2FB971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MX" dirty="0"/>
              <a:t>Internet de las Cosas supone un cambio intensivo en cuanto a interconectividad que da un paso fundamental en la digitalización en numerosos sectores. Este cambio ofrece nuevas oportunidades de acceso a datos, servicios específicos en diferentes verticales del mercado actual. </a:t>
            </a:r>
          </a:p>
          <a:p>
            <a:pPr marL="0" indent="0" algn="just">
              <a:buNone/>
            </a:pPr>
            <a:r>
              <a:rPr lang="es-MX" dirty="0"/>
              <a:t>Esta mega tendencia tecnológica, ha irrumpido con el sector industrial con el nombre de “Cuarta revolución industrial”,</a:t>
            </a:r>
          </a:p>
          <a:p>
            <a:pPr marL="0" indent="0" algn="just">
              <a:buNone/>
            </a:pPr>
            <a:r>
              <a:rPr lang="es-MX" dirty="0"/>
              <a:t>modificando la forma de trabajar de muchos procesos y sus profesionales. </a:t>
            </a:r>
          </a:p>
          <a:p>
            <a:pPr marL="0" indent="0" algn="just">
              <a:buNone/>
            </a:pPr>
            <a:r>
              <a:rPr lang="es-MX" dirty="0"/>
              <a:t>La industria está incorporando proyectos inteligentes, y el aprovechamiento de sus múltiples ventajas en los procesos productivos.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378604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ADAB6-79A7-E783-C504-5C843848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Módulo 01: Internet de las cosas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BC35D7-02E8-952D-B486-DADCA2FB971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700808"/>
            <a:ext cx="7546032" cy="432048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dirty="0"/>
              <a:t>1.Sistemas ciber físicos (CPS) en la visión de la industria 4.0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MX" dirty="0"/>
              <a:t>2. Internet de las cosas y sistemas Ciber físicos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MX" dirty="0"/>
              <a:t>3. Plataformas de </a:t>
            </a:r>
            <a:r>
              <a:rPr lang="es-MX" dirty="0" err="1"/>
              <a:t>IoT</a:t>
            </a:r>
            <a:r>
              <a:rPr lang="es-MX" dirty="0"/>
              <a:t> y sus arquitecturas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MX" dirty="0"/>
              <a:t>4. Seguridad en las plataformas de </a:t>
            </a:r>
            <a:r>
              <a:rPr lang="es-MX" dirty="0" err="1"/>
              <a:t>IoT</a:t>
            </a:r>
            <a:r>
              <a:rPr lang="es-MX" dirty="0"/>
              <a:t> e </a:t>
            </a:r>
            <a:r>
              <a:rPr lang="es-MX" dirty="0" err="1"/>
              <a:t>IIoT</a:t>
            </a:r>
            <a:endParaRPr lang="es-MX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s-MX" dirty="0"/>
              <a:t>5. Digital </a:t>
            </a:r>
            <a:r>
              <a:rPr lang="es-MX" dirty="0" err="1"/>
              <a:t>Twins</a:t>
            </a:r>
            <a:endParaRPr lang="es-MX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s-MX" dirty="0"/>
              <a:t>6. </a:t>
            </a:r>
            <a:r>
              <a:rPr lang="es-MX" dirty="0" err="1"/>
              <a:t>Weareables</a:t>
            </a:r>
            <a:r>
              <a:rPr lang="es-MX" dirty="0"/>
              <a:t> at </a:t>
            </a:r>
            <a:r>
              <a:rPr lang="es-MX" dirty="0" err="1"/>
              <a:t>work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390580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ADAB6-79A7-E783-C504-5C843848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Y" dirty="0"/>
              <a:t>Módulo 02: </a:t>
            </a:r>
            <a:br>
              <a:rPr lang="es-PY" dirty="0"/>
            </a:br>
            <a:r>
              <a:rPr lang="es-PY" dirty="0"/>
              <a:t>La Internet industrial y la industria 4.0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BC35D7-02E8-952D-B486-DADCA2FB971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71600" y="1484784"/>
            <a:ext cx="7546032" cy="475252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s-MX" dirty="0"/>
              <a:t>1. Relación hombre máquina, revoluciones industriales, mecanización, electricidad, automatización y la transformación digital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s-MX" dirty="0"/>
              <a:t>2. Tecnologías: TI </a:t>
            </a:r>
            <a:r>
              <a:rPr lang="es-MX" dirty="0" err="1"/>
              <a:t>Backoffice</a:t>
            </a:r>
            <a:r>
              <a:rPr lang="es-MX" dirty="0"/>
              <a:t> </a:t>
            </a:r>
            <a:r>
              <a:rPr lang="es-MX" dirty="0" err="1"/>
              <a:t>automation</a:t>
            </a:r>
            <a:r>
              <a:rPr lang="es-MX" dirty="0"/>
              <a:t> ERP/CMMS/BI,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s-MX" dirty="0"/>
              <a:t>comunicaciones, M2M y </a:t>
            </a:r>
            <a:r>
              <a:rPr lang="es-MX" dirty="0" err="1"/>
              <a:t>Bigdata</a:t>
            </a:r>
            <a:endParaRPr lang="es-MX" dirty="0"/>
          </a:p>
          <a:p>
            <a:pPr marL="0" indent="0" algn="just">
              <a:lnSpc>
                <a:spcPct val="160000"/>
              </a:lnSpc>
              <a:buNone/>
            </a:pPr>
            <a:r>
              <a:rPr lang="es-MX" dirty="0"/>
              <a:t>3. Requerimientos de plataformas industriales y referentes actuales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s-MX" dirty="0"/>
              <a:t>4. TI vs TO: casos y recomendaciones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s-MX" dirty="0"/>
              <a:t>5. Implementación e impacto en la operación: Capacidades digitales, plan estratégico y operacional, </a:t>
            </a:r>
            <a:r>
              <a:rPr lang="es-MX" dirty="0" err="1"/>
              <a:t>roadmap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300713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80B3E-6D33-80FE-2EC4-C9B92004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Módulo 03: Big Data y </a:t>
            </a:r>
            <a:r>
              <a:rPr lang="es-PY" dirty="0" err="1"/>
              <a:t>Analytics</a:t>
            </a:r>
            <a:endParaRPr lang="es-PY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FED038-8D47-ADCB-5571-BC0F0EBE79F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78080" cy="500553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dirty="0"/>
              <a:t>1. Big Data: características, valor, desarrollo y </a:t>
            </a:r>
            <a:r>
              <a:rPr lang="es-MX" dirty="0" err="1"/>
              <a:t>desafios</a:t>
            </a:r>
            <a:endParaRPr lang="es-MX" dirty="0"/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2. Tecnologías: </a:t>
            </a:r>
            <a:r>
              <a:rPr lang="es-MX" dirty="0" err="1"/>
              <a:t>Datacenters</a:t>
            </a:r>
            <a:r>
              <a:rPr lang="es-MX" dirty="0"/>
              <a:t>, Cloud </a:t>
            </a:r>
            <a:r>
              <a:rPr lang="es-MX" dirty="0" err="1"/>
              <a:t>computing</a:t>
            </a:r>
            <a:r>
              <a:rPr lang="es-MX" dirty="0"/>
              <a:t>, </a:t>
            </a:r>
            <a:r>
              <a:rPr lang="es-MX" dirty="0" err="1"/>
              <a:t>edge</a:t>
            </a:r>
            <a:r>
              <a:rPr lang="es-MX" dirty="0"/>
              <a:t> </a:t>
            </a:r>
            <a:r>
              <a:rPr lang="es-MX" dirty="0" err="1"/>
              <a:t>computing</a:t>
            </a:r>
            <a:r>
              <a:rPr lang="es-MX" dirty="0"/>
              <a:t>, </a:t>
            </a:r>
            <a:r>
              <a:rPr lang="es-MX" dirty="0" err="1"/>
              <a:t>fog</a:t>
            </a:r>
            <a:r>
              <a:rPr lang="es-MX" dirty="0"/>
              <a:t> </a:t>
            </a:r>
            <a:r>
              <a:rPr lang="es-MX" dirty="0" err="1"/>
              <a:t>computing</a:t>
            </a:r>
            <a:r>
              <a:rPr lang="es-MX" dirty="0"/>
              <a:t> y su relación con </a:t>
            </a:r>
            <a:r>
              <a:rPr lang="es-MX" dirty="0" err="1"/>
              <a:t>IoT</a:t>
            </a:r>
            <a:endParaRPr lang="es-MX" dirty="0"/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3. Generación y adquisición: estructura de datos, </a:t>
            </a:r>
            <a:r>
              <a:rPr lang="es-MX" dirty="0" err="1"/>
              <a:t>sensado</a:t>
            </a:r>
            <a:r>
              <a:rPr lang="es-MX" dirty="0"/>
              <a:t>, transporte y </a:t>
            </a:r>
            <a:r>
              <a:rPr lang="es-MX" dirty="0" err="1"/>
              <a:t>pre-procesamiento</a:t>
            </a:r>
            <a:r>
              <a:rPr lang="es-MX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4. Almacenamiento de datos masivos, almacenamiento de datos distribuidos, bases de datos para </a:t>
            </a:r>
            <a:r>
              <a:rPr lang="es-MX" dirty="0" err="1"/>
              <a:t>big</a:t>
            </a:r>
            <a:r>
              <a:rPr lang="es-MX" dirty="0"/>
              <a:t> data y almacenamiento en la nube.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5. Técnicas de procesamiento: limitaciones de técnicas tradicionales,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tiempo real versus offline, aprendizaje de máquina, procesamiento 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la nube y herramientas computacionales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6. Ejemplos de sistemas </a:t>
            </a:r>
            <a:r>
              <a:rPr lang="es-MX" dirty="0" err="1"/>
              <a:t>IoT</a:t>
            </a:r>
            <a:r>
              <a:rPr lang="es-MX" dirty="0"/>
              <a:t>- Big Data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221649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80B3E-6D33-80FE-2EC4-C9B92004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Y" dirty="0"/>
              <a:t>Módulo 04: </a:t>
            </a:r>
            <a:br>
              <a:rPr lang="es-PY" dirty="0"/>
            </a:br>
            <a:r>
              <a:rPr lang="es-PY" dirty="0"/>
              <a:t>Seguridad y privacidad en </a:t>
            </a:r>
            <a:r>
              <a:rPr lang="es-PY" dirty="0" err="1"/>
              <a:t>IoT</a:t>
            </a:r>
            <a:endParaRPr lang="es-PY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FED038-8D47-ADCB-5571-BC0F0EBE79F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78080" cy="35653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dirty="0"/>
              <a:t>1. Amenazas y Ataques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2. Preservación de la privacidad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3. Confianza y autenticación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4, Seguridad de datos </a:t>
            </a:r>
            <a:r>
              <a:rPr lang="es-MX" dirty="0" err="1"/>
              <a:t>IoT</a:t>
            </a:r>
            <a:endParaRPr lang="es-MX" dirty="0"/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5. Concienciación Social</a:t>
            </a:r>
          </a:p>
        </p:txBody>
      </p:sp>
    </p:spTree>
    <p:extLst>
      <p:ext uri="{BB962C8B-B14F-4D97-AF65-F5344CB8AC3E}">
        <p14:creationId xmlns:p14="http://schemas.microsoft.com/office/powerpoint/2010/main" val="1455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80B3E-6D33-80FE-2EC4-C9B92004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570186"/>
          </a:xfrm>
        </p:spPr>
        <p:txBody>
          <a:bodyPr>
            <a:normAutofit fontScale="90000"/>
          </a:bodyPr>
          <a:lstStyle/>
          <a:p>
            <a:r>
              <a:rPr lang="es-PY" dirty="0"/>
              <a:t>Módulo 05: </a:t>
            </a:r>
            <a:br>
              <a:rPr lang="es-PY" dirty="0"/>
            </a:br>
            <a:r>
              <a:rPr lang="es-PY" dirty="0"/>
              <a:t>Desafíos para la Industria 4.0. </a:t>
            </a:r>
            <a:br>
              <a:rPr lang="es-PY" dirty="0"/>
            </a:br>
            <a:r>
              <a:rPr lang="es-PY" dirty="0"/>
              <a:t>Casos de Estudio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FED038-8D47-ADCB-5571-BC0F0EBE79F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90813" y="2132856"/>
            <a:ext cx="7978080" cy="356537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dirty="0"/>
              <a:t>Estudiar casos reales de aplicación de sistemas basados en la internet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de las cosas y su variante </a:t>
            </a:r>
            <a:r>
              <a:rPr lang="es-MX" dirty="0" err="1"/>
              <a:t>IoT</a:t>
            </a:r>
            <a:r>
              <a:rPr lang="es-MX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1. Agricultura y Ganadería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2. Salud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3. Energía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4. </a:t>
            </a:r>
            <a:r>
              <a:rPr lang="es-MX" dirty="0" err="1"/>
              <a:t>Retail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8396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80B3E-6D33-80FE-2EC4-C9B92004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570186"/>
          </a:xfrm>
        </p:spPr>
        <p:txBody>
          <a:bodyPr>
            <a:normAutofit/>
          </a:bodyPr>
          <a:lstStyle/>
          <a:p>
            <a:r>
              <a:rPr lang="es-PY" dirty="0"/>
              <a:t>Módulo 06: </a:t>
            </a:r>
            <a:br>
              <a:rPr lang="es-PY" dirty="0"/>
            </a:br>
            <a:r>
              <a:rPr lang="es-PY" dirty="0"/>
              <a:t>Proyecto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FED038-8D47-ADCB-5571-BC0F0EBE79F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90813" y="2132856"/>
            <a:ext cx="7978080" cy="21602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dirty="0"/>
              <a:t>Desarrollo de un proyecto de </a:t>
            </a:r>
            <a:r>
              <a:rPr lang="es-MX" dirty="0" err="1"/>
              <a:t>IoT</a:t>
            </a:r>
            <a:r>
              <a:rPr lang="es-MX" dirty="0"/>
              <a:t> utilizando </a:t>
            </a:r>
            <a:r>
              <a:rPr lang="es-MX" b="1" dirty="0"/>
              <a:t>Python y Azure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Diseño, implementación y prueba de una solución </a:t>
            </a:r>
            <a:r>
              <a:rPr lang="es-MX" dirty="0" err="1"/>
              <a:t>IoT</a:t>
            </a:r>
            <a:endParaRPr lang="es-MX" dirty="0"/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Presentación y documentación del proyecto</a:t>
            </a:r>
          </a:p>
        </p:txBody>
      </p:sp>
    </p:spTree>
    <p:extLst>
      <p:ext uri="{BB962C8B-B14F-4D97-AF65-F5344CB8AC3E}">
        <p14:creationId xmlns:p14="http://schemas.microsoft.com/office/powerpoint/2010/main" val="210277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4437</TotalTime>
  <Words>1740</Words>
  <Application>Microsoft Office PowerPoint</Application>
  <PresentationFormat>Presentación en pantalla (4:3)</PresentationFormat>
  <Paragraphs>231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-apple-system</vt:lpstr>
      <vt:lpstr>Arial</vt:lpstr>
      <vt:lpstr>Calibri</vt:lpstr>
      <vt:lpstr>Franklin Gothic Book</vt:lpstr>
      <vt:lpstr>Perpetua</vt:lpstr>
      <vt:lpstr>Wingdings 2</vt:lpstr>
      <vt:lpstr>Equidad</vt:lpstr>
      <vt:lpstr>Programa Internet de las cosas (IoT)</vt:lpstr>
      <vt:lpstr>Cuadro de Docentes</vt:lpstr>
      <vt:lpstr>Fundamentación</vt:lpstr>
      <vt:lpstr>Módulo 01: Internet de las cosas</vt:lpstr>
      <vt:lpstr>Módulo 02:  La Internet industrial y la industria 4.0</vt:lpstr>
      <vt:lpstr>Módulo 03: Big Data y Analytics</vt:lpstr>
      <vt:lpstr>Módulo 04:  Seguridad y privacidad en IoT</vt:lpstr>
      <vt:lpstr>Módulo 05:  Desafíos para la Industria 4.0.  Casos de Estudio</vt:lpstr>
      <vt:lpstr>Módulo 06:  Proyecto final</vt:lpstr>
      <vt:lpstr>Módulo 06:  Proyecto final</vt:lpstr>
      <vt:lpstr>Condiciones para acceder al certificado</vt:lpstr>
      <vt:lpstr>Carga horaria</vt:lpstr>
      <vt:lpstr>Bibliografía</vt:lpstr>
      <vt:lpstr>Bibliografía</vt:lpstr>
      <vt:lpstr>Webgrafía</vt:lpstr>
      <vt:lpstr>Webgrafía</vt:lpstr>
      <vt:lpstr>Webgrafía</vt:lpstr>
      <vt:lpstr>Webgrafía</vt:lpstr>
      <vt:lpstr>Webgrafía</vt:lpstr>
      <vt:lpstr>Webgrafía</vt:lpstr>
      <vt:lpstr>Webgrafía</vt:lpstr>
      <vt:lpstr>Webgrafía</vt:lpstr>
      <vt:lpstr>Plataforma de Enseña a distancia</vt:lpstr>
      <vt:lpstr>Créditos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Álgebra Lineal</dc:title>
  <dc:subject/>
  <dc:creator>Ariel Guerrero</dc:creator>
  <cp:keywords/>
  <dc:description/>
  <cp:lastModifiedBy>Gregorio Ariel Guerrero Moral</cp:lastModifiedBy>
  <cp:revision>110</cp:revision>
  <cp:lastPrinted>2023-05-10T17:16:17Z</cp:lastPrinted>
  <dcterms:created xsi:type="dcterms:W3CDTF">2015-03-02T13:24:06Z</dcterms:created>
  <dcterms:modified xsi:type="dcterms:W3CDTF">2023-05-11T20:57:05Z</dcterms:modified>
  <cp:category/>
</cp:coreProperties>
</file>