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4" r:id="rId26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28"/>
      <p:bold r:id="rId29"/>
      <p:italic r:id="rId30"/>
    </p:embeddedFont>
    <p:embeddedFont>
      <p:font typeface="Libre Franklin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52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003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301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911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20" name="Google Shape;22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>
  <p:cSld name="Encabezado de sección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5829" y="82899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5799" y="21555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130485" y="1461924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1257" y="1473356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29377" y="1484784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3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4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4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-math.mit.edu/~gs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github.com/aegiloru/linearAlgebra" TargetMode="External"/><Relationship Id="rId4" Type="http://schemas.openxmlformats.org/officeDocument/2006/relationships/hyperlink" Target="https://ocw.mit.edu/courses/mathematics/18-06-linear-algebra-spring-2010/" TargetMode="External"/><Relationship Id="rId9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1 –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b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3" descr="http://www.ucap.edu.py/templates/ja_university/themes/blue/image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058" y="285728"/>
            <a:ext cx="3600450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3408893" y="3723301"/>
            <a:ext cx="3756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  Mat. 37877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ariel.guerrero@uc.edu.py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07" name="Google Shape;107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2766" y="6153172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1642782" y="6432572"/>
            <a:ext cx="6060069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48562" y="4369632"/>
            <a:ext cx="1267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20/03/2024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59306" y="827041"/>
            <a:ext cx="2559425" cy="71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1.2.A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561574" y="1121223"/>
            <a:ext cx="25594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17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[Strang,2009]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409940-F0A5-EFEA-A72B-01650D8B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79" y="1676637"/>
            <a:ext cx="5106113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88030" y="237196"/>
            <a:ext cx="11552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EF81C8-8D30-C87F-0C44-4A4772FE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1" y="654675"/>
            <a:ext cx="5039428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09817" y="850650"/>
            <a:ext cx="2577354" cy="6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1.2.B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665258" y="1117650"/>
            <a:ext cx="2577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18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92374F-380F-428C-3019-3BCEA8D71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56"/>
          <a:stretch/>
        </p:blipFill>
        <p:spPr>
          <a:xfrm>
            <a:off x="208455" y="1670043"/>
            <a:ext cx="5268060" cy="465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221051" y="270631"/>
            <a:ext cx="1141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8198A7B-FE65-F0B1-BAF8-CE1A4115F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23"/>
          <a:stretch/>
        </p:blipFill>
        <p:spPr>
          <a:xfrm>
            <a:off x="146133" y="639963"/>
            <a:ext cx="5268060" cy="14154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90985" y="771517"/>
            <a:ext cx="2568389" cy="7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1.2.C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575613" y="1146288"/>
            <a:ext cx="25683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18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F6FCA2-69A9-7DE3-FC49-785887E3E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931"/>
          <a:stretch/>
        </p:blipFill>
        <p:spPr>
          <a:xfrm>
            <a:off x="210299" y="1681501"/>
            <a:ext cx="5334744" cy="5731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13780" y="260648"/>
            <a:ext cx="1084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0D6BD3-03F4-E8C2-2A2C-C7074099C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38"/>
          <a:stretch/>
        </p:blipFill>
        <p:spPr>
          <a:xfrm>
            <a:off x="313780" y="576198"/>
            <a:ext cx="5340559" cy="24525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1 –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b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3" descr="http://www.ucap.edu.py/templates/ja_university/themes/blue/image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058" y="285728"/>
            <a:ext cx="3600450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3408893" y="3723301"/>
            <a:ext cx="3756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  Mat. 37877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ariel.guerrero@uc.edu.py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07" name="Google Shape;107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2766" y="6153172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1642782" y="6432572"/>
            <a:ext cx="6060069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48562" y="4369632"/>
            <a:ext cx="1267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20/03/2024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59306" y="827041"/>
            <a:ext cx="2559425" cy="71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1.3.A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561574" y="1121223"/>
            <a:ext cx="25594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27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[Strang,2009]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0F95B-B9C6-0341-A240-3F2F41F3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2" y="1663159"/>
            <a:ext cx="4782217" cy="10574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56715" y="93146"/>
            <a:ext cx="11552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495C57-0783-F093-7D4F-F620E060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0" y="522372"/>
            <a:ext cx="5134692" cy="1743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09817" y="850650"/>
            <a:ext cx="2577354" cy="6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1.3.B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665258" y="1117650"/>
            <a:ext cx="2577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28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E42A90-CC67-85AE-9F97-954FE2C5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6" y="1688347"/>
            <a:ext cx="5153744" cy="14194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59306" y="827041"/>
            <a:ext cx="2559425" cy="71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1.1.A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772816"/>
            <a:ext cx="7343800" cy="5018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6651812" y="1121223"/>
            <a:ext cx="24691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6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[Strang,2009]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16746" y="2665051"/>
            <a:ext cx="7677423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60" b="-134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51520" y="2285215"/>
            <a:ext cx="11874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Problema: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90985" y="771517"/>
            <a:ext cx="2568389" cy="7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1.3.C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575613" y="1146288"/>
            <a:ext cx="25683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28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9F7C2C-14C2-40E9-433B-4257257DA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50"/>
          <a:stretch/>
        </p:blipFill>
        <p:spPr>
          <a:xfrm>
            <a:off x="212702" y="1623835"/>
            <a:ext cx="5315692" cy="13510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13780" y="260648"/>
            <a:ext cx="1084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24BBA5-34F9-0823-07F4-DAD335F3E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70"/>
          <a:stretch/>
        </p:blipFill>
        <p:spPr>
          <a:xfrm>
            <a:off x="241689" y="629980"/>
            <a:ext cx="5316173" cy="26285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2 – Sistemas de Ecuaciones Lineales</a:t>
            </a:r>
            <a:b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Aplicaciones –Análisis de redes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3" descr="http://www.ucap.edu.py/templates/ja_university/themes/blue/image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058" y="285728"/>
            <a:ext cx="3600450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3408893" y="3723301"/>
            <a:ext cx="3756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  Mat. 37877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ariel.guerrero@uc.edu.py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07" name="Google Shape;107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2766" y="6153172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1642782" y="6432572"/>
            <a:ext cx="6060069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48562" y="4369632"/>
            <a:ext cx="1267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20/03/2024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64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59306" y="827041"/>
            <a:ext cx="2845151" cy="71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2.3.1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584576" y="1088566"/>
            <a:ext cx="25594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110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[Poole,2003]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5FFA98-9EC1-7BB3-72A4-57F19EC2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29" y="2109439"/>
            <a:ext cx="3539671" cy="46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56CE73-687E-FE70-CBC0-E9A487974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2" t="8007" b="13862"/>
          <a:stretch/>
        </p:blipFill>
        <p:spPr>
          <a:xfrm>
            <a:off x="315685" y="5116558"/>
            <a:ext cx="4621123" cy="9144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2F6B9A-4EBB-408E-EA2A-FB8F8939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85" y="1544053"/>
            <a:ext cx="7772400" cy="6968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70D74C-56DE-0210-B2FC-B65CE5880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85" y="2655331"/>
            <a:ext cx="4936808" cy="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9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13780" y="260648"/>
            <a:ext cx="1084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0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66621" y="779952"/>
            <a:ext cx="1869142" cy="68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Créditos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07504" y="2431137"/>
            <a:ext cx="2078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3"/>
              </a:rPr>
              <a:t>Prof. Gilbert Strang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2051719" y="2492692"/>
            <a:ext cx="2834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3"/>
              </a:rPr>
              <a:t>http://www-math.mit.edu/~gs/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051719" y="2118797"/>
            <a:ext cx="60613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4"/>
              </a:rPr>
              <a:t>https://ocw.mit.edu/courses/mathematics/18-06-linear-algebra-spring-2010/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147146" y="2057242"/>
            <a:ext cx="1616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4"/>
              </a:rPr>
              <a:t>MIT 18.06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2051720" y="1702834"/>
            <a:ext cx="3506398" cy="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5"/>
              </a:rPr>
              <a:t>https://github.com/aegiloru/linearAlgebra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6191770" y="331031"/>
            <a:ext cx="3107772" cy="113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6"/>
              </a:rPr>
              <a:t>ariel.guerrero@uc.edu.py</a:t>
            </a:r>
            <a:endParaRPr sz="2900" dirty="0">
              <a:solidFill>
                <a:srgbClr val="888888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dirty="0">
                <a:solidFill>
                  <a:srgbClr val="888888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(+595) 981-425 040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Hernandarias – Paraguay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@2024</a:t>
            </a:r>
            <a:endParaRPr sz="29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  <a:p>
            <a:pPr marL="0" marR="0" lvl="0" indent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endParaRPr sz="2400" b="1" dirty="0">
              <a:solidFill>
                <a:srgbClr val="888888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166621" y="1749465"/>
            <a:ext cx="1074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5"/>
              </a:rPr>
              <a:t>GitHub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292" name="Google Shape;292;p2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999" y="6087815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252815" y="6413814"/>
            <a:ext cx="58602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4" name="Google Shape;29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2262" y="3280086"/>
            <a:ext cx="1836905" cy="24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/>
          <p:nvPr/>
        </p:nvSpPr>
        <p:spPr>
          <a:xfrm>
            <a:off x="2252815" y="3280086"/>
            <a:ext cx="60613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Strang, G., Strang, G., Strang, G., &amp; Strang, G. (1993).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Introduction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</a:t>
            </a: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to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linear algebra (Vol. 3).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Wellesley, MA: Wellesley-Cambridge </a:t>
            </a: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Press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186298" y="4160083"/>
            <a:ext cx="17043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88030" y="237196"/>
            <a:ext cx="11552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86359" y="1190435"/>
            <a:ext cx="1732141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73" t="-9999" r="-724" b="-2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63965" y="594237"/>
            <a:ext cx="532703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50" t="-3331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5873" y="1968548"/>
            <a:ext cx="4111447" cy="8469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30"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1690" y="3137791"/>
            <a:ext cx="432227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3331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96736" y="4935577"/>
            <a:ext cx="14636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Vectores que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satisfacen la CL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2172455" y="4890564"/>
            <a:ext cx="1993238" cy="73635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8474" b="-16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725547" y="4890564"/>
            <a:ext cx="180209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>
                <a:solidFill>
                  <a:srgbClr val="FF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Vectores que NO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>
                <a:solidFill>
                  <a:srgbClr val="FF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satisfacen la CL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971545" y="4804322"/>
            <a:ext cx="1205522" cy="73257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4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5260909" y="-295618"/>
            <a:ext cx="3133087" cy="3233446"/>
            <a:chOff x="5260909" y="-295618"/>
            <a:chExt cx="3133087" cy="3233446"/>
          </a:xfrm>
        </p:grpSpPr>
        <p:grpSp>
          <p:nvGrpSpPr>
            <p:cNvPr id="134" name="Google Shape;134;p15"/>
            <p:cNvGrpSpPr/>
            <p:nvPr/>
          </p:nvGrpSpPr>
          <p:grpSpPr>
            <a:xfrm>
              <a:off x="5260909" y="-295618"/>
              <a:ext cx="3133087" cy="3233446"/>
              <a:chOff x="5257363" y="935115"/>
              <a:chExt cx="3133087" cy="3233446"/>
            </a:xfrm>
          </p:grpSpPr>
          <p:grpSp>
            <p:nvGrpSpPr>
              <p:cNvPr id="135" name="Google Shape;135;p15"/>
              <p:cNvGrpSpPr/>
              <p:nvPr/>
            </p:nvGrpSpPr>
            <p:grpSpPr>
              <a:xfrm>
                <a:off x="5257363" y="935115"/>
                <a:ext cx="3133087" cy="3233446"/>
                <a:chOff x="5257363" y="935115"/>
                <a:chExt cx="3133087" cy="3233446"/>
              </a:xfrm>
            </p:grpSpPr>
            <p:grpSp>
              <p:nvGrpSpPr>
                <p:cNvPr id="136" name="Google Shape;136;p15"/>
                <p:cNvGrpSpPr/>
                <p:nvPr/>
              </p:nvGrpSpPr>
              <p:grpSpPr>
                <a:xfrm rot="2004902">
                  <a:off x="5763390" y="1314636"/>
                  <a:ext cx="2121033" cy="2474404"/>
                  <a:chOff x="5763390" y="1314636"/>
                  <a:chExt cx="2121033" cy="2474404"/>
                </a:xfrm>
              </p:grpSpPr>
              <p:cxnSp>
                <p:nvCxnSpPr>
                  <p:cNvPr id="137" name="Google Shape;137;p15"/>
                  <p:cNvCxnSpPr/>
                  <p:nvPr/>
                </p:nvCxnSpPr>
                <p:spPr>
                  <a:xfrm>
                    <a:off x="6383050" y="2233148"/>
                    <a:ext cx="421198" cy="1051836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8" name="Google Shape;138;p15"/>
                  <p:cNvCxnSpPr/>
                  <p:nvPr/>
                </p:nvCxnSpPr>
                <p:spPr>
                  <a:xfrm rot="10800000" flipH="1">
                    <a:off x="6372200" y="2563454"/>
                    <a:ext cx="864096" cy="575976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9" name="Google Shape;139;p15"/>
                  <p:cNvCxnSpPr/>
                  <p:nvPr/>
                </p:nvCxnSpPr>
                <p:spPr>
                  <a:xfrm rot="10800000" flipH="1">
                    <a:off x="6661787" y="2657971"/>
                    <a:ext cx="432048" cy="284958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40" name="Google Shape;140;p15"/>
                  <p:cNvCxnSpPr/>
                  <p:nvPr/>
                </p:nvCxnSpPr>
                <p:spPr>
                  <a:xfrm rot="10800000">
                    <a:off x="6526088" y="2603221"/>
                    <a:ext cx="134144" cy="336373"/>
                  </a:xfrm>
                  <a:prstGeom prst="straightConnector1">
                    <a:avLst/>
                  </a:prstGeom>
                  <a:noFill/>
                  <a:ln w="15875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41" name="Google Shape;141;p15"/>
                  <p:cNvCxnSpPr/>
                  <p:nvPr/>
                </p:nvCxnSpPr>
                <p:spPr>
                  <a:xfrm>
                    <a:off x="5768760" y="2321349"/>
                    <a:ext cx="637277" cy="1467691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2" name="Google Shape;142;p15"/>
                  <p:cNvCxnSpPr/>
                  <p:nvPr/>
                </p:nvCxnSpPr>
                <p:spPr>
                  <a:xfrm rot="10800000" flipH="1">
                    <a:off x="6406037" y="2788989"/>
                    <a:ext cx="1478331" cy="1000051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" name="Google Shape;143;p15"/>
                  <p:cNvCxnSpPr/>
                  <p:nvPr/>
                </p:nvCxnSpPr>
                <p:spPr>
                  <a:xfrm>
                    <a:off x="7247146" y="1314636"/>
                    <a:ext cx="637277" cy="1467691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" name="Google Shape;144;p15"/>
                  <p:cNvCxnSpPr/>
                  <p:nvPr/>
                </p:nvCxnSpPr>
                <p:spPr>
                  <a:xfrm rot="10800000" flipH="1">
                    <a:off x="5763390" y="1321105"/>
                    <a:ext cx="1478331" cy="1000051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45" name="Google Shape;145;p15"/>
                <p:cNvSpPr/>
                <p:nvPr/>
              </p:nvSpPr>
              <p:spPr>
                <a:xfrm>
                  <a:off x="6457043" y="2769068"/>
                  <a:ext cx="45719" cy="45719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endParaRPr>
                </a:p>
              </p:txBody>
            </p:sp>
          </p:grpSp>
          <p:sp>
            <p:nvSpPr>
              <p:cNvPr id="146" name="Google Shape;146;p15"/>
              <p:cNvSpPr/>
              <p:nvPr/>
            </p:nvSpPr>
            <p:spPr>
              <a:xfrm>
                <a:off x="5984624" y="1721133"/>
                <a:ext cx="377155" cy="369332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6233354" y="2321726"/>
                <a:ext cx="373820" cy="369332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6631989" y="2691529"/>
                <a:ext cx="417101" cy="369332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9" name="Google Shape;149;p15"/>
            <p:cNvSpPr/>
            <p:nvPr/>
          </p:nvSpPr>
          <p:spPr>
            <a:xfrm>
              <a:off x="6297734" y="2207364"/>
              <a:ext cx="8675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Figura 1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Google Shape;150;p15"/>
          <p:cNvSpPr txBox="1"/>
          <p:nvPr/>
        </p:nvSpPr>
        <p:spPr>
          <a:xfrm>
            <a:off x="504048" y="3563529"/>
            <a:ext cx="555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El conjunto de vectores tales que el segundo componte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es la suma del primero más el tercero.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09817" y="850650"/>
            <a:ext cx="2577354" cy="6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1.1.B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7" y="1654712"/>
            <a:ext cx="7339121" cy="489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6803512" y="1117650"/>
            <a:ext cx="2439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7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971600" y="2479715"/>
            <a:ext cx="6217921" cy="12003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15" t="-1041" b="-72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11749" y="2205713"/>
            <a:ext cx="11867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Problema: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221051" y="270631"/>
            <a:ext cx="1141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185696" y="2934516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334375" y="824770"/>
            <a:ext cx="49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1)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55466" y="1574785"/>
            <a:ext cx="1785104" cy="554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36" b="-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173157" y="582155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3" name="Google Shape;173;p17"/>
          <p:cNvGrpSpPr/>
          <p:nvPr/>
        </p:nvGrpSpPr>
        <p:grpSpPr>
          <a:xfrm>
            <a:off x="5506649" y="795551"/>
            <a:ext cx="1493146" cy="1114107"/>
            <a:chOff x="4000905" y="1877621"/>
            <a:chExt cx="1493146" cy="1114107"/>
          </a:xfrm>
        </p:grpSpPr>
        <p:cxnSp>
          <p:nvCxnSpPr>
            <p:cNvPr id="174" name="Google Shape;174;p17"/>
            <p:cNvCxnSpPr/>
            <p:nvPr/>
          </p:nvCxnSpPr>
          <p:spPr>
            <a:xfrm>
              <a:off x="4725547" y="1877621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5" name="Google Shape;175;p17"/>
            <p:cNvCxnSpPr/>
            <p:nvPr/>
          </p:nvCxnSpPr>
          <p:spPr>
            <a:xfrm>
              <a:off x="4722746" y="1884303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6" name="Google Shape;176;p17"/>
            <p:cNvSpPr txBox="1"/>
            <p:nvPr/>
          </p:nvSpPr>
          <p:spPr>
            <a:xfrm>
              <a:off x="5203587" y="2297973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x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000905" y="2317436"/>
              <a:ext cx="1477494" cy="268101"/>
            </a:xfrm>
            <a:prstGeom prst="rect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endParaRPr>
            </a:p>
          </p:txBody>
        </p:sp>
      </p:grpSp>
      <p:sp>
        <p:nvSpPr>
          <p:cNvPr id="178" name="Google Shape;178;p17"/>
          <p:cNvSpPr txBox="1"/>
          <p:nvPr/>
        </p:nvSpPr>
        <p:spPr>
          <a:xfrm>
            <a:off x="3764977" y="1174729"/>
            <a:ext cx="157331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398" b="-225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440570" y="1176759"/>
            <a:ext cx="1029962" cy="15887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793" r="-3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727673" y="2396132"/>
            <a:ext cx="172720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918" t="-3331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2" name="Google Shape;182;p17"/>
          <p:cNvGrpSpPr/>
          <p:nvPr/>
        </p:nvGrpSpPr>
        <p:grpSpPr>
          <a:xfrm>
            <a:off x="5663611" y="1999133"/>
            <a:ext cx="1328359" cy="1114107"/>
            <a:chOff x="4165692" y="1877621"/>
            <a:chExt cx="1328359" cy="1114107"/>
          </a:xfrm>
        </p:grpSpPr>
        <p:cxnSp>
          <p:nvCxnSpPr>
            <p:cNvPr id="183" name="Google Shape;183;p17"/>
            <p:cNvCxnSpPr/>
            <p:nvPr/>
          </p:nvCxnSpPr>
          <p:spPr>
            <a:xfrm>
              <a:off x="4725547" y="1877621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4" name="Google Shape;184;p17"/>
            <p:cNvCxnSpPr/>
            <p:nvPr/>
          </p:nvCxnSpPr>
          <p:spPr>
            <a:xfrm>
              <a:off x="4722746" y="1884303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5" name="Google Shape;185;p17"/>
            <p:cNvSpPr txBox="1"/>
            <p:nvPr/>
          </p:nvSpPr>
          <p:spPr>
            <a:xfrm>
              <a:off x="5203587" y="2297973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x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Google Shape;186;p17"/>
          <p:cNvSpPr/>
          <p:nvPr/>
        </p:nvSpPr>
        <p:spPr>
          <a:xfrm>
            <a:off x="6214625" y="2412178"/>
            <a:ext cx="785166" cy="268101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185696" y="5405600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33840" y="3452587"/>
            <a:ext cx="49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2)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25936" y="5336347"/>
            <a:ext cx="1634999" cy="50815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3076"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2460935" y="4796070"/>
            <a:ext cx="1029962" cy="158870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793" r="-36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3694468" y="4735860"/>
            <a:ext cx="1889107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999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6193523" y="4130791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5" name="Google Shape;195;p17"/>
          <p:cNvGrpSpPr/>
          <p:nvPr/>
        </p:nvGrpSpPr>
        <p:grpSpPr>
          <a:xfrm>
            <a:off x="5691802" y="4344187"/>
            <a:ext cx="1328359" cy="1114107"/>
            <a:chOff x="4165692" y="1877621"/>
            <a:chExt cx="1328359" cy="1114107"/>
          </a:xfrm>
        </p:grpSpPr>
        <p:sp>
          <p:nvSpPr>
            <p:cNvPr id="196" name="Google Shape;196;p17"/>
            <p:cNvSpPr/>
            <p:nvPr/>
          </p:nvSpPr>
          <p:spPr>
            <a:xfrm>
              <a:off x="4261037" y="2008849"/>
              <a:ext cx="942545" cy="8609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endParaRPr>
            </a:p>
          </p:txBody>
        </p:sp>
        <p:cxnSp>
          <p:nvCxnSpPr>
            <p:cNvPr id="197" name="Google Shape;197;p17"/>
            <p:cNvCxnSpPr/>
            <p:nvPr/>
          </p:nvCxnSpPr>
          <p:spPr>
            <a:xfrm>
              <a:off x="4725547" y="1877621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8" name="Google Shape;198;p17"/>
            <p:cNvCxnSpPr/>
            <p:nvPr/>
          </p:nvCxnSpPr>
          <p:spPr>
            <a:xfrm>
              <a:off x="4722746" y="1884303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9" name="Google Shape;199;p17"/>
            <p:cNvSpPr txBox="1"/>
            <p:nvPr/>
          </p:nvSpPr>
          <p:spPr>
            <a:xfrm>
              <a:off x="5203587" y="2297973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x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0" name="Google Shape;200;p17"/>
          <p:cNvSpPr txBox="1"/>
          <p:nvPr/>
        </p:nvSpPr>
        <p:spPr>
          <a:xfrm>
            <a:off x="3667086" y="6021427"/>
            <a:ext cx="168668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984" t="-3331" b="-26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Google Shape;202;p17"/>
          <p:cNvSpPr/>
          <p:nvPr/>
        </p:nvSpPr>
        <p:spPr>
          <a:xfrm rot="5400000">
            <a:off x="5999183" y="6000557"/>
            <a:ext cx="934719" cy="4110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cxnSp>
        <p:nvCxnSpPr>
          <p:cNvPr id="203" name="Google Shape;203;p17"/>
          <p:cNvCxnSpPr/>
          <p:nvPr/>
        </p:nvCxnSpPr>
        <p:spPr>
          <a:xfrm>
            <a:off x="6243831" y="5618996"/>
            <a:ext cx="0" cy="1114107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6241030" y="5625678"/>
            <a:ext cx="0" cy="1114107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5" name="Google Shape;205;p17"/>
          <p:cNvSpPr txBox="1"/>
          <p:nvPr/>
        </p:nvSpPr>
        <p:spPr>
          <a:xfrm>
            <a:off x="6721871" y="6039348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175;p17">
            <a:extLst>
              <a:ext uri="{FF2B5EF4-FFF2-40B4-BE49-F238E27FC236}">
                <a16:creationId xmlns:a16="http://schemas.microsoft.com/office/drawing/2014/main" id="{938E2FB9-815C-BC8F-0385-5464A92A88DD}"/>
              </a:ext>
            </a:extLst>
          </p:cNvPr>
          <p:cNvCxnSpPr>
            <a:cxnSpLocks/>
          </p:cNvCxnSpPr>
          <p:nvPr/>
        </p:nvCxnSpPr>
        <p:spPr>
          <a:xfrm>
            <a:off x="5556220" y="1360528"/>
            <a:ext cx="1369619" cy="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" name="Google Shape;175;p17">
            <a:extLst>
              <a:ext uri="{FF2B5EF4-FFF2-40B4-BE49-F238E27FC236}">
                <a16:creationId xmlns:a16="http://schemas.microsoft.com/office/drawing/2014/main" id="{814C25F8-A9E5-9EBC-BC68-DFB676B15378}"/>
              </a:ext>
            </a:extLst>
          </p:cNvPr>
          <p:cNvCxnSpPr>
            <a:cxnSpLocks/>
          </p:cNvCxnSpPr>
          <p:nvPr/>
        </p:nvCxnSpPr>
        <p:spPr>
          <a:xfrm>
            <a:off x="5727130" y="6120788"/>
            <a:ext cx="1369619" cy="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" name="Google Shape;175;p17">
            <a:extLst>
              <a:ext uri="{FF2B5EF4-FFF2-40B4-BE49-F238E27FC236}">
                <a16:creationId xmlns:a16="http://schemas.microsoft.com/office/drawing/2014/main" id="{1A778817-E8AC-ED93-EB13-302445370CD9}"/>
              </a:ext>
            </a:extLst>
          </p:cNvPr>
          <p:cNvCxnSpPr>
            <a:cxnSpLocks/>
          </p:cNvCxnSpPr>
          <p:nvPr/>
        </p:nvCxnSpPr>
        <p:spPr>
          <a:xfrm>
            <a:off x="5614524" y="4892622"/>
            <a:ext cx="1369619" cy="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" name="Google Shape;175;p17">
            <a:extLst>
              <a:ext uri="{FF2B5EF4-FFF2-40B4-BE49-F238E27FC236}">
                <a16:creationId xmlns:a16="http://schemas.microsoft.com/office/drawing/2014/main" id="{867FBEFD-564A-85C7-7242-9233E3FEA719}"/>
              </a:ext>
            </a:extLst>
          </p:cNvPr>
          <p:cNvCxnSpPr>
            <a:cxnSpLocks/>
          </p:cNvCxnSpPr>
          <p:nvPr/>
        </p:nvCxnSpPr>
        <p:spPr>
          <a:xfrm>
            <a:off x="5802942" y="2687305"/>
            <a:ext cx="1369619" cy="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90985" y="771517"/>
            <a:ext cx="2568389" cy="7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1.1.C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299" y="1755087"/>
            <a:ext cx="7348870" cy="138254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6669741" y="1146288"/>
            <a:ext cx="24742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7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1113831" y="3397206"/>
            <a:ext cx="6729086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52" t="-1921" b="-134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353980" y="3123204"/>
            <a:ext cx="13493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i="1" u="sng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Problema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1259632" y="4043537"/>
            <a:ext cx="2799484" cy="4601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801" t="-10525" b="-315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386746" y="332656"/>
            <a:ext cx="13793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811732" y="673136"/>
            <a:ext cx="14654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584" t="-3331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235489" y="1089144"/>
            <a:ext cx="2192588" cy="5542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311" t="-2272" b="-204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241573" y="1000597"/>
            <a:ext cx="2118913" cy="6178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2972" t="-226495" r="-1785" b="-3285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223930" y="1124861"/>
            <a:ext cx="50847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309163" y="1963797"/>
            <a:ext cx="9727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u="sng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Paso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309164" y="2411929"/>
            <a:ext cx="7747790" cy="1389774"/>
            <a:chOff x="309164" y="2690990"/>
            <a:chExt cx="7747790" cy="1389774"/>
          </a:xfrm>
        </p:grpSpPr>
        <p:grpSp>
          <p:nvGrpSpPr>
            <p:cNvPr id="229" name="Google Shape;229;p19"/>
            <p:cNvGrpSpPr/>
            <p:nvPr/>
          </p:nvGrpSpPr>
          <p:grpSpPr>
            <a:xfrm>
              <a:off x="2756135" y="2690990"/>
              <a:ext cx="2401042" cy="910094"/>
              <a:chOff x="368094" y="2550490"/>
              <a:chExt cx="2401042" cy="910094"/>
            </a:xfrm>
          </p:grpSpPr>
          <p:sp>
            <p:nvSpPr>
              <p:cNvPr id="230" name="Google Shape;230;p19"/>
              <p:cNvSpPr txBox="1"/>
              <p:nvPr/>
            </p:nvSpPr>
            <p:spPr>
              <a:xfrm>
                <a:off x="368094" y="2550490"/>
                <a:ext cx="2401042" cy="617861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l="-45786" t="-223977" r="-523" b="-321975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1" name="Google Shape;231;p19"/>
              <p:cNvCxnSpPr/>
              <p:nvPr/>
            </p:nvCxnSpPr>
            <p:spPr>
              <a:xfrm>
                <a:off x="426896" y="3209404"/>
                <a:ext cx="232409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350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2" name="Google Shape;232;p19"/>
              <p:cNvSpPr txBox="1"/>
              <p:nvPr/>
            </p:nvSpPr>
            <p:spPr>
              <a:xfrm>
                <a:off x="1616867" y="3183585"/>
                <a:ext cx="1082925" cy="276999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l="-3447" r="-3446" b="-4544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3" name="Google Shape;233;p19"/>
            <p:cNvGrpSpPr/>
            <p:nvPr/>
          </p:nvGrpSpPr>
          <p:grpSpPr>
            <a:xfrm>
              <a:off x="6824579" y="3429000"/>
              <a:ext cx="1087447" cy="651764"/>
              <a:chOff x="3346163" y="4498941"/>
              <a:chExt cx="1087447" cy="651764"/>
            </a:xfrm>
          </p:grpSpPr>
          <p:sp>
            <p:nvSpPr>
              <p:cNvPr id="234" name="Google Shape;234;p19"/>
              <p:cNvSpPr txBox="1"/>
              <p:nvPr/>
            </p:nvSpPr>
            <p:spPr>
              <a:xfrm>
                <a:off x="3412543" y="4564623"/>
                <a:ext cx="954685" cy="520399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l="-3946" r="-3946" b="-11903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3346163" y="4498941"/>
                <a:ext cx="1087447" cy="651764"/>
              </a:xfrm>
              <a:prstGeom prst="rect">
                <a:avLst/>
              </a:prstGeom>
              <a:noFill/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endParaRPr>
              </a:p>
            </p:txBody>
          </p:sp>
        </p:grpSp>
        <p:sp>
          <p:nvSpPr>
            <p:cNvPr id="236" name="Google Shape;236;p19"/>
            <p:cNvSpPr txBox="1"/>
            <p:nvPr/>
          </p:nvSpPr>
          <p:spPr>
            <a:xfrm>
              <a:off x="5621544" y="2690990"/>
              <a:ext cx="2435410" cy="617861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l="-45311" t="-223977" r="-1039" b="-32197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309164" y="2719720"/>
              <a:ext cx="2118913" cy="617861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l="-53290" t="-228543" r="-1795" b="-3285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383971" y="2831497"/>
              <a:ext cx="508473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183564" y="2901743"/>
              <a:ext cx="508473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577014" y="2690990"/>
              <a:ext cx="2479939" cy="662276"/>
            </a:xfrm>
            <a:prstGeom prst="rect">
              <a:avLst/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3130946" y="4264194"/>
            <a:ext cx="2289423" cy="905736"/>
            <a:chOff x="392326" y="4005064"/>
            <a:chExt cx="2289423" cy="905736"/>
          </a:xfrm>
        </p:grpSpPr>
        <p:sp>
          <p:nvSpPr>
            <p:cNvPr id="243" name="Google Shape;243;p19"/>
            <p:cNvSpPr txBox="1"/>
            <p:nvPr/>
          </p:nvSpPr>
          <p:spPr>
            <a:xfrm>
              <a:off x="392326" y="4005064"/>
              <a:ext cx="2289423" cy="5141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l="-41987" t="-247452" r="-551" b="-35243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4" name="Google Shape;244;p19"/>
            <p:cNvCxnSpPr/>
            <p:nvPr/>
          </p:nvCxnSpPr>
          <p:spPr>
            <a:xfrm>
              <a:off x="392326" y="4595395"/>
              <a:ext cx="2246400" cy="0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5" name="Google Shape;245;p19"/>
            <p:cNvSpPr txBox="1"/>
            <p:nvPr/>
          </p:nvSpPr>
          <p:spPr>
            <a:xfrm>
              <a:off x="739547" y="4680328"/>
              <a:ext cx="1942202" cy="23047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l="-648" t="-10525" r="-647" b="-5262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6806089" y="4203458"/>
            <a:ext cx="1250864" cy="788428"/>
            <a:chOff x="3984591" y="4519395"/>
            <a:chExt cx="959511" cy="771886"/>
          </a:xfrm>
        </p:grpSpPr>
        <p:sp>
          <p:nvSpPr>
            <p:cNvPr id="247" name="Google Shape;247;p19"/>
            <p:cNvSpPr txBox="1"/>
            <p:nvPr/>
          </p:nvSpPr>
          <p:spPr>
            <a:xfrm>
              <a:off x="3984591" y="4615950"/>
              <a:ext cx="959511" cy="675331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4010027" y="4519395"/>
              <a:ext cx="856118" cy="651764"/>
            </a:xfrm>
            <a:prstGeom prst="rect">
              <a:avLst/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endParaRPr>
            </a:p>
          </p:txBody>
        </p:sp>
      </p:grpSp>
      <p:sp>
        <p:nvSpPr>
          <p:cNvPr id="249" name="Google Shape;249;p19"/>
          <p:cNvSpPr txBox="1"/>
          <p:nvPr/>
        </p:nvSpPr>
        <p:spPr>
          <a:xfrm>
            <a:off x="349339" y="3863406"/>
            <a:ext cx="8393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u="sng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Paso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349339" y="4279414"/>
            <a:ext cx="2435410" cy="617861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l="-45311" t="-223977" r="-1039" b="-3219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2690473" y="4381383"/>
            <a:ext cx="508473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5375043" y="4342994"/>
            <a:ext cx="508473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6890959" y="5332488"/>
            <a:ext cx="866006" cy="971035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r="-28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13780" y="260648"/>
            <a:ext cx="1084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320960" y="748109"/>
            <a:ext cx="7500489" cy="1139770"/>
            <a:chOff x="313780" y="2450006"/>
            <a:chExt cx="7500489" cy="1139770"/>
          </a:xfrm>
        </p:grpSpPr>
        <p:sp>
          <p:nvSpPr>
            <p:cNvPr id="261" name="Google Shape;261;p20"/>
            <p:cNvSpPr txBox="1"/>
            <p:nvPr/>
          </p:nvSpPr>
          <p:spPr>
            <a:xfrm>
              <a:off x="3002399" y="2850009"/>
              <a:ext cx="2435410" cy="6178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45076" t="-219970" r="-515" b="-32196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313780" y="2825070"/>
              <a:ext cx="2118913" cy="61786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2378" t="-221970" r="-1785" b="-32194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6948263" y="2618741"/>
              <a:ext cx="866006" cy="9710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r="-28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493926" y="2959285"/>
              <a:ext cx="508473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6007515" y="2959285"/>
              <a:ext cx="508473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343545" y="2450006"/>
              <a:ext cx="955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 b="1" u="sng" dirty="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Paso</a:t>
              </a:r>
              <a:r>
                <a:rPr lang="es-PY" sz="18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 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3069744" y="2457408"/>
              <a:ext cx="955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 b="1" u="sng" dirty="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Paso</a:t>
              </a:r>
              <a:r>
                <a:rPr lang="es-PY" sz="18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 2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506330" y="2234227"/>
            <a:ext cx="7441907" cy="666016"/>
            <a:chOff x="442758" y="3112245"/>
            <a:chExt cx="7441907" cy="666016"/>
          </a:xfrm>
        </p:grpSpPr>
        <p:sp>
          <p:nvSpPr>
            <p:cNvPr id="269" name="Google Shape;269;p20"/>
            <p:cNvSpPr txBox="1"/>
            <p:nvPr/>
          </p:nvSpPr>
          <p:spPr>
            <a:xfrm>
              <a:off x="442758" y="3198039"/>
              <a:ext cx="1851725" cy="46192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1360" t="-10810" b="-324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3722719" y="3198039"/>
              <a:ext cx="1729897" cy="46192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t="-5404" b="-324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6372200" y="3112245"/>
              <a:ext cx="1512465" cy="66601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565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155307" y="3334242"/>
            <a:ext cx="8594881" cy="1782725"/>
            <a:chOff x="160476" y="4075326"/>
            <a:chExt cx="8594881" cy="1782725"/>
          </a:xfrm>
        </p:grpSpPr>
        <p:pic>
          <p:nvPicPr>
            <p:cNvPr id="273" name="Google Shape;273;p20" descr="Imagen que contiene tabla, blanco, agua, mucho&#10;&#10;Descripción generada automáticament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60476" y="4128660"/>
              <a:ext cx="2572270" cy="17293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0" descr="Imagen que contiene mucho, blanco, tabla, grupo&#10;&#10;Descripción generada automáticament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202091" y="4102150"/>
              <a:ext cx="2555776" cy="1690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0" descr="Imagen que contiene blanco, mucho, grupo, negro&#10;&#10;Descripción generada automáticamente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227212" y="4075326"/>
              <a:ext cx="2528145" cy="16906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20"/>
          <p:cNvGrpSpPr/>
          <p:nvPr/>
        </p:nvGrpSpPr>
        <p:grpSpPr>
          <a:xfrm>
            <a:off x="1046153" y="5657383"/>
            <a:ext cx="6775296" cy="806264"/>
            <a:chOff x="965161" y="5916464"/>
            <a:chExt cx="6775296" cy="806264"/>
          </a:xfrm>
        </p:grpSpPr>
        <p:pic>
          <p:nvPicPr>
            <p:cNvPr id="277" name="Google Shape;277;p20" descr="Captura de pantalla de un celular&#10;&#10;Descripción generada automáticament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349651" y="5916464"/>
              <a:ext cx="1390806" cy="806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0" descr="Captura de pantalla de un celular&#10;&#10;Descripción generada automáticamente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734822" y="5963461"/>
              <a:ext cx="1282183" cy="741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0" descr="Captura de pantalla de un celular&#10;&#10;Descripción generada automáticamente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65161" y="5963461"/>
              <a:ext cx="1152533" cy="7414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1 –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b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3" descr="http://www.ucap.edu.py/templates/ja_university/themes/blue/image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058" y="285728"/>
            <a:ext cx="3600450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3408893" y="3723301"/>
            <a:ext cx="3756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  Mat. 37877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ariel.guerrero@uc.edu.py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07" name="Google Shape;107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2766" y="6153172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1642782" y="6432572"/>
            <a:ext cx="6060069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48562" y="4369632"/>
            <a:ext cx="1267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20/03/2024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dad">
  <a:themeElements>
    <a:clrScheme name="Equida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581</Words>
  <Application>Microsoft Macintosh PowerPoint</Application>
  <PresentationFormat>Presentación en pantalla (4:3)</PresentationFormat>
  <Paragraphs>158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Libre Franklin</vt:lpstr>
      <vt:lpstr>Noto Sans Symbols</vt:lpstr>
      <vt:lpstr>Arial</vt:lpstr>
      <vt:lpstr>Times New Roman</vt:lpstr>
      <vt:lpstr>Libre Baskerville</vt:lpstr>
      <vt:lpstr>Calibri</vt:lpstr>
      <vt:lpstr>Equidad</vt:lpstr>
      <vt:lpstr>CH 1 – Introduction to  vectors Worked Examples Section 1.1</vt:lpstr>
      <vt:lpstr>WE– 1.1.A</vt:lpstr>
      <vt:lpstr>Presentación de PowerPoint</vt:lpstr>
      <vt:lpstr>WE– 1.1.B</vt:lpstr>
      <vt:lpstr>Presentación de PowerPoint</vt:lpstr>
      <vt:lpstr>WE– 1.1.C</vt:lpstr>
      <vt:lpstr>Presentación de PowerPoint</vt:lpstr>
      <vt:lpstr>Presentación de PowerPoint</vt:lpstr>
      <vt:lpstr>CH 1 – Introduction to  vectors Worked Examples Section 1.2</vt:lpstr>
      <vt:lpstr>WE– 1.2.A</vt:lpstr>
      <vt:lpstr>Presentación de PowerPoint</vt:lpstr>
      <vt:lpstr>WE– 1.2.B</vt:lpstr>
      <vt:lpstr>Presentación de PowerPoint</vt:lpstr>
      <vt:lpstr>WE– 1.2.C</vt:lpstr>
      <vt:lpstr>Presentación de PowerPoint</vt:lpstr>
      <vt:lpstr>CH 1 – Introduction to  vectors Worked Examples Section 1.3</vt:lpstr>
      <vt:lpstr>WE– 1.3.A</vt:lpstr>
      <vt:lpstr>Presentación de PowerPoint</vt:lpstr>
      <vt:lpstr>WE– 1.3.B</vt:lpstr>
      <vt:lpstr>WE– 1.3.C</vt:lpstr>
      <vt:lpstr>Presentación de PowerPoint</vt:lpstr>
      <vt:lpstr>CH 2 – Sistemas de Ecuaciones Lineales 2.4 Aplicaciones –Análisis de redes</vt:lpstr>
      <vt:lpstr>Ejemplo 2.3.1</vt:lpstr>
      <vt:lpstr>Presentación de PowerPoint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 – Introduction to  vectors Worked Examples Section 1</dc:title>
  <cp:lastModifiedBy>Gregorio Ariel Guerrero Moral</cp:lastModifiedBy>
  <cp:revision>6</cp:revision>
  <dcterms:modified xsi:type="dcterms:W3CDTF">2024-03-23T10:19:36Z</dcterms:modified>
</cp:coreProperties>
</file>