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9" r:id="rId12"/>
    <p:sldId id="266" r:id="rId13"/>
    <p:sldId id="268" r:id="rId14"/>
  </p:sldIdLst>
  <p:sldSz cx="9144000" cy="6858000" type="screen4x3"/>
  <p:notesSz cx="9144000" cy="6858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70103"/>
            <a:ext cx="9012936" cy="66918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531" y="70103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8683117" y="0"/>
                </a:lnTo>
                <a:lnTo>
                  <a:pt x="8731847" y="3576"/>
                </a:lnTo>
                <a:lnTo>
                  <a:pt x="8778359" y="13967"/>
                </a:lnTo>
                <a:lnTo>
                  <a:pt x="8822144" y="30660"/>
                </a:lnTo>
                <a:lnTo>
                  <a:pt x="8862690" y="53144"/>
                </a:lnTo>
                <a:lnTo>
                  <a:pt x="8899487" y="80911"/>
                </a:lnTo>
                <a:lnTo>
                  <a:pt x="8932024" y="113448"/>
                </a:lnTo>
                <a:lnTo>
                  <a:pt x="8959791" y="150245"/>
                </a:lnTo>
                <a:lnTo>
                  <a:pt x="8982275" y="190791"/>
                </a:lnTo>
                <a:lnTo>
                  <a:pt x="8998968" y="234576"/>
                </a:lnTo>
                <a:lnTo>
                  <a:pt x="9009359" y="281088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9359" y="6410769"/>
                </a:lnTo>
                <a:lnTo>
                  <a:pt x="8998968" y="6457290"/>
                </a:lnTo>
                <a:lnTo>
                  <a:pt x="8982275" y="6501081"/>
                </a:lnTo>
                <a:lnTo>
                  <a:pt x="8959791" y="6541631"/>
                </a:lnTo>
                <a:lnTo>
                  <a:pt x="8932024" y="6578430"/>
                </a:lnTo>
                <a:lnTo>
                  <a:pt x="8899487" y="6610967"/>
                </a:lnTo>
                <a:lnTo>
                  <a:pt x="8862690" y="6638733"/>
                </a:lnTo>
                <a:lnTo>
                  <a:pt x="8822144" y="6661216"/>
                </a:lnTo>
                <a:lnTo>
                  <a:pt x="8778359" y="6677908"/>
                </a:lnTo>
                <a:lnTo>
                  <a:pt x="8731847" y="6688297"/>
                </a:lnTo>
                <a:lnTo>
                  <a:pt x="8683117" y="6691873"/>
                </a:lnTo>
                <a:lnTo>
                  <a:pt x="329844" y="6691873"/>
                </a:lnTo>
                <a:lnTo>
                  <a:pt x="281102" y="6688297"/>
                </a:lnTo>
                <a:lnTo>
                  <a:pt x="234580" y="6677908"/>
                </a:lnTo>
                <a:lnTo>
                  <a:pt x="190789" y="6661216"/>
                </a:lnTo>
                <a:lnTo>
                  <a:pt x="150240" y="6638733"/>
                </a:lnTo>
                <a:lnTo>
                  <a:pt x="113441" y="6610967"/>
                </a:lnTo>
                <a:lnTo>
                  <a:pt x="80905" y="6578430"/>
                </a:lnTo>
                <a:lnTo>
                  <a:pt x="53139" y="6541631"/>
                </a:lnTo>
                <a:lnTo>
                  <a:pt x="30656" y="6501081"/>
                </a:lnTo>
                <a:lnTo>
                  <a:pt x="13965" y="6457290"/>
                </a:lnTo>
                <a:lnTo>
                  <a:pt x="3576" y="641076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83" y="1395984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9022080" y="0"/>
                </a:moveTo>
                <a:lnTo>
                  <a:pt x="0" y="0"/>
                </a:lnTo>
                <a:lnTo>
                  <a:pt x="0" y="121920"/>
                </a:lnTo>
                <a:lnTo>
                  <a:pt x="9022080" y="121920"/>
                </a:lnTo>
                <a:lnTo>
                  <a:pt x="9022080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483" y="2976371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9022080" y="0"/>
                </a:moveTo>
                <a:lnTo>
                  <a:pt x="0" y="0"/>
                </a:lnTo>
                <a:lnTo>
                  <a:pt x="0" y="111251"/>
                </a:lnTo>
                <a:lnTo>
                  <a:pt x="9022080" y="111251"/>
                </a:lnTo>
                <a:lnTo>
                  <a:pt x="9022080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9870" y="1499057"/>
            <a:ext cx="4838065" cy="705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050" y="1731136"/>
            <a:ext cx="7791450" cy="2608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iel.guerrero@uc.edu.py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giloru/linearAlgebr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bc.com/mundo/noticias/2015/11/151111_economia_cultura_harvard_trampa_codigo_honor_finde_wb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4" y="1517903"/>
            <a:ext cx="9022080" cy="145859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z="36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Proceso</a:t>
            </a:r>
            <a:r>
              <a:rPr sz="3600" spc="-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Evaluativo</a:t>
            </a:r>
            <a:endParaRPr sz="3600" dirty="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</a:pPr>
            <a:r>
              <a:rPr sz="3600" spc="-1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</a:t>
            </a:r>
            <a:endParaRPr sz="3600" dirty="0">
              <a:latin typeface="Franklin Gothic Medium"/>
              <a:cs typeface="Franklin Gothic Medium"/>
            </a:endParaRPr>
          </a:p>
          <a:p>
            <a:pPr algn="ctr">
              <a:lnSpc>
                <a:spcPts val="3915"/>
              </a:lnSpc>
            </a:pPr>
            <a:r>
              <a:rPr sz="36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Plan</a:t>
            </a:r>
            <a:r>
              <a:rPr sz="36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</a:t>
            </a:r>
            <a:r>
              <a:rPr sz="3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Clases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4191" y="3516884"/>
            <a:ext cx="2697480" cy="139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solidFill>
                  <a:srgbClr val="696363"/>
                </a:solidFill>
                <a:latin typeface="Times New Roman"/>
                <a:cs typeface="Times New Roman"/>
              </a:rPr>
              <a:t>Ariel</a:t>
            </a:r>
            <a:r>
              <a:rPr sz="2200" b="1" spc="-8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200" b="1" spc="-35" dirty="0">
                <a:solidFill>
                  <a:srgbClr val="696363"/>
                </a:solidFill>
                <a:latin typeface="Times New Roman"/>
                <a:cs typeface="Times New Roman"/>
              </a:rPr>
              <a:t>Guerrero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200" spc="-180" dirty="0">
                <a:solidFill>
                  <a:srgbClr val="696363"/>
                </a:solidFill>
                <a:latin typeface="Times New Roman"/>
                <a:cs typeface="Times New Roman"/>
              </a:rPr>
              <a:t>Li</a:t>
            </a:r>
            <a:r>
              <a:rPr sz="2200" spc="-165" dirty="0">
                <a:solidFill>
                  <a:srgbClr val="696363"/>
                </a:solidFill>
                <a:latin typeface="Times New Roman"/>
                <a:cs typeface="Times New Roman"/>
              </a:rPr>
              <a:t>c</a:t>
            </a:r>
            <a:r>
              <a:rPr sz="2200" spc="90" dirty="0">
                <a:solidFill>
                  <a:srgbClr val="696363"/>
                </a:solidFill>
                <a:latin typeface="Times New Roman"/>
                <a:cs typeface="Times New Roman"/>
              </a:rPr>
              <a:t>.</a:t>
            </a:r>
            <a:r>
              <a:rPr sz="2200" spc="-1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200" spc="-135" dirty="0">
                <a:solidFill>
                  <a:srgbClr val="696363"/>
                </a:solidFill>
                <a:latin typeface="Times New Roman"/>
                <a:cs typeface="Times New Roman"/>
              </a:rPr>
              <a:t>Ele</a:t>
            </a:r>
            <a:r>
              <a:rPr sz="2200" spc="-150" dirty="0">
                <a:solidFill>
                  <a:srgbClr val="696363"/>
                </a:solidFill>
                <a:latin typeface="Times New Roman"/>
                <a:cs typeface="Times New Roman"/>
              </a:rPr>
              <a:t>c</a:t>
            </a:r>
            <a:r>
              <a:rPr sz="2200" spc="-80" dirty="0">
                <a:solidFill>
                  <a:srgbClr val="696363"/>
                </a:solidFill>
                <a:latin typeface="Times New Roman"/>
                <a:cs typeface="Times New Roman"/>
              </a:rPr>
              <a:t>trónica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200" u="heavy" spc="-6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ariel.guerrero@uc.edu.py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200" spc="-25" dirty="0">
                <a:solidFill>
                  <a:srgbClr val="696363"/>
                </a:solidFill>
                <a:latin typeface="Times New Roman"/>
                <a:cs typeface="Times New Roman"/>
              </a:rPr>
              <a:t>(+595)</a:t>
            </a:r>
            <a:r>
              <a:rPr sz="2200" spc="-3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696363"/>
                </a:solidFill>
                <a:latin typeface="Times New Roman"/>
                <a:cs typeface="Times New Roman"/>
              </a:rPr>
              <a:t>98</a:t>
            </a:r>
            <a:r>
              <a:rPr sz="2200" spc="-90" dirty="0">
                <a:solidFill>
                  <a:srgbClr val="696363"/>
                </a:solidFill>
                <a:latin typeface="Times New Roman"/>
                <a:cs typeface="Times New Roman"/>
              </a:rPr>
              <a:t>1</a:t>
            </a:r>
            <a:r>
              <a:rPr sz="2200" spc="-55" dirty="0">
                <a:solidFill>
                  <a:srgbClr val="696363"/>
                </a:solidFill>
                <a:latin typeface="Times New Roman"/>
                <a:cs typeface="Times New Roman"/>
              </a:rPr>
              <a:t>-</a:t>
            </a:r>
            <a:r>
              <a:rPr sz="2200" spc="-95" dirty="0">
                <a:solidFill>
                  <a:srgbClr val="696363"/>
                </a:solidFill>
                <a:latin typeface="Times New Roman"/>
                <a:cs typeface="Times New Roman"/>
              </a:rPr>
              <a:t>425</a:t>
            </a:r>
            <a:r>
              <a:rPr sz="2200" spc="-2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696363"/>
                </a:solidFill>
                <a:latin typeface="Times New Roman"/>
                <a:cs typeface="Times New Roman"/>
              </a:rPr>
              <a:t>040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28346"/>
            <a:ext cx="307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PLAN</a:t>
            </a:r>
            <a:r>
              <a:rPr sz="3600" b="0" spc="-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3600" b="0" spc="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DE</a:t>
            </a:r>
            <a:r>
              <a:rPr sz="3600" b="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3600" b="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CLASE</a:t>
            </a:r>
            <a:endParaRPr sz="3600">
              <a:latin typeface="Franklin Gothic Medium"/>
              <a:cs typeface="Franklin Gothic Medium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9D86091-0C9E-CDE2-34AA-9CC21C8A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43832"/>
              </p:ext>
            </p:extLst>
          </p:nvPr>
        </p:nvGraphicFramePr>
        <p:xfrm>
          <a:off x="457200" y="1066800"/>
          <a:ext cx="7924796" cy="5081904"/>
        </p:xfrm>
        <a:graphic>
          <a:graphicData uri="http://schemas.openxmlformats.org/drawingml/2006/table">
            <a:tbl>
              <a:tblPr/>
              <a:tblGrid>
                <a:gridCol w="578732">
                  <a:extLst>
                    <a:ext uri="{9D8B030D-6E8A-4147-A177-3AD203B41FA5}">
                      <a16:colId xmlns:a16="http://schemas.microsoft.com/office/drawing/2014/main" val="111351454"/>
                    </a:ext>
                  </a:extLst>
                </a:gridCol>
                <a:gridCol w="92598">
                  <a:extLst>
                    <a:ext uri="{9D8B030D-6E8A-4147-A177-3AD203B41FA5}">
                      <a16:colId xmlns:a16="http://schemas.microsoft.com/office/drawing/2014/main" val="3772069731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3342702131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919558580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2118907174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1973293897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1469765842"/>
                    </a:ext>
                  </a:extLst>
                </a:gridCol>
                <a:gridCol w="92598">
                  <a:extLst>
                    <a:ext uri="{9D8B030D-6E8A-4147-A177-3AD203B41FA5}">
                      <a16:colId xmlns:a16="http://schemas.microsoft.com/office/drawing/2014/main" val="4259282617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1724395266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1205248430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1650566896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2774604837"/>
                    </a:ext>
                  </a:extLst>
                </a:gridCol>
                <a:gridCol w="92598">
                  <a:extLst>
                    <a:ext uri="{9D8B030D-6E8A-4147-A177-3AD203B41FA5}">
                      <a16:colId xmlns:a16="http://schemas.microsoft.com/office/drawing/2014/main" val="679313505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313595153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278949138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3809460310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3248702000"/>
                    </a:ext>
                  </a:extLst>
                </a:gridCol>
                <a:gridCol w="92598">
                  <a:extLst>
                    <a:ext uri="{9D8B030D-6E8A-4147-A177-3AD203B41FA5}">
                      <a16:colId xmlns:a16="http://schemas.microsoft.com/office/drawing/2014/main" val="751970507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2952625332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3881690026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1962394804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74292900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1193103638"/>
                    </a:ext>
                  </a:extLst>
                </a:gridCol>
                <a:gridCol w="92598">
                  <a:extLst>
                    <a:ext uri="{9D8B030D-6E8A-4147-A177-3AD203B41FA5}">
                      <a16:colId xmlns:a16="http://schemas.microsoft.com/office/drawing/2014/main" val="339759416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1740390485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2873858524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2393088012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2597462536"/>
                    </a:ext>
                  </a:extLst>
                </a:gridCol>
                <a:gridCol w="92598">
                  <a:extLst>
                    <a:ext uri="{9D8B030D-6E8A-4147-A177-3AD203B41FA5}">
                      <a16:colId xmlns:a16="http://schemas.microsoft.com/office/drawing/2014/main" val="3437578599"/>
                    </a:ext>
                  </a:extLst>
                </a:gridCol>
              </a:tblGrid>
              <a:tr h="357351">
                <a:tc gridSpan="29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2º CURSO - TERCER SEMESTRE  - 2024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6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38820"/>
                  </a:ext>
                </a:extLst>
              </a:tr>
              <a:tr h="230549"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PRIMER SEMESTRE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INICIO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762469"/>
                  </a:ext>
                </a:extLst>
              </a:tr>
              <a:tr h="230549"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Inicio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de marzo de 2023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1ra.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de junio de 2024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1ra.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de julio de 2024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386574"/>
                  </a:ext>
                </a:extLst>
              </a:tr>
              <a:tr h="230549"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de junio de 2023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2da.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de julio de 2024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2da.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de julio de 2024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25449"/>
                  </a:ext>
                </a:extLst>
              </a:tr>
              <a:tr h="230549"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3ra.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de julio de 2024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3ra.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de agosto de 2024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41346"/>
                  </a:ext>
                </a:extLst>
              </a:tr>
              <a:tr h="230549"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Clase síncrona: lo miércoles de la semana, previo consenso con los alumnos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603142"/>
                  </a:ext>
                </a:extLst>
              </a:tr>
              <a:tr h="230549"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P0i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Parcial i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R0i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Recuperatorio i (Se rinde los sabados de tarde)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Sábado Santo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244518"/>
                  </a:ext>
                </a:extLst>
              </a:tr>
              <a:tr h="230549"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PLANILLAS ESCOLARIDAD (PE):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de junio de 2024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Abril y Mayo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831306"/>
                  </a:ext>
                </a:extLst>
              </a:tr>
              <a:tr h="230549"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80030"/>
                  </a:ext>
                </a:extLst>
              </a:tr>
              <a:tr h="2305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Y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Horario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MARZO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908329"/>
                  </a:ext>
                </a:extLst>
              </a:tr>
              <a:tr h="245132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Y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2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9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16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23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30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6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13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20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27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  4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11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18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    25 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Y" sz="7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15514"/>
                  </a:ext>
                </a:extLst>
              </a:tr>
              <a:tr h="245132">
                <a:tc>
                  <a:txBody>
                    <a:bodyPr/>
                    <a:lstStyle/>
                    <a:p>
                      <a:pPr algn="ctr" fontAlgn="ctr"/>
                      <a:r>
                        <a:rPr lang="es-PY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07:15 - 08:00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Y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CL01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CL02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CL03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CL04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CL05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CL06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CL07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CL08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CL09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CL10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CL11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CL12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CL13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CL14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CL15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962303"/>
                  </a:ext>
                </a:extLst>
              </a:tr>
              <a:tr h="245132">
                <a:tc>
                  <a:txBody>
                    <a:bodyPr/>
                    <a:lstStyle/>
                    <a:p>
                      <a:pPr algn="ctr" fontAlgn="ctr"/>
                      <a:r>
                        <a:rPr lang="es-PY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08:00 - 08:45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Y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Y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34792"/>
                  </a:ext>
                </a:extLst>
              </a:tr>
              <a:tr h="245132">
                <a:tc>
                  <a:txBody>
                    <a:bodyPr/>
                    <a:lstStyle/>
                    <a:p>
                      <a:pPr algn="ctr" fontAlgn="ctr"/>
                      <a:r>
                        <a:rPr lang="es-PY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08:45 - 09:30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Y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P01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P02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65357"/>
                  </a:ext>
                </a:extLst>
              </a:tr>
              <a:tr h="215931">
                <a:tc gridSpan="28">
                  <a:txBody>
                    <a:bodyPr/>
                    <a:lstStyle/>
                    <a:p>
                      <a:pPr algn="ctr" fontAlgn="ctr"/>
                      <a:r>
                        <a:rPr lang="es-PY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26924"/>
                  </a:ext>
                </a:extLst>
              </a:tr>
              <a:tr h="245132">
                <a:tc>
                  <a:txBody>
                    <a:bodyPr/>
                    <a:lstStyle/>
                    <a:p>
                      <a:pPr algn="ctr" fontAlgn="b"/>
                      <a:r>
                        <a:rPr lang="es-PY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09:45 - 10:30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Y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R01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R02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95689"/>
                  </a:ext>
                </a:extLst>
              </a:tr>
              <a:tr h="245132">
                <a:tc>
                  <a:txBody>
                    <a:bodyPr/>
                    <a:lstStyle/>
                    <a:p>
                      <a:pPr algn="ctr" fontAlgn="b"/>
                      <a:r>
                        <a:rPr lang="es-PY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10:30 - 11:15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Y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84907"/>
                  </a:ext>
                </a:extLst>
              </a:tr>
              <a:tr h="245132">
                <a:tc>
                  <a:txBody>
                    <a:bodyPr/>
                    <a:lstStyle/>
                    <a:p>
                      <a:pPr algn="ctr" fontAlgn="b"/>
                      <a:r>
                        <a:rPr lang="es-PY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15:00 - 12:00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Y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203267"/>
                  </a:ext>
                </a:extLst>
              </a:tr>
              <a:tr h="230549"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94411"/>
                  </a:ext>
                </a:extLst>
              </a:tr>
              <a:tr h="245132">
                <a:tc>
                  <a:txBody>
                    <a:bodyPr/>
                    <a:lstStyle/>
                    <a:p>
                      <a:pPr algn="ctr" fontAlgn="b"/>
                      <a:r>
                        <a:rPr lang="es-PY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19:00 - 20:00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Y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757600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Y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16" marR="6016" marT="60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0345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28346"/>
            <a:ext cx="307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PLAN</a:t>
            </a:r>
            <a:r>
              <a:rPr sz="3600" b="0" spc="-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3600" b="0" spc="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DE</a:t>
            </a:r>
            <a:r>
              <a:rPr sz="3600" b="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3600" b="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CLASE</a:t>
            </a:r>
            <a:endParaRPr sz="3600">
              <a:latin typeface="Franklin Gothic Medium"/>
              <a:cs typeface="Franklin Gothic Medium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F583BB3C-B5C2-E36C-6119-87EBF0264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04871"/>
              </p:ext>
            </p:extLst>
          </p:nvPr>
        </p:nvGraphicFramePr>
        <p:xfrm>
          <a:off x="381766" y="1447800"/>
          <a:ext cx="8200297" cy="4309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687180" imgH="6667411" progId="Excel.Sheet.12">
                  <p:embed/>
                </p:oleObj>
              </mc:Choice>
              <mc:Fallback>
                <p:oleObj name="Worksheet" r:id="rId2" imgW="12687180" imgH="66674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766" y="1447800"/>
                        <a:ext cx="8200297" cy="4309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56" y="66928"/>
            <a:ext cx="9020810" cy="6698615"/>
            <a:chOff x="62356" y="66928"/>
            <a:chExt cx="9020810" cy="6698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" y="70103"/>
              <a:ext cx="9012936" cy="66918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531" y="70103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2026"/>
                  </a:lnTo>
                  <a:lnTo>
                    <a:pt x="9009359" y="6410769"/>
                  </a:lnTo>
                  <a:lnTo>
                    <a:pt x="8998968" y="6457290"/>
                  </a:lnTo>
                  <a:lnTo>
                    <a:pt x="8982275" y="6501081"/>
                  </a:lnTo>
                  <a:lnTo>
                    <a:pt x="8959791" y="6541631"/>
                  </a:lnTo>
                  <a:lnTo>
                    <a:pt x="8932024" y="6578430"/>
                  </a:lnTo>
                  <a:lnTo>
                    <a:pt x="8899487" y="6610967"/>
                  </a:lnTo>
                  <a:lnTo>
                    <a:pt x="8862690" y="6638733"/>
                  </a:lnTo>
                  <a:lnTo>
                    <a:pt x="8822144" y="6661216"/>
                  </a:lnTo>
                  <a:lnTo>
                    <a:pt x="8778359" y="6677908"/>
                  </a:lnTo>
                  <a:lnTo>
                    <a:pt x="8731847" y="6688297"/>
                  </a:lnTo>
                  <a:lnTo>
                    <a:pt x="8683117" y="6691873"/>
                  </a:lnTo>
                  <a:lnTo>
                    <a:pt x="329844" y="6691873"/>
                  </a:lnTo>
                  <a:lnTo>
                    <a:pt x="281102" y="6688297"/>
                  </a:lnTo>
                  <a:lnTo>
                    <a:pt x="234580" y="6677908"/>
                  </a:lnTo>
                  <a:lnTo>
                    <a:pt x="190789" y="6661216"/>
                  </a:lnTo>
                  <a:lnTo>
                    <a:pt x="150240" y="6638733"/>
                  </a:lnTo>
                  <a:lnTo>
                    <a:pt x="113441" y="6610967"/>
                  </a:lnTo>
                  <a:lnTo>
                    <a:pt x="80905" y="6578430"/>
                  </a:lnTo>
                  <a:lnTo>
                    <a:pt x="53139" y="6541631"/>
                  </a:lnTo>
                  <a:lnTo>
                    <a:pt x="30656" y="6501081"/>
                  </a:lnTo>
                  <a:lnTo>
                    <a:pt x="13965" y="6457290"/>
                  </a:lnTo>
                  <a:lnTo>
                    <a:pt x="3576" y="6410769"/>
                  </a:lnTo>
                  <a:lnTo>
                    <a:pt x="0" y="6362026"/>
                  </a:lnTo>
                  <a:lnTo>
                    <a:pt x="0" y="32981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103" y="2377439"/>
              <a:ext cx="9013190" cy="91440"/>
            </a:xfrm>
            <a:custGeom>
              <a:avLst/>
              <a:gdLst/>
              <a:ahLst/>
              <a:cxnLst/>
              <a:rect l="l" t="t" r="r" b="b"/>
              <a:pathLst>
                <a:path w="9013190" h="91439">
                  <a:moveTo>
                    <a:pt x="9012936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012936" y="91439"/>
                  </a:lnTo>
                  <a:lnTo>
                    <a:pt x="901293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79" y="2340864"/>
              <a:ext cx="9014460" cy="45720"/>
            </a:xfrm>
            <a:custGeom>
              <a:avLst/>
              <a:gdLst/>
              <a:ahLst/>
              <a:cxnLst/>
              <a:rect l="l" t="t" r="r" b="b"/>
              <a:pathLst>
                <a:path w="9014460" h="45719">
                  <a:moveTo>
                    <a:pt x="90144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014460" y="45720"/>
                  </a:lnTo>
                  <a:lnTo>
                    <a:pt x="9014460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79" y="2468880"/>
              <a:ext cx="9014460" cy="45720"/>
            </a:xfrm>
            <a:custGeom>
              <a:avLst/>
              <a:gdLst/>
              <a:ahLst/>
              <a:cxnLst/>
              <a:rect l="l" t="t" r="r" b="b"/>
              <a:pathLst>
                <a:path w="9014460" h="45719">
                  <a:moveTo>
                    <a:pt x="90144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014460" y="45720"/>
                  </a:lnTo>
                  <a:lnTo>
                    <a:pt x="9014460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1116" y="1585975"/>
            <a:ext cx="2558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Referencias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9761" y="810513"/>
            <a:ext cx="3714115" cy="7048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466850" marR="5080" indent="-1454785">
              <a:lnSpc>
                <a:spcPct val="102699"/>
              </a:lnSpc>
              <a:spcBef>
                <a:spcPts val="25"/>
              </a:spcBef>
            </a:pPr>
            <a:r>
              <a:rPr sz="2200" b="1" spc="-45" dirty="0">
                <a:latin typeface="Times New Roman"/>
                <a:cs typeface="Times New Roman"/>
              </a:rPr>
              <a:t>Grego</a:t>
            </a:r>
            <a:r>
              <a:rPr sz="2200" b="1" spc="5" dirty="0">
                <a:latin typeface="Times New Roman"/>
                <a:cs typeface="Times New Roman"/>
              </a:rPr>
              <a:t>r</a:t>
            </a:r>
            <a:r>
              <a:rPr sz="2200" b="1" spc="60" dirty="0">
                <a:latin typeface="Times New Roman"/>
                <a:cs typeface="Times New Roman"/>
              </a:rPr>
              <a:t>io</a:t>
            </a:r>
            <a:r>
              <a:rPr sz="2200" b="1" spc="-135" dirty="0">
                <a:latin typeface="Times New Roman"/>
                <a:cs typeface="Times New Roman"/>
              </a:rPr>
              <a:t> </a:t>
            </a:r>
            <a:r>
              <a:rPr sz="2200" b="1" spc="-130" dirty="0">
                <a:latin typeface="Times New Roman"/>
                <a:cs typeface="Times New Roman"/>
              </a:rPr>
              <a:t>A</a:t>
            </a:r>
            <a:r>
              <a:rPr sz="2200" b="1" spc="-35" dirty="0">
                <a:latin typeface="Times New Roman"/>
                <a:cs typeface="Times New Roman"/>
              </a:rPr>
              <a:t>r</a:t>
            </a:r>
            <a:r>
              <a:rPr sz="2200" b="1" spc="35" dirty="0">
                <a:latin typeface="Times New Roman"/>
                <a:cs typeface="Times New Roman"/>
              </a:rPr>
              <a:t>iel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70" dirty="0">
                <a:latin typeface="Times New Roman"/>
                <a:cs typeface="Times New Roman"/>
              </a:rPr>
              <a:t>Gu</a:t>
            </a:r>
            <a:r>
              <a:rPr sz="2200" b="1" spc="-40" dirty="0">
                <a:latin typeface="Times New Roman"/>
                <a:cs typeface="Times New Roman"/>
              </a:rPr>
              <a:t>e</a:t>
            </a:r>
            <a:r>
              <a:rPr sz="2200" b="1" spc="-35" dirty="0">
                <a:latin typeface="Times New Roman"/>
                <a:cs typeface="Times New Roman"/>
              </a:rPr>
              <a:t>r</a:t>
            </a:r>
            <a:r>
              <a:rPr sz="2200" b="1" spc="-10" dirty="0">
                <a:latin typeface="Times New Roman"/>
                <a:cs typeface="Times New Roman"/>
              </a:rPr>
              <a:t>rero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-50" dirty="0">
                <a:latin typeface="Times New Roman"/>
                <a:cs typeface="Times New Roman"/>
              </a:rPr>
              <a:t>Mor</a:t>
            </a:r>
            <a:r>
              <a:rPr sz="2200" b="1" spc="-35" dirty="0">
                <a:latin typeface="Times New Roman"/>
                <a:cs typeface="Times New Roman"/>
              </a:rPr>
              <a:t>a</a:t>
            </a:r>
            <a:r>
              <a:rPr sz="2200" b="1" spc="25" dirty="0">
                <a:latin typeface="Times New Roman"/>
                <a:cs typeface="Times New Roman"/>
              </a:rPr>
              <a:t>l  </a:t>
            </a:r>
            <a:r>
              <a:rPr sz="2200" b="1" spc="-85" dirty="0">
                <a:latin typeface="Times New Roman"/>
                <a:cs typeface="Times New Roman"/>
              </a:rPr>
              <a:t>@202</a:t>
            </a:r>
            <a:r>
              <a:rPr lang="es-MX" sz="2200" b="1" spc="-85" dirty="0">
                <a:latin typeface="Times New Roman"/>
                <a:cs typeface="Times New Roman"/>
              </a:rPr>
              <a:t>4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algn="ctr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Hernandarias-</a:t>
            </a:r>
            <a:r>
              <a:rPr spc="-45" dirty="0"/>
              <a:t> </a:t>
            </a:r>
            <a:r>
              <a:rPr spc="-80" dirty="0"/>
              <a:t>Paraguay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pc="-50" dirty="0">
                <a:solidFill>
                  <a:srgbClr val="888888"/>
                </a:solidFill>
              </a:rPr>
              <a:t>Github:</a:t>
            </a:r>
            <a:r>
              <a:rPr spc="-120" dirty="0">
                <a:solidFill>
                  <a:srgbClr val="888888"/>
                </a:solidFill>
              </a:rPr>
              <a:t> </a:t>
            </a:r>
            <a:r>
              <a:rPr sz="1900" b="0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3"/>
              </a:rPr>
              <a:t>https://github.com/aegiloru/linearAlgebra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2642996"/>
            <a:ext cx="8634730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1B1B1B"/>
                </a:solidFill>
                <a:latin typeface="Roboto"/>
                <a:cs typeface="Roboto"/>
              </a:rPr>
              <a:t>(Coughlan,</a:t>
            </a:r>
            <a:r>
              <a:rPr sz="1800" spc="-45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1B1B1B"/>
                </a:solidFill>
                <a:latin typeface="Roboto"/>
                <a:cs typeface="Roboto"/>
              </a:rPr>
              <a:t>2020)</a:t>
            </a:r>
            <a:endParaRPr sz="1800">
              <a:latin typeface="Roboto"/>
              <a:cs typeface="Roboto"/>
            </a:endParaRPr>
          </a:p>
          <a:p>
            <a:pPr marL="45720" marR="5080">
              <a:lnSpc>
                <a:spcPct val="100000"/>
              </a:lnSpc>
              <a:spcBef>
                <a:spcPts val="1025"/>
              </a:spcBef>
            </a:pPr>
            <a:r>
              <a:rPr sz="1200" spc="-10" dirty="0">
                <a:solidFill>
                  <a:srgbClr val="1B1B1B"/>
                </a:solidFill>
                <a:latin typeface="Roboto"/>
                <a:cs typeface="Roboto"/>
              </a:rPr>
              <a:t>Coughlan,</a:t>
            </a:r>
            <a:r>
              <a:rPr sz="1200" spc="15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1B1B1B"/>
                </a:solidFill>
                <a:latin typeface="Roboto"/>
                <a:cs typeface="Roboto"/>
              </a:rPr>
              <a:t>S.</a:t>
            </a:r>
            <a:r>
              <a:rPr sz="1200" spc="5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1B1B1B"/>
                </a:solidFill>
                <a:latin typeface="Roboto"/>
                <a:cs typeface="Roboto"/>
              </a:rPr>
              <a:t>(2020).</a:t>
            </a:r>
            <a:r>
              <a:rPr sz="1200" spc="10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1B1B1B"/>
                </a:solidFill>
                <a:latin typeface="Roboto"/>
                <a:cs typeface="Roboto"/>
              </a:rPr>
              <a:t>¿Poí</a:t>
            </a:r>
            <a:r>
              <a:rPr sz="1200" spc="20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B1B1B"/>
                </a:solidFill>
                <a:latin typeface="Roboto"/>
                <a:cs typeface="Roboto"/>
              </a:rPr>
              <a:t>qué</a:t>
            </a:r>
            <a:r>
              <a:rPr sz="1200" spc="20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B1B1B"/>
                </a:solidFill>
                <a:latin typeface="Roboto"/>
                <a:cs typeface="Roboto"/>
              </a:rPr>
              <a:t>los</a:t>
            </a:r>
            <a:r>
              <a:rPr sz="1200" spc="5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1B1B1B"/>
                </a:solidFill>
                <a:latin typeface="Roboto"/>
                <a:cs typeface="Roboto"/>
              </a:rPr>
              <a:t>estudiantes</a:t>
            </a:r>
            <a:r>
              <a:rPr sz="1200" spc="10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1B1B1B"/>
                </a:solidFill>
                <a:latin typeface="Roboto"/>
                <a:cs typeface="Roboto"/>
              </a:rPr>
              <a:t>de </a:t>
            </a:r>
            <a:r>
              <a:rPr sz="1200" spc="20" dirty="0">
                <a:solidFill>
                  <a:srgbClr val="1B1B1B"/>
                </a:solidFill>
                <a:latin typeface="Roboto"/>
                <a:cs typeface="Roboto"/>
              </a:rPr>
              <a:t>Haívaíd</a:t>
            </a:r>
            <a:r>
              <a:rPr sz="1200" spc="30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1B1B1B"/>
                </a:solidFill>
                <a:latin typeface="Roboto"/>
                <a:cs typeface="Roboto"/>
              </a:rPr>
              <a:t>tienen</a:t>
            </a:r>
            <a:r>
              <a:rPr sz="1200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B1B1B"/>
                </a:solidFill>
                <a:latin typeface="Roboto"/>
                <a:cs typeface="Roboto"/>
              </a:rPr>
              <a:t>que</a:t>
            </a:r>
            <a:r>
              <a:rPr sz="1200" spc="15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1B1B1B"/>
                </a:solidFill>
                <a:latin typeface="Roboto"/>
                <a:cs typeface="Roboto"/>
              </a:rPr>
              <a:t>juíaí</a:t>
            </a:r>
            <a:r>
              <a:rPr sz="1200" spc="15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1B1B1B"/>
                </a:solidFill>
                <a:latin typeface="Roboto"/>
                <a:cs typeface="Roboto"/>
              </a:rPr>
              <a:t>no</a:t>
            </a:r>
            <a:r>
              <a:rPr sz="1200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1B1B1B"/>
                </a:solidFill>
                <a:latin typeface="Roboto"/>
                <a:cs typeface="Roboto"/>
              </a:rPr>
              <a:t>haceí</a:t>
            </a:r>
            <a:r>
              <a:rPr sz="1200" spc="20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1B1B1B"/>
                </a:solidFill>
                <a:latin typeface="Roboto"/>
                <a:cs typeface="Roboto"/>
              </a:rPr>
              <a:t>tíampas?.</a:t>
            </a:r>
            <a:r>
              <a:rPr sz="1200" spc="-5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1B1B1B"/>
                </a:solidFill>
                <a:latin typeface="Roboto"/>
                <a:cs typeface="Roboto"/>
              </a:rPr>
              <a:t>Recupeíado</a:t>
            </a:r>
            <a:r>
              <a:rPr sz="1200" spc="20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1B1B1B"/>
                </a:solidFill>
                <a:latin typeface="Roboto"/>
                <a:cs typeface="Roboto"/>
              </a:rPr>
              <a:t>15</a:t>
            </a:r>
            <a:r>
              <a:rPr sz="1200" spc="15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1B1B1B"/>
                </a:solidFill>
                <a:latin typeface="Roboto"/>
                <a:cs typeface="Roboto"/>
              </a:rPr>
              <a:t>de</a:t>
            </a:r>
            <a:r>
              <a:rPr sz="1200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1B1B1B"/>
                </a:solidFill>
                <a:latin typeface="Roboto"/>
                <a:cs typeface="Roboto"/>
              </a:rPr>
              <a:t>mayo</a:t>
            </a:r>
            <a:r>
              <a:rPr sz="1200" spc="5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1B1B1B"/>
                </a:solidFill>
                <a:latin typeface="Roboto"/>
                <a:cs typeface="Roboto"/>
              </a:rPr>
              <a:t>de </a:t>
            </a:r>
            <a:r>
              <a:rPr sz="1200" spc="-5" dirty="0">
                <a:solidFill>
                  <a:srgbClr val="1B1B1B"/>
                </a:solidFill>
                <a:latin typeface="Roboto"/>
                <a:cs typeface="Roboto"/>
              </a:rPr>
              <a:t>2020, </a:t>
            </a:r>
            <a:r>
              <a:rPr sz="1200" spc="-280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1B1B1B"/>
                </a:solidFill>
                <a:latin typeface="Roboto"/>
                <a:cs typeface="Roboto"/>
              </a:rPr>
              <a:t>de</a:t>
            </a:r>
            <a:r>
              <a:rPr sz="1200" spc="-10" dirty="0">
                <a:solidFill>
                  <a:srgbClr val="1B1B1B"/>
                </a:solidFill>
                <a:latin typeface="Roboto"/>
                <a:cs typeface="Roboto"/>
              </a:rPr>
              <a:t> BBC</a:t>
            </a:r>
            <a:r>
              <a:rPr sz="1200" spc="10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1B1B1B"/>
                </a:solidFill>
                <a:latin typeface="Roboto"/>
                <a:cs typeface="Roboto"/>
              </a:rPr>
              <a:t>website: </a:t>
            </a:r>
            <a:r>
              <a:rPr sz="1200" spc="-5" dirty="0">
                <a:solidFill>
                  <a:srgbClr val="1B1B1B"/>
                </a:solidFill>
                <a:latin typeface="Roboto"/>
                <a:cs typeface="Roboto"/>
              </a:rPr>
              <a:t> </a:t>
            </a:r>
            <a:r>
              <a:rPr sz="12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Roboto"/>
                <a:cs typeface="Roboto"/>
                <a:hlinkClick r:id="rId4"/>
              </a:rPr>
              <a:t>https://www.bbc.com/mundo/noticias/2015/11/151111_economia_cultuía_haívaíd_tíampa_codigo_honoí_finde_wbm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35" y="253365"/>
            <a:ext cx="2555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Presentación</a:t>
            </a:r>
            <a:endParaRPr sz="3600">
              <a:latin typeface="Franklin Gothic Medium"/>
              <a:cs typeface="Franklin Gothic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23072" y="1687957"/>
            <a:ext cx="5486400" cy="4791710"/>
            <a:chOff x="1609344" y="1405141"/>
            <a:chExt cx="5486400" cy="4791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4253" y="1405141"/>
              <a:ext cx="5353701" cy="29275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344" y="4293108"/>
              <a:ext cx="5486400" cy="19034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227321" y="378333"/>
            <a:ext cx="432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8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PRESENTACIÓN</a:t>
            </a: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pueden</a:t>
            </a:r>
            <a:r>
              <a:rPr sz="1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recuperar!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445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338" y="228600"/>
            <a:ext cx="3222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Código</a:t>
            </a:r>
            <a:r>
              <a:rPr sz="3600" b="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3600" b="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de</a:t>
            </a:r>
            <a:r>
              <a:rPr sz="3600" b="0" spc="-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3600" b="0" spc="-1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Honor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5856" y="1066800"/>
            <a:ext cx="7616190" cy="50615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sz="2400" spc="-185" dirty="0">
                <a:latin typeface="Times New Roman"/>
                <a:cs typeface="Times New Roman"/>
              </a:rPr>
              <a:t>Los </a:t>
            </a:r>
            <a:r>
              <a:rPr sz="2400" spc="-135" dirty="0">
                <a:latin typeface="Times New Roman"/>
                <a:cs typeface="Times New Roman"/>
              </a:rPr>
              <a:t>alumnos </a:t>
            </a:r>
            <a:r>
              <a:rPr sz="2400" spc="-100" dirty="0">
                <a:latin typeface="Times New Roman"/>
                <a:cs typeface="Times New Roman"/>
              </a:rPr>
              <a:t>de </a:t>
            </a:r>
            <a:r>
              <a:rPr sz="2400" spc="-145" dirty="0">
                <a:latin typeface="Times New Roman"/>
                <a:cs typeface="Times New Roman"/>
              </a:rPr>
              <a:t>Algebra Lineal </a:t>
            </a:r>
            <a:r>
              <a:rPr sz="2400" spc="-100" dirty="0">
                <a:latin typeface="Times New Roman"/>
                <a:cs typeface="Times New Roman"/>
              </a:rPr>
              <a:t>de </a:t>
            </a:r>
            <a:r>
              <a:rPr sz="2400" spc="-145" dirty="0">
                <a:latin typeface="Times New Roman"/>
                <a:cs typeface="Times New Roman"/>
              </a:rPr>
              <a:t>la </a:t>
            </a:r>
            <a:r>
              <a:rPr sz="2400" spc="-125" dirty="0">
                <a:latin typeface="Times New Roman"/>
                <a:cs typeface="Times New Roman"/>
              </a:rPr>
              <a:t>Universidad Católica </a:t>
            </a:r>
            <a:r>
              <a:rPr sz="2400" spc="-155" dirty="0">
                <a:latin typeface="Times New Roman"/>
                <a:cs typeface="Times New Roman"/>
              </a:rPr>
              <a:t>Sede </a:t>
            </a:r>
            <a:r>
              <a:rPr sz="2400" spc="-125" dirty="0">
                <a:latin typeface="Times New Roman"/>
                <a:cs typeface="Times New Roman"/>
              </a:rPr>
              <a:t>Alto 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Paraná, </a:t>
            </a:r>
            <a:r>
              <a:rPr sz="2400" spc="-140" dirty="0">
                <a:latin typeface="Times New Roman"/>
                <a:cs typeface="Times New Roman"/>
              </a:rPr>
              <a:t>se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comprometen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producir </a:t>
            </a:r>
            <a:r>
              <a:rPr sz="2400" spc="-100" dirty="0">
                <a:latin typeface="Times New Roman"/>
                <a:cs typeface="Times New Roman"/>
              </a:rPr>
              <a:t>trabajo </a:t>
            </a:r>
            <a:r>
              <a:rPr sz="2400" spc="-140" dirty="0">
                <a:latin typeface="Times New Roman"/>
                <a:cs typeface="Times New Roman"/>
              </a:rPr>
              <a:t>académico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íntegro, </a:t>
            </a:r>
            <a:r>
              <a:rPr sz="2400" spc="-100" dirty="0">
                <a:latin typeface="Times New Roman"/>
                <a:cs typeface="Times New Roman"/>
              </a:rPr>
              <a:t>lo 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que </a:t>
            </a:r>
            <a:r>
              <a:rPr sz="2400" spc="-150" dirty="0">
                <a:latin typeface="Times New Roman"/>
                <a:cs typeface="Times New Roman"/>
              </a:rPr>
              <a:t>significa </a:t>
            </a:r>
            <a:r>
              <a:rPr sz="2400" spc="-100" dirty="0">
                <a:latin typeface="Times New Roman"/>
                <a:cs typeface="Times New Roman"/>
              </a:rPr>
              <a:t>un trabajo </a:t>
            </a:r>
            <a:r>
              <a:rPr sz="2400" spc="-110" dirty="0">
                <a:latin typeface="Times New Roman"/>
                <a:cs typeface="Times New Roman"/>
              </a:rPr>
              <a:t>que </a:t>
            </a:r>
            <a:r>
              <a:rPr sz="2400" spc="-135" dirty="0">
                <a:latin typeface="Times New Roman"/>
                <a:cs typeface="Times New Roman"/>
              </a:rPr>
              <a:t>se </a:t>
            </a:r>
            <a:r>
              <a:rPr sz="2400" spc="-110" dirty="0">
                <a:latin typeface="Times New Roman"/>
                <a:cs typeface="Times New Roman"/>
              </a:rPr>
              <a:t>adhiere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30" dirty="0">
                <a:latin typeface="Times New Roman"/>
                <a:cs typeface="Times New Roman"/>
              </a:rPr>
              <a:t>los </a:t>
            </a:r>
            <a:r>
              <a:rPr sz="2400" spc="-114" dirty="0">
                <a:latin typeface="Times New Roman"/>
                <a:cs typeface="Times New Roman"/>
              </a:rPr>
              <a:t>estándares </a:t>
            </a:r>
            <a:r>
              <a:rPr sz="2400" spc="-95" dirty="0">
                <a:latin typeface="Times New Roman"/>
                <a:cs typeface="Times New Roman"/>
              </a:rPr>
              <a:t>intelectuales </a:t>
            </a:r>
            <a:r>
              <a:rPr sz="2400" spc="-200" dirty="0">
                <a:latin typeface="Times New Roman"/>
                <a:cs typeface="Times New Roman"/>
              </a:rPr>
              <a:t>y 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académicos </a:t>
            </a:r>
            <a:r>
              <a:rPr sz="2400" spc="-105" dirty="0">
                <a:latin typeface="Times New Roman"/>
                <a:cs typeface="Times New Roman"/>
              </a:rPr>
              <a:t>de </a:t>
            </a:r>
            <a:r>
              <a:rPr sz="2400" spc="-95" dirty="0">
                <a:latin typeface="Times New Roman"/>
                <a:cs typeface="Times New Roman"/>
              </a:rPr>
              <a:t>atribución </a:t>
            </a:r>
            <a:r>
              <a:rPr sz="2400" spc="-120" dirty="0">
                <a:latin typeface="Times New Roman"/>
                <a:cs typeface="Times New Roman"/>
              </a:rPr>
              <a:t>exacta </a:t>
            </a:r>
            <a:r>
              <a:rPr sz="2400" spc="-100" dirty="0">
                <a:latin typeface="Times New Roman"/>
                <a:cs typeface="Times New Roman"/>
              </a:rPr>
              <a:t>de </a:t>
            </a:r>
            <a:r>
              <a:rPr sz="2400" spc="-165" dirty="0">
                <a:latin typeface="Times New Roman"/>
                <a:cs typeface="Times New Roman"/>
              </a:rPr>
              <a:t>las </a:t>
            </a:r>
            <a:r>
              <a:rPr sz="2400" spc="-80" dirty="0">
                <a:latin typeface="Times New Roman"/>
                <a:cs typeface="Times New Roman"/>
              </a:rPr>
              <a:t>fuentes, </a:t>
            </a:r>
            <a:r>
              <a:rPr sz="2400" spc="-130" dirty="0">
                <a:latin typeface="Times New Roman"/>
                <a:cs typeface="Times New Roman"/>
              </a:rPr>
              <a:t>uso </a:t>
            </a:r>
            <a:r>
              <a:rPr sz="2400" spc="-200" dirty="0">
                <a:latin typeface="Times New Roman"/>
                <a:cs typeface="Times New Roman"/>
              </a:rPr>
              <a:t>y </a:t>
            </a:r>
            <a:r>
              <a:rPr sz="2400" spc="-105" dirty="0">
                <a:latin typeface="Times New Roman"/>
                <a:cs typeface="Times New Roman"/>
              </a:rPr>
              <a:t>recolección </a:t>
            </a:r>
            <a:r>
              <a:rPr sz="2400" spc="-110" dirty="0">
                <a:latin typeface="Times New Roman"/>
                <a:cs typeface="Times New Roman"/>
              </a:rPr>
              <a:t>de 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datos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apropiados,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transparencia</a:t>
            </a:r>
            <a:r>
              <a:rPr sz="2400" spc="-100" dirty="0">
                <a:latin typeface="Times New Roman"/>
                <a:cs typeface="Times New Roman"/>
              </a:rPr>
              <a:t> en</a:t>
            </a:r>
            <a:r>
              <a:rPr sz="2400" spc="-95" dirty="0">
                <a:latin typeface="Times New Roman"/>
                <a:cs typeface="Times New Roman"/>
              </a:rPr>
              <a:t> el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reconocimiento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las 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contribuciones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las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ideas,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descubrimientos,</a:t>
            </a:r>
            <a:r>
              <a:rPr sz="2400" spc="-85" dirty="0">
                <a:latin typeface="Times New Roman"/>
                <a:cs typeface="Times New Roman"/>
              </a:rPr>
              <a:t> interpretaciones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y 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concl</a:t>
            </a:r>
            <a:r>
              <a:rPr sz="2400" spc="-125" dirty="0">
                <a:latin typeface="Times New Roman"/>
                <a:cs typeface="Times New Roman"/>
              </a:rPr>
              <a:t>u</a:t>
            </a:r>
            <a:r>
              <a:rPr sz="2400" spc="-114" dirty="0">
                <a:latin typeface="Times New Roman"/>
                <a:cs typeface="Times New Roman"/>
              </a:rPr>
              <a:t>si</a:t>
            </a:r>
            <a:r>
              <a:rPr sz="2400" spc="-170" dirty="0">
                <a:latin typeface="Times New Roman"/>
                <a:cs typeface="Times New Roman"/>
              </a:rPr>
              <a:t>o</a:t>
            </a:r>
            <a:r>
              <a:rPr sz="2400" spc="-125" dirty="0">
                <a:latin typeface="Times New Roman"/>
                <a:cs typeface="Times New Roman"/>
              </a:rPr>
              <a:t>nes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ot</a:t>
            </a:r>
            <a:r>
              <a:rPr sz="2400" spc="-40" dirty="0">
                <a:latin typeface="Times New Roman"/>
                <a:cs typeface="Times New Roman"/>
              </a:rPr>
              <a:t>r</a:t>
            </a:r>
            <a:r>
              <a:rPr sz="2400" spc="-160" dirty="0">
                <a:latin typeface="Times New Roman"/>
                <a:cs typeface="Times New Roman"/>
              </a:rPr>
              <a:t>o</a:t>
            </a:r>
            <a:r>
              <a:rPr sz="2400" spc="-17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</a:pPr>
            <a:r>
              <a:rPr sz="2400" spc="-229" dirty="0">
                <a:latin typeface="Times New Roman"/>
                <a:cs typeface="Times New Roman"/>
              </a:rPr>
              <a:t>La </a:t>
            </a:r>
            <a:r>
              <a:rPr sz="2400" spc="-95" dirty="0">
                <a:latin typeface="Times New Roman"/>
                <a:cs typeface="Times New Roman"/>
              </a:rPr>
              <a:t>trampa </a:t>
            </a:r>
            <a:r>
              <a:rPr sz="2400" spc="-100" dirty="0">
                <a:latin typeface="Times New Roman"/>
                <a:cs typeface="Times New Roman"/>
              </a:rPr>
              <a:t>en </a:t>
            </a:r>
            <a:r>
              <a:rPr sz="2400" spc="-130" dirty="0">
                <a:latin typeface="Times New Roman"/>
                <a:cs typeface="Times New Roman"/>
              </a:rPr>
              <a:t>los </a:t>
            </a:r>
            <a:r>
              <a:rPr sz="2400" spc="-105" dirty="0">
                <a:latin typeface="Times New Roman"/>
                <a:cs typeface="Times New Roman"/>
              </a:rPr>
              <a:t>exámenes, </a:t>
            </a:r>
            <a:r>
              <a:rPr sz="2400" spc="-95" dirty="0">
                <a:latin typeface="Times New Roman"/>
                <a:cs typeface="Times New Roman"/>
              </a:rPr>
              <a:t>el </a:t>
            </a:r>
            <a:r>
              <a:rPr sz="2400" spc="-130" dirty="0">
                <a:latin typeface="Times New Roman"/>
                <a:cs typeface="Times New Roman"/>
              </a:rPr>
              <a:t>plagio </a:t>
            </a:r>
            <a:r>
              <a:rPr sz="2400" spc="-105" dirty="0">
                <a:latin typeface="Times New Roman"/>
                <a:cs typeface="Times New Roman"/>
              </a:rPr>
              <a:t>o </a:t>
            </a:r>
            <a:r>
              <a:rPr sz="2400" spc="-145" dirty="0">
                <a:latin typeface="Times New Roman"/>
                <a:cs typeface="Times New Roman"/>
              </a:rPr>
              <a:t>la </a:t>
            </a:r>
            <a:r>
              <a:rPr sz="2400" spc="-100" dirty="0">
                <a:latin typeface="Times New Roman"/>
                <a:cs typeface="Times New Roman"/>
              </a:rPr>
              <a:t>fraudulenta </a:t>
            </a:r>
            <a:r>
              <a:rPr sz="2400" spc="-95" dirty="0">
                <a:latin typeface="Times New Roman"/>
                <a:cs typeface="Times New Roman"/>
              </a:rPr>
              <a:t>representación 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 </a:t>
            </a:r>
            <a:r>
              <a:rPr sz="2400" spc="-160" dirty="0">
                <a:latin typeface="Times New Roman"/>
                <a:cs typeface="Times New Roman"/>
              </a:rPr>
              <a:t>las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ideas </a:t>
            </a:r>
            <a:r>
              <a:rPr sz="2400" spc="-105" dirty="0">
                <a:latin typeface="Times New Roman"/>
                <a:cs typeface="Times New Roman"/>
              </a:rPr>
              <a:t>o </a:t>
            </a:r>
            <a:r>
              <a:rPr sz="2400" spc="-130" dirty="0">
                <a:latin typeface="Times New Roman"/>
                <a:cs typeface="Times New Roman"/>
              </a:rPr>
              <a:t>lenguaje </a:t>
            </a:r>
            <a:r>
              <a:rPr sz="2400" spc="-100" dirty="0">
                <a:latin typeface="Times New Roman"/>
                <a:cs typeface="Times New Roman"/>
              </a:rPr>
              <a:t>de </a:t>
            </a:r>
            <a:r>
              <a:rPr sz="2400" spc="-75" dirty="0">
                <a:latin typeface="Times New Roman"/>
                <a:cs typeface="Times New Roman"/>
              </a:rPr>
              <a:t>otros </a:t>
            </a:r>
            <a:r>
              <a:rPr sz="2400" spc="-125" dirty="0">
                <a:latin typeface="Times New Roman"/>
                <a:cs typeface="Times New Roman"/>
              </a:rPr>
              <a:t>como </a:t>
            </a:r>
            <a:r>
              <a:rPr sz="2400" spc="-70" dirty="0">
                <a:latin typeface="Times New Roman"/>
                <a:cs typeface="Times New Roman"/>
              </a:rPr>
              <a:t>propio, </a:t>
            </a:r>
            <a:r>
              <a:rPr sz="2400" spc="-145" dirty="0">
                <a:latin typeface="Times New Roman"/>
                <a:cs typeface="Times New Roman"/>
              </a:rPr>
              <a:t>la </a:t>
            </a:r>
            <a:r>
              <a:rPr sz="2400" spc="-150" dirty="0">
                <a:latin typeface="Times New Roman"/>
                <a:cs typeface="Times New Roman"/>
              </a:rPr>
              <a:t>falsificación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 </a:t>
            </a:r>
            <a:r>
              <a:rPr sz="2400" spc="-114" dirty="0">
                <a:latin typeface="Times New Roman"/>
                <a:cs typeface="Times New Roman"/>
              </a:rPr>
              <a:t>datos 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cualquier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otra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instancia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deshonestidad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académica,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violan</a:t>
            </a:r>
            <a:r>
              <a:rPr sz="2400" spc="-130" dirty="0">
                <a:latin typeface="Times New Roman"/>
                <a:cs typeface="Times New Roman"/>
              </a:rPr>
              <a:t> los 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estándares </a:t>
            </a:r>
            <a:r>
              <a:rPr sz="2400" spc="-100" dirty="0">
                <a:latin typeface="Times New Roman"/>
                <a:cs typeface="Times New Roman"/>
              </a:rPr>
              <a:t>de </a:t>
            </a:r>
            <a:r>
              <a:rPr sz="2400" spc="-90" dirty="0">
                <a:latin typeface="Times New Roman"/>
                <a:cs typeface="Times New Roman"/>
              </a:rPr>
              <a:t>nuestra </a:t>
            </a:r>
            <a:r>
              <a:rPr sz="2400" spc="-105" dirty="0">
                <a:latin typeface="Times New Roman"/>
                <a:cs typeface="Times New Roman"/>
              </a:rPr>
              <a:t>comunidad, </a:t>
            </a:r>
            <a:r>
              <a:rPr sz="2400" spc="-170" dirty="0">
                <a:latin typeface="Times New Roman"/>
                <a:cs typeface="Times New Roman"/>
              </a:rPr>
              <a:t>así </a:t>
            </a:r>
            <a:r>
              <a:rPr sz="2400" spc="-125" dirty="0">
                <a:latin typeface="Times New Roman"/>
                <a:cs typeface="Times New Roman"/>
              </a:rPr>
              <a:t>como </a:t>
            </a:r>
            <a:r>
              <a:rPr sz="2400" spc="-130" dirty="0">
                <a:latin typeface="Times New Roman"/>
                <a:cs typeface="Times New Roman"/>
              </a:rPr>
              <a:t>los </a:t>
            </a:r>
            <a:r>
              <a:rPr sz="2400" spc="-114" dirty="0">
                <a:latin typeface="Times New Roman"/>
                <a:cs typeface="Times New Roman"/>
              </a:rPr>
              <a:t>estándares </a:t>
            </a:r>
            <a:r>
              <a:rPr sz="2400" spc="-95" dirty="0">
                <a:latin typeface="Times New Roman"/>
                <a:cs typeface="Times New Roman"/>
              </a:rPr>
              <a:t>del </a:t>
            </a:r>
            <a:r>
              <a:rPr sz="2400" spc="-120" dirty="0">
                <a:latin typeface="Times New Roman"/>
                <a:cs typeface="Times New Roman"/>
              </a:rPr>
              <a:t>mundo 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general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el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campo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del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conocimiento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las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relaciones.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300"/>
              </a:spcBef>
            </a:pPr>
            <a:r>
              <a:rPr sz="1800" spc="-15" dirty="0">
                <a:solidFill>
                  <a:srgbClr val="FF0000"/>
                </a:solidFill>
                <a:latin typeface="Roboto"/>
                <a:cs typeface="Roboto"/>
              </a:rPr>
              <a:t>(Coughlan,</a:t>
            </a:r>
            <a:r>
              <a:rPr sz="1800" spc="-45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Roboto"/>
                <a:cs typeface="Roboto"/>
              </a:rPr>
              <a:t>2020)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07187"/>
              </p:ext>
            </p:extLst>
          </p:nvPr>
        </p:nvGraphicFramePr>
        <p:xfrm>
          <a:off x="961838" y="1524000"/>
          <a:ext cx="7171690" cy="296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#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Evento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Peso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(%)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Fecha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01.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imer</a:t>
                      </a:r>
                      <a:r>
                        <a:rPr lang="es-MX" sz="1800" dirty="0">
                          <a:latin typeface="Times New Roman"/>
                          <a:cs typeface="Times New Roman"/>
                        </a:rPr>
                        <a:t>a Prueba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cial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(*)</a:t>
                      </a: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20%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s-MX" sz="1800" spc="-1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/Abril/202</a:t>
                      </a:r>
                      <a:r>
                        <a:rPr lang="es-MX" sz="1800" spc="-1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02.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Segunda</a:t>
                      </a:r>
                      <a:r>
                        <a:rPr lang="es-MX" sz="1800" spc="5" dirty="0">
                          <a:latin typeface="Times New Roman"/>
                          <a:cs typeface="Times New Roman"/>
                        </a:rPr>
                        <a:t> Prueba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rcial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(*)</a:t>
                      </a: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20%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s-MX" sz="1800" spc="-10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lang="es-MX" sz="1800" spc="-10" dirty="0">
                          <a:latin typeface="Times New Roman"/>
                          <a:cs typeface="Times New Roman"/>
                        </a:rPr>
                        <a:t>Mayo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/202</a:t>
                      </a:r>
                      <a:r>
                        <a:rPr lang="es-MX" sz="1800" spc="-1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03.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s-PY" sz="1800" spc="-130" dirty="0">
                          <a:latin typeface="Times New Roman"/>
                          <a:cs typeface="Times New Roman"/>
                        </a:rPr>
                        <a:t>Tareas (Resumen, WE, PS)</a:t>
                      </a:r>
                      <a:endParaRPr lang="es-PY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10%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s-MX" sz="1800" spc="-25" dirty="0">
                          <a:latin typeface="Times New Roman"/>
                          <a:cs typeface="Times New Roman"/>
                        </a:rPr>
                        <a:t>Cierre de Unidad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04.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s-MX" sz="1800" dirty="0">
                          <a:latin typeface="Times New Roman"/>
                          <a:cs typeface="Times New Roman"/>
                        </a:rPr>
                        <a:t>Presentaciones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s-MX" sz="1800" spc="-10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%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05.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s-MX" sz="1800" spc="-130" dirty="0">
                          <a:latin typeface="Times New Roman"/>
                          <a:cs typeface="Times New Roman"/>
                        </a:rPr>
                        <a:t>Asistencia a clase</a:t>
                      </a:r>
                      <a:endParaRPr lang="es-MX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s-MX" sz="1800" spc="-10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%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06.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s-MX" sz="1800" dirty="0">
                          <a:latin typeface="Times New Roman"/>
                          <a:cs typeface="Times New Roman"/>
                        </a:rPr>
                        <a:t>Examen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*)</a:t>
                      </a: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40%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Dete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mina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UC</a:t>
                      </a: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s-MX" sz="1800" dirty="0">
                          <a:latin typeface="Times New Roman"/>
                          <a:cs typeface="Times New Roman"/>
                        </a:rPr>
                        <a:t>07.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s-MX" sz="1800" dirty="0">
                          <a:latin typeface="Times New Roman"/>
                          <a:cs typeface="Times New Roman"/>
                        </a:rPr>
                        <a:t>Recuperatorio Parcial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s-MX" sz="1800" dirty="0">
                          <a:latin typeface="Times New Roman"/>
                          <a:cs typeface="Times New Roman"/>
                        </a:rPr>
                        <a:t>40%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s-MX" sz="1800" dirty="0">
                          <a:latin typeface="Times New Roman"/>
                          <a:cs typeface="Times New Roman"/>
                        </a:rPr>
                        <a:t>08/Junio/2024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246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395986"/>
            <a:ext cx="7265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AL202</a:t>
            </a:r>
            <a:r>
              <a:rPr lang="es-MX" sz="4000" b="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4</a:t>
            </a:r>
            <a:r>
              <a:rPr sz="4000" b="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-1S</a:t>
            </a:r>
            <a:r>
              <a:rPr sz="4000" b="0" spc="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4000" b="0" spc="-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– </a:t>
            </a:r>
            <a:r>
              <a:rPr sz="4000" b="0" spc="-2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Fechas</a:t>
            </a:r>
            <a:r>
              <a:rPr sz="4000" b="0" spc="2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4000" b="0" spc="-5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Importantes</a:t>
            </a:r>
            <a:endParaRPr sz="40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462" y="4800600"/>
            <a:ext cx="741934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z="1800" spc="-80" dirty="0">
                <a:latin typeface="Times New Roman"/>
                <a:cs typeface="Times New Roman"/>
              </a:rPr>
              <a:t>*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Recuperatorio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0" dirty="0">
                <a:latin typeface="Times New Roman"/>
                <a:cs typeface="Times New Roman"/>
              </a:rPr>
              <a:t>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examen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formativo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fuera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del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horario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clase.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60" dirty="0">
                <a:latin typeface="Times New Roman"/>
                <a:cs typeface="Times New Roman"/>
              </a:rPr>
              <a:t>Se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conserva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la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mejor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nota</a:t>
            </a:r>
            <a:endParaRPr sz="1800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endParaRPr lang="es-MX" sz="1800" spc="-80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800" spc="-80" dirty="0">
                <a:latin typeface="Times New Roman"/>
                <a:cs typeface="Times New Roman"/>
              </a:rPr>
              <a:t>** 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lang="es-MX" sz="1800" spc="-130" dirty="0">
                <a:latin typeface="Times New Roman"/>
                <a:cs typeface="Times New Roman"/>
              </a:rPr>
              <a:t>En primera solo se pueden presentar aquellos alumnos cuyo acumulativo supera el 30 %.</a:t>
            </a:r>
          </a:p>
          <a:p>
            <a:pPr marL="24765">
              <a:lnSpc>
                <a:spcPct val="100000"/>
              </a:lnSpc>
            </a:pPr>
            <a:endParaRPr lang="es-MX" spc="-130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lang="es-MX" sz="1800" spc="-130" dirty="0">
                <a:latin typeface="Times New Roman"/>
                <a:cs typeface="Times New Roman"/>
              </a:rPr>
              <a:t>Al menos 90% de las Tareas presentadas en tiempo y forma. 10 Ejercicios por sección, para derecho a examen.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1585" y="216978"/>
            <a:ext cx="211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E</a:t>
            </a:r>
            <a:r>
              <a:rPr sz="3600" b="0" spc="-1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v</a:t>
            </a:r>
            <a:r>
              <a:rPr sz="3600" b="0" spc="-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aluación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1585" y="1011449"/>
            <a:ext cx="3135630" cy="9010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56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00" dirty="0">
                <a:latin typeface="Times New Roman"/>
                <a:cs typeface="Times New Roman"/>
              </a:rPr>
              <a:t>P</a:t>
            </a:r>
            <a:r>
              <a:rPr sz="2600" spc="-140" dirty="0">
                <a:latin typeface="Times New Roman"/>
                <a:cs typeface="Times New Roman"/>
              </a:rPr>
              <a:t>arcia</a:t>
            </a:r>
            <a:r>
              <a:rPr sz="2600" spc="-95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 dirty="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2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55" dirty="0">
                <a:latin typeface="Times New Roman"/>
                <a:cs typeface="Times New Roman"/>
              </a:rPr>
              <a:t>Int</a:t>
            </a:r>
            <a:r>
              <a:rPr sz="2400" spc="-75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od</a:t>
            </a:r>
            <a:r>
              <a:rPr sz="2400" spc="-120" dirty="0">
                <a:latin typeface="Times New Roman"/>
                <a:cs typeface="Times New Roman"/>
              </a:rPr>
              <a:t>uccio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spc="-575" dirty="0">
                <a:latin typeface="Times New Roman"/>
                <a:cs typeface="Times New Roman"/>
              </a:rPr>
              <a:t>V</a:t>
            </a:r>
            <a:r>
              <a:rPr lang="es-MX" sz="2400" spc="-575" dirty="0">
                <a:latin typeface="Times New Roman"/>
                <a:cs typeface="Times New Roman"/>
              </a:rPr>
              <a:t>  </a:t>
            </a:r>
            <a:r>
              <a:rPr sz="2400" spc="-75" dirty="0" err="1">
                <a:latin typeface="Times New Roman"/>
                <a:cs typeface="Times New Roman"/>
              </a:rPr>
              <a:t>ec</a:t>
            </a:r>
            <a:r>
              <a:rPr sz="2400" spc="-60" dirty="0" err="1">
                <a:latin typeface="Times New Roman"/>
                <a:cs typeface="Times New Roman"/>
              </a:rPr>
              <a:t>t</a:t>
            </a:r>
            <a:r>
              <a:rPr sz="2400" spc="-45" dirty="0" err="1">
                <a:latin typeface="Times New Roman"/>
                <a:cs typeface="Times New Roman"/>
              </a:rPr>
              <a:t>o</a:t>
            </a:r>
            <a:r>
              <a:rPr sz="2400" spc="-50" dirty="0" err="1">
                <a:latin typeface="Times New Roman"/>
                <a:cs typeface="Times New Roman"/>
              </a:rPr>
              <a:t>r</a:t>
            </a:r>
            <a:r>
              <a:rPr sz="2400" spc="-140" dirty="0" err="1">
                <a:latin typeface="Times New Roman"/>
                <a:cs typeface="Times New Roman"/>
              </a:rPr>
              <a:t>es</a:t>
            </a:r>
            <a:endParaRPr lang="es-PY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509" y="1859472"/>
            <a:ext cx="394589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241300" algn="l"/>
              </a:tabLst>
            </a:pPr>
            <a:r>
              <a:rPr sz="2400" spc="-130" dirty="0">
                <a:latin typeface="Times New Roman"/>
                <a:cs typeface="Times New Roman"/>
              </a:rPr>
              <a:t>Resolviendo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ecuaciones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lineales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241300" algn="l"/>
              </a:tabLst>
            </a:pPr>
            <a:r>
              <a:rPr sz="2400" spc="-180" dirty="0">
                <a:latin typeface="Times New Roman"/>
                <a:cs typeface="Times New Roman"/>
              </a:rPr>
              <a:t>Es</a:t>
            </a:r>
            <a:r>
              <a:rPr sz="2400" spc="-175" dirty="0">
                <a:latin typeface="Times New Roman"/>
                <a:cs typeface="Times New Roman"/>
              </a:rPr>
              <a:t>p</a:t>
            </a:r>
            <a:r>
              <a:rPr sz="2400" spc="-135" dirty="0">
                <a:latin typeface="Times New Roman"/>
                <a:cs typeface="Times New Roman"/>
              </a:rPr>
              <a:t>aci</a:t>
            </a:r>
            <a:r>
              <a:rPr sz="2400" spc="-165" dirty="0">
                <a:latin typeface="Times New Roman"/>
                <a:cs typeface="Times New Roman"/>
              </a:rPr>
              <a:t>o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su</a:t>
            </a:r>
            <a:r>
              <a:rPr sz="2400" spc="-145" dirty="0">
                <a:latin typeface="Times New Roman"/>
                <a:cs typeface="Times New Roman"/>
              </a:rPr>
              <a:t>b</a:t>
            </a:r>
            <a:r>
              <a:rPr sz="2400" spc="-120" dirty="0">
                <a:latin typeface="Times New Roman"/>
                <a:cs typeface="Times New Roman"/>
              </a:rPr>
              <a:t>es</a:t>
            </a:r>
            <a:r>
              <a:rPr sz="2400" spc="-140" dirty="0">
                <a:latin typeface="Times New Roman"/>
                <a:cs typeface="Times New Roman"/>
              </a:rPr>
              <a:t>p</a:t>
            </a:r>
            <a:r>
              <a:rPr sz="2400" spc="-135" dirty="0">
                <a:latin typeface="Times New Roman"/>
                <a:cs typeface="Times New Roman"/>
              </a:rPr>
              <a:t>aci</a:t>
            </a:r>
            <a:r>
              <a:rPr sz="2400" spc="-165" dirty="0">
                <a:latin typeface="Times New Roman"/>
                <a:cs typeface="Times New Roman"/>
              </a:rPr>
              <a:t>o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80" dirty="0">
                <a:latin typeface="Times New Roman"/>
                <a:cs typeface="Times New Roman"/>
              </a:rPr>
              <a:t>ec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o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135" dirty="0">
                <a:latin typeface="Times New Roman"/>
                <a:cs typeface="Times New Roman"/>
              </a:rPr>
              <a:t>iales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716" y="2821528"/>
            <a:ext cx="2214245" cy="221214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00" dirty="0">
                <a:latin typeface="Times New Roman"/>
                <a:cs typeface="Times New Roman"/>
              </a:rPr>
              <a:t>P</a:t>
            </a:r>
            <a:r>
              <a:rPr sz="2600" spc="-140" dirty="0">
                <a:latin typeface="Times New Roman"/>
                <a:cs typeface="Times New Roman"/>
              </a:rPr>
              <a:t>arcia</a:t>
            </a:r>
            <a:r>
              <a:rPr sz="2600" spc="-95" dirty="0">
                <a:latin typeface="Times New Roman"/>
                <a:cs typeface="Times New Roman"/>
              </a:rPr>
              <a:t>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endParaRPr sz="2600" dirty="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90" dirty="0">
                <a:latin typeface="Times New Roman"/>
                <a:cs typeface="Times New Roman"/>
              </a:rPr>
              <a:t>Ortogonalidad</a:t>
            </a:r>
            <a:endParaRPr sz="2400" dirty="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90" dirty="0" err="1">
                <a:latin typeface="Times New Roman"/>
                <a:cs typeface="Times New Roman"/>
              </a:rPr>
              <a:t>Determinantes</a:t>
            </a:r>
            <a:endParaRPr lang="es-MX" sz="2400" spc="-90" dirty="0">
              <a:latin typeface="Times New Roman"/>
              <a:cs typeface="Times New Roman"/>
            </a:endParaRPr>
          </a:p>
          <a:p>
            <a:pPr marL="331470" lvl="1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tabLst>
                <a:tab pos="56134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58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00" dirty="0">
                <a:latin typeface="Times New Roman"/>
                <a:cs typeface="Times New Roman"/>
              </a:rPr>
              <a:t>P</a:t>
            </a:r>
            <a:r>
              <a:rPr sz="2600" spc="-140" dirty="0">
                <a:latin typeface="Times New Roman"/>
                <a:cs typeface="Times New Roman"/>
              </a:rPr>
              <a:t>arcia</a:t>
            </a:r>
            <a:r>
              <a:rPr sz="2600" spc="-95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1790" y="1145644"/>
            <a:ext cx="1326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Times New Roman"/>
                <a:cs typeface="Times New Roman"/>
              </a:rPr>
              <a:t>E</a:t>
            </a:r>
            <a:r>
              <a:rPr sz="1800" spc="-114" dirty="0">
                <a:latin typeface="Times New Roman"/>
                <a:cs typeface="Times New Roman"/>
              </a:rPr>
              <a:t>x</a:t>
            </a:r>
            <a:r>
              <a:rPr sz="1800" spc="-100" dirty="0">
                <a:latin typeface="Times New Roman"/>
                <a:cs typeface="Times New Roman"/>
              </a:rPr>
              <a:t>a</a:t>
            </a:r>
            <a:r>
              <a:rPr sz="1800" spc="-95" dirty="0">
                <a:latin typeface="Times New Roman"/>
                <a:cs typeface="Times New Roman"/>
              </a:rPr>
              <a:t>me</a:t>
            </a:r>
            <a:r>
              <a:rPr sz="1800" spc="-75" dirty="0">
                <a:latin typeface="Times New Roman"/>
                <a:cs typeface="Times New Roman"/>
              </a:rPr>
              <a:t>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90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sc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ito  </a:t>
            </a:r>
            <a:r>
              <a:rPr sz="1800" spc="-290" dirty="0">
                <a:latin typeface="Times New Roman"/>
                <a:cs typeface="Times New Roman"/>
              </a:rPr>
              <a:t>T</a:t>
            </a:r>
            <a:r>
              <a:rPr sz="1800" spc="-100" dirty="0">
                <a:latin typeface="Times New Roman"/>
                <a:cs typeface="Times New Roman"/>
              </a:rPr>
              <a:t>area</a:t>
            </a:r>
            <a:r>
              <a:rPr sz="1800" spc="-90" dirty="0">
                <a:latin typeface="Times New Roman"/>
                <a:cs typeface="Times New Roman"/>
              </a:rPr>
              <a:t>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70" dirty="0">
                <a:latin typeface="Times New Roman"/>
                <a:cs typeface="Times New Roman"/>
              </a:rPr>
              <a:t>/  </a:t>
            </a:r>
            <a:r>
              <a:rPr sz="1800" spc="-80" dirty="0">
                <a:latin typeface="Times New Roman"/>
                <a:cs typeface="Times New Roman"/>
              </a:rPr>
              <a:t>Presentaciones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75749" y="1285270"/>
            <a:ext cx="6207125" cy="2767965"/>
            <a:chOff x="2412492" y="1591055"/>
            <a:chExt cx="6207125" cy="2767965"/>
          </a:xfrm>
        </p:grpSpPr>
        <p:sp>
          <p:nvSpPr>
            <p:cNvPr id="9" name="object 9"/>
            <p:cNvSpPr/>
            <p:nvPr/>
          </p:nvSpPr>
          <p:spPr>
            <a:xfrm>
              <a:off x="2412492" y="1591055"/>
              <a:ext cx="1926589" cy="1874520"/>
            </a:xfrm>
            <a:custGeom>
              <a:avLst/>
              <a:gdLst/>
              <a:ahLst/>
              <a:cxnLst/>
              <a:rect l="l" t="t" r="r" b="b"/>
              <a:pathLst>
                <a:path w="1926589" h="1874520">
                  <a:moveTo>
                    <a:pt x="1926463" y="1836420"/>
                  </a:moveTo>
                  <a:lnTo>
                    <a:pt x="1913763" y="1830070"/>
                  </a:lnTo>
                  <a:lnTo>
                    <a:pt x="1850263" y="1798320"/>
                  </a:lnTo>
                  <a:lnTo>
                    <a:pt x="1850263" y="1830070"/>
                  </a:lnTo>
                  <a:lnTo>
                    <a:pt x="0" y="1830070"/>
                  </a:lnTo>
                  <a:lnTo>
                    <a:pt x="0" y="1842770"/>
                  </a:lnTo>
                  <a:lnTo>
                    <a:pt x="1850263" y="1842770"/>
                  </a:lnTo>
                  <a:lnTo>
                    <a:pt x="1850263" y="1874520"/>
                  </a:lnTo>
                  <a:lnTo>
                    <a:pt x="1913763" y="1842770"/>
                  </a:lnTo>
                  <a:lnTo>
                    <a:pt x="1926463" y="1836420"/>
                  </a:lnTo>
                  <a:close/>
                </a:path>
                <a:path w="1926589" h="1874520">
                  <a:moveTo>
                    <a:pt x="1926463" y="38100"/>
                  </a:moveTo>
                  <a:lnTo>
                    <a:pt x="1913763" y="31750"/>
                  </a:lnTo>
                  <a:lnTo>
                    <a:pt x="1850263" y="0"/>
                  </a:lnTo>
                  <a:lnTo>
                    <a:pt x="1850263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850263" y="44450"/>
                  </a:lnTo>
                  <a:lnTo>
                    <a:pt x="1850263" y="76200"/>
                  </a:lnTo>
                  <a:lnTo>
                    <a:pt x="1913763" y="44450"/>
                  </a:lnTo>
                  <a:lnTo>
                    <a:pt x="1926463" y="38100"/>
                  </a:lnTo>
                  <a:close/>
                </a:path>
              </a:pathLst>
            </a:custGeom>
            <a:solidFill>
              <a:srgbClr val="AE34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6266" y="4096511"/>
              <a:ext cx="2173605" cy="262255"/>
            </a:xfrm>
            <a:custGeom>
              <a:avLst/>
              <a:gdLst/>
              <a:ahLst/>
              <a:cxnLst/>
              <a:rect l="l" t="t" r="r" b="b"/>
              <a:pathLst>
                <a:path w="2173604" h="262254">
                  <a:moveTo>
                    <a:pt x="2173224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2173224" y="262127"/>
                  </a:lnTo>
                  <a:lnTo>
                    <a:pt x="21732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6576" y="5330138"/>
            <a:ext cx="7506970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229235">
              <a:lnSpc>
                <a:spcPct val="100000"/>
              </a:lnSpc>
              <a:spcBef>
                <a:spcPts val="10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48335" algn="l"/>
              </a:tabLst>
            </a:pPr>
            <a:r>
              <a:rPr sz="2400" spc="-280" dirty="0">
                <a:latin typeface="Times New Roman"/>
                <a:cs typeface="Times New Roman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40" dirty="0">
                <a:latin typeface="Times New Roman"/>
                <a:cs typeface="Times New Roman"/>
              </a:rPr>
              <a:t>sf</a:t>
            </a:r>
            <a:r>
              <a:rPr sz="2400" spc="-185" dirty="0">
                <a:latin typeface="Times New Roman"/>
                <a:cs typeface="Times New Roman"/>
              </a:rPr>
              <a:t>o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maci</a:t>
            </a:r>
            <a:r>
              <a:rPr sz="2400" spc="-140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125" dirty="0">
                <a:latin typeface="Times New Roman"/>
                <a:cs typeface="Times New Roman"/>
              </a:rPr>
              <a:t>eal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1800" spc="-140" dirty="0">
                <a:solidFill>
                  <a:srgbClr val="FF0000"/>
                </a:solidFill>
                <a:latin typeface="Times New Roman"/>
                <a:cs typeface="Times New Roman"/>
              </a:rPr>
              <a:t>Los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FF0000"/>
                </a:solidFill>
                <a:latin typeface="Times New Roman"/>
                <a:cs typeface="Times New Roman"/>
              </a:rPr>
              <a:t>parciales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5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Times New Roman"/>
                <a:cs typeface="Times New Roman"/>
              </a:rPr>
              <a:t>pueden 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recuperar!,</a:t>
            </a:r>
            <a:r>
              <a:rPr sz="1800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10" dirty="0">
                <a:solidFill>
                  <a:srgbClr val="FF0000"/>
                </a:solidFill>
                <a:latin typeface="Times New Roman"/>
                <a:cs typeface="Times New Roman"/>
              </a:rPr>
              <a:t>lleva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10" dirty="0">
                <a:solidFill>
                  <a:srgbClr val="FF0000"/>
                </a:solidFill>
                <a:latin typeface="Times New Roman"/>
                <a:cs typeface="Times New Roman"/>
              </a:rPr>
              <a:t>la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mejor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nota</a:t>
            </a:r>
            <a:r>
              <a:rPr sz="1800" spc="3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entre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FF0000"/>
                </a:solidFill>
                <a:latin typeface="Times New Roman"/>
                <a:cs typeface="Times New Roman"/>
              </a:rPr>
              <a:t>examen</a:t>
            </a:r>
            <a:r>
              <a:rPr sz="1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recuperatorio.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1301" y="1441195"/>
            <a:ext cx="165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-105" dirty="0">
                <a:solidFill>
                  <a:srgbClr val="FF0000"/>
                </a:solidFill>
                <a:latin typeface="Times New Roman"/>
                <a:cs typeface="Times New Roman"/>
              </a:rPr>
              <a:t>uebas</a:t>
            </a: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fo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-1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spc="-1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-60" dirty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sz="1800" spc="-125" dirty="0">
                <a:solidFill>
                  <a:srgbClr val="FF0000"/>
                </a:solidFill>
                <a:latin typeface="Times New Roman"/>
                <a:cs typeface="Times New Roman"/>
              </a:rPr>
              <a:t>vas!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6265" y="3822191"/>
            <a:ext cx="579755" cy="2622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20"/>
              </a:lnSpc>
            </a:pPr>
            <a:r>
              <a:rPr sz="1800" spc="-170" dirty="0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6265" y="4040504"/>
            <a:ext cx="217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spc="-17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800" spc="-90" dirty="0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sz="1800" spc="-114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800" spc="-14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800" spc="-9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enido</a:t>
            </a:r>
            <a:r>
              <a:rPr sz="1800" spc="-75" dirty="0">
                <a:solidFill>
                  <a:srgbClr val="FF0000"/>
                </a:solidFill>
                <a:latin typeface="Times New Roman"/>
                <a:cs typeface="Times New Roman"/>
              </a:rPr>
              <a:t> del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6265" y="4370832"/>
            <a:ext cx="812800" cy="2622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20"/>
              </a:lnSpc>
            </a:pP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pro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800" spc="-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-130" dirty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23160" y="4710684"/>
            <a:ext cx="1926589" cy="76200"/>
          </a:xfrm>
          <a:custGeom>
            <a:avLst/>
            <a:gdLst/>
            <a:ahLst/>
            <a:cxnLst/>
            <a:rect l="l" t="t" r="r" b="b"/>
            <a:pathLst>
              <a:path w="1926589" h="76200">
                <a:moveTo>
                  <a:pt x="1850263" y="0"/>
                </a:moveTo>
                <a:lnTo>
                  <a:pt x="1850263" y="76200"/>
                </a:lnTo>
                <a:lnTo>
                  <a:pt x="1913763" y="44450"/>
                </a:lnTo>
                <a:lnTo>
                  <a:pt x="1862963" y="44450"/>
                </a:lnTo>
                <a:lnTo>
                  <a:pt x="1862963" y="31750"/>
                </a:lnTo>
                <a:lnTo>
                  <a:pt x="1913763" y="31750"/>
                </a:lnTo>
                <a:lnTo>
                  <a:pt x="1850263" y="0"/>
                </a:lnTo>
                <a:close/>
              </a:path>
              <a:path w="1926589" h="76200">
                <a:moveTo>
                  <a:pt x="18502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50263" y="44450"/>
                </a:lnTo>
                <a:lnTo>
                  <a:pt x="1850263" y="31750"/>
                </a:lnTo>
                <a:close/>
              </a:path>
              <a:path w="1926589" h="76200">
                <a:moveTo>
                  <a:pt x="1913763" y="31750"/>
                </a:moveTo>
                <a:lnTo>
                  <a:pt x="1862963" y="31750"/>
                </a:lnTo>
                <a:lnTo>
                  <a:pt x="1862963" y="44450"/>
                </a:lnTo>
                <a:lnTo>
                  <a:pt x="1913763" y="44450"/>
                </a:lnTo>
                <a:lnTo>
                  <a:pt x="1926463" y="38100"/>
                </a:lnTo>
                <a:lnTo>
                  <a:pt x="1913763" y="31750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6141" y="2983918"/>
            <a:ext cx="13265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Times New Roman"/>
                <a:cs typeface="Times New Roman"/>
              </a:rPr>
              <a:t>E</a:t>
            </a:r>
            <a:r>
              <a:rPr sz="1800" spc="-114" dirty="0">
                <a:latin typeface="Times New Roman"/>
                <a:cs typeface="Times New Roman"/>
              </a:rPr>
              <a:t>x</a:t>
            </a:r>
            <a:r>
              <a:rPr sz="1800" spc="-100" dirty="0">
                <a:latin typeface="Times New Roman"/>
                <a:cs typeface="Times New Roman"/>
              </a:rPr>
              <a:t>a</a:t>
            </a:r>
            <a:r>
              <a:rPr sz="1800" spc="-95" dirty="0">
                <a:latin typeface="Times New Roman"/>
                <a:cs typeface="Times New Roman"/>
              </a:rPr>
              <a:t>me</a:t>
            </a:r>
            <a:r>
              <a:rPr sz="1800" spc="-75" dirty="0">
                <a:latin typeface="Times New Roman"/>
                <a:cs typeface="Times New Roman"/>
              </a:rPr>
              <a:t>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90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sc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ito  </a:t>
            </a:r>
            <a:r>
              <a:rPr sz="1800" spc="-285" dirty="0">
                <a:latin typeface="Times New Roman"/>
                <a:cs typeface="Times New Roman"/>
              </a:rPr>
              <a:t>T</a:t>
            </a:r>
            <a:r>
              <a:rPr sz="1800" spc="-75" dirty="0">
                <a:latin typeface="Times New Roman"/>
                <a:cs typeface="Times New Roman"/>
              </a:rPr>
              <a:t>a</a:t>
            </a:r>
            <a:r>
              <a:rPr sz="1800" spc="-65" dirty="0">
                <a:latin typeface="Times New Roman"/>
                <a:cs typeface="Times New Roman"/>
              </a:rPr>
              <a:t>r</a:t>
            </a:r>
            <a:r>
              <a:rPr sz="1800" spc="-114" dirty="0">
                <a:latin typeface="Times New Roman"/>
                <a:cs typeface="Times New Roman"/>
              </a:rPr>
              <a:t>eas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70" dirty="0">
                <a:latin typeface="Times New Roman"/>
                <a:cs typeface="Times New Roman"/>
              </a:rPr>
              <a:t>/  </a:t>
            </a:r>
            <a:r>
              <a:rPr sz="1800" spc="-80" dirty="0">
                <a:latin typeface="Times New Roman"/>
                <a:cs typeface="Times New Roman"/>
              </a:rPr>
              <a:t>Presentaciones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6577" y="4599558"/>
            <a:ext cx="1326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Times New Roman"/>
                <a:cs typeface="Times New Roman"/>
              </a:rPr>
              <a:t>E</a:t>
            </a:r>
            <a:r>
              <a:rPr sz="1800" spc="-114" dirty="0">
                <a:latin typeface="Times New Roman"/>
                <a:cs typeface="Times New Roman"/>
              </a:rPr>
              <a:t>x</a:t>
            </a:r>
            <a:r>
              <a:rPr sz="1800" spc="-100" dirty="0">
                <a:latin typeface="Times New Roman"/>
                <a:cs typeface="Times New Roman"/>
              </a:rPr>
              <a:t>a</a:t>
            </a:r>
            <a:r>
              <a:rPr sz="1800" spc="-95" dirty="0">
                <a:latin typeface="Times New Roman"/>
                <a:cs typeface="Times New Roman"/>
              </a:rPr>
              <a:t>me</a:t>
            </a:r>
            <a:r>
              <a:rPr sz="1800" spc="-75" dirty="0">
                <a:latin typeface="Times New Roman"/>
                <a:cs typeface="Times New Roman"/>
              </a:rPr>
              <a:t>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90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sc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50" dirty="0">
                <a:latin typeface="Times New Roman"/>
                <a:cs typeface="Times New Roman"/>
              </a:rPr>
              <a:t>ito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8033" y="4913452"/>
            <a:ext cx="405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266700" algn="l"/>
              </a:tabLst>
            </a:pPr>
            <a:r>
              <a:rPr sz="2400" spc="-385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ut</a:t>
            </a:r>
            <a:r>
              <a:rPr sz="2400" spc="-135" dirty="0">
                <a:latin typeface="Times New Roman"/>
                <a:cs typeface="Times New Roman"/>
              </a:rPr>
              <a:t>o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100" dirty="0">
                <a:latin typeface="Times New Roman"/>
                <a:cs typeface="Times New Roman"/>
              </a:rPr>
              <a:t>alo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385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ut</a:t>
            </a:r>
            <a:r>
              <a:rPr sz="2400" spc="-135" dirty="0">
                <a:latin typeface="Times New Roman"/>
                <a:cs typeface="Times New Roman"/>
              </a:rPr>
              <a:t>o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75" dirty="0">
                <a:latin typeface="Times New Roman"/>
                <a:cs typeface="Times New Roman"/>
              </a:rPr>
              <a:t>ec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700" spc="-434" baseline="27777" dirty="0">
                <a:latin typeface="Times New Roman"/>
                <a:cs typeface="Times New Roman"/>
              </a:rPr>
              <a:t>T</a:t>
            </a:r>
            <a:r>
              <a:rPr sz="2700" spc="-150" baseline="27777" dirty="0">
                <a:latin typeface="Times New Roman"/>
                <a:cs typeface="Times New Roman"/>
              </a:rPr>
              <a:t>area</a:t>
            </a:r>
            <a:r>
              <a:rPr sz="2700" spc="-135" baseline="27777" dirty="0">
                <a:latin typeface="Times New Roman"/>
                <a:cs typeface="Times New Roman"/>
              </a:rPr>
              <a:t>s</a:t>
            </a:r>
            <a:r>
              <a:rPr sz="2700" spc="-82" baseline="27777" dirty="0">
                <a:latin typeface="Times New Roman"/>
                <a:cs typeface="Times New Roman"/>
              </a:rPr>
              <a:t> </a:t>
            </a:r>
            <a:r>
              <a:rPr sz="2700" spc="592" baseline="27777" dirty="0">
                <a:latin typeface="Times New Roman"/>
                <a:cs typeface="Times New Roman"/>
              </a:rPr>
              <a:t>/</a:t>
            </a:r>
            <a:endParaRPr sz="2700" baseline="27777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6577" y="5148198"/>
            <a:ext cx="124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P</a:t>
            </a:r>
            <a:r>
              <a:rPr sz="1800" spc="-45" dirty="0">
                <a:latin typeface="Times New Roman"/>
                <a:cs typeface="Times New Roman"/>
              </a:rPr>
              <a:t>r</a:t>
            </a:r>
            <a:r>
              <a:rPr sz="1800" spc="-85" dirty="0">
                <a:latin typeface="Times New Roman"/>
                <a:cs typeface="Times New Roman"/>
              </a:rPr>
              <a:t>ese</a:t>
            </a:r>
            <a:r>
              <a:rPr sz="1800" spc="-95" dirty="0">
                <a:latin typeface="Times New Roman"/>
                <a:cs typeface="Times New Roman"/>
              </a:rPr>
              <a:t>n</a:t>
            </a:r>
            <a:r>
              <a:rPr sz="1800" spc="-70" dirty="0">
                <a:latin typeface="Times New Roman"/>
                <a:cs typeface="Times New Roman"/>
              </a:rPr>
              <a:t>ta</a:t>
            </a:r>
            <a:r>
              <a:rPr sz="1800" spc="-80" dirty="0">
                <a:latin typeface="Times New Roman"/>
                <a:cs typeface="Times New Roman"/>
              </a:rPr>
              <a:t>c</a:t>
            </a:r>
            <a:r>
              <a:rPr sz="1800" spc="-90" dirty="0">
                <a:latin typeface="Times New Roman"/>
                <a:cs typeface="Times New Roman"/>
              </a:rPr>
              <a:t>iones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373" y="219273"/>
            <a:ext cx="1330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Parcial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1373" y="914400"/>
            <a:ext cx="7393305" cy="528086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5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Disponer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bolígrafo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papel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blanco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A4</a:t>
            </a:r>
            <a:endParaRPr sz="2600" dirty="0">
              <a:latin typeface="Times New Roman"/>
              <a:cs typeface="Times New Roman"/>
            </a:endParaRPr>
          </a:p>
          <a:p>
            <a:pPr marL="286385" indent="-274320">
              <a:lnSpc>
                <a:spcPct val="15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Resolver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los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ejercicios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papel.</a:t>
            </a:r>
            <a:endParaRPr sz="2600" dirty="0">
              <a:latin typeface="Times New Roman"/>
              <a:cs typeface="Times New Roman"/>
            </a:endParaRPr>
          </a:p>
          <a:p>
            <a:pPr marL="286385" indent="-27432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oma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tiempo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para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esol</a:t>
            </a:r>
            <a:r>
              <a:rPr sz="2600" spc="-229" dirty="0">
                <a:latin typeface="Times New Roman"/>
                <a:cs typeface="Times New Roman"/>
              </a:rPr>
              <a:t>v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ue</a:t>
            </a:r>
            <a:r>
              <a:rPr sz="2600" spc="-130" dirty="0">
                <a:latin typeface="Times New Roman"/>
                <a:cs typeface="Times New Roman"/>
              </a:rPr>
              <a:t>b</a:t>
            </a:r>
            <a:r>
              <a:rPr sz="2600" spc="-55" dirty="0">
                <a:latin typeface="Times New Roman"/>
                <a:cs typeface="Times New Roman"/>
              </a:rPr>
              <a:t>a.</a:t>
            </a:r>
            <a:endParaRPr sz="2600" dirty="0">
              <a:latin typeface="Times New Roman"/>
              <a:cs typeface="Times New Roman"/>
            </a:endParaRPr>
          </a:p>
          <a:p>
            <a:pPr marL="286385" indent="-27432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dic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ramen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tema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estan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esol</a:t>
            </a:r>
            <a:r>
              <a:rPr sz="2600" spc="-185" dirty="0">
                <a:latin typeface="Times New Roman"/>
                <a:cs typeface="Times New Roman"/>
              </a:rPr>
              <a:t>v</a:t>
            </a:r>
            <a:r>
              <a:rPr sz="2600" spc="-110" dirty="0">
                <a:latin typeface="Times New Roman"/>
                <a:cs typeface="Times New Roman"/>
              </a:rPr>
              <a:t>iend</a:t>
            </a:r>
            <a:r>
              <a:rPr sz="2600" spc="-254" dirty="0">
                <a:latin typeface="Times New Roman"/>
                <a:cs typeface="Times New Roman"/>
              </a:rPr>
              <a:t>o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6385" indent="-27432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1496695" algn="l"/>
              </a:tabLst>
            </a:pPr>
            <a:r>
              <a:rPr sz="2600" spc="-140" dirty="0">
                <a:latin typeface="Times New Roman"/>
                <a:cs typeface="Times New Roman"/>
              </a:rPr>
              <a:t>Foliar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las	</a:t>
            </a:r>
            <a:r>
              <a:rPr sz="2600" spc="-125" dirty="0">
                <a:latin typeface="Times New Roman"/>
                <a:cs typeface="Times New Roman"/>
              </a:rPr>
              <a:t>hojas.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85" dirty="0">
                <a:latin typeface="Times New Roman"/>
                <a:cs typeface="Times New Roman"/>
              </a:rPr>
              <a:t>Sacar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fotos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alta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calidad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garantizar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presentación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nitida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tem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6385" indent="-27432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40" dirty="0">
                <a:latin typeface="Times New Roman"/>
                <a:cs typeface="Times New Roman"/>
              </a:rPr>
              <a:t>u</a:t>
            </a:r>
            <a:r>
              <a:rPr sz="2600" spc="-80" dirty="0">
                <a:latin typeface="Times New Roman"/>
                <a:cs typeface="Times New Roman"/>
              </a:rPr>
              <a:t>bir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hi</a:t>
            </a:r>
            <a:r>
              <a:rPr sz="2600" spc="-250" dirty="0">
                <a:latin typeface="Times New Roman"/>
                <a:cs typeface="Times New Roman"/>
              </a:rPr>
              <a:t>v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PDF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9294"/>
            <a:ext cx="130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Tareas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26440"/>
            <a:ext cx="8382000" cy="573996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265" indent="-457200" algn="just">
              <a:lnSpc>
                <a:spcPct val="15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Wingdings" panose="05000000000000000000" pitchFamily="2" charset="2"/>
              <a:buChar char="ü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T01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Cu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icu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130" dirty="0">
                <a:latin typeface="Times New Roman"/>
                <a:cs typeface="Times New Roman"/>
              </a:rPr>
              <a:t>um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vit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endParaRPr lang="es-MX" sz="2600" spc="-55" dirty="0">
              <a:latin typeface="Times New Roman"/>
              <a:cs typeface="Times New Roman"/>
            </a:endParaRPr>
          </a:p>
          <a:p>
            <a:pPr marL="469265" indent="-457200" algn="just">
              <a:lnSpc>
                <a:spcPct val="15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Wingdings" panose="05000000000000000000" pitchFamily="2" charset="2"/>
              <a:buChar char="ü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T02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Certificado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35" dirty="0">
                <a:latin typeface="Times New Roman"/>
                <a:cs typeface="Times New Roman"/>
              </a:rPr>
              <a:t>MATLAB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RAMP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endParaRPr lang="es-MX" sz="2600" spc="-6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lang="es-MX" sz="2600" spc="-210" dirty="0">
                <a:latin typeface="Times New Roman"/>
                <a:cs typeface="Times New Roman"/>
              </a:rPr>
              <a:t>[</a:t>
            </a:r>
            <a:r>
              <a:rPr lang="es-MX" sz="2600" spc="-355" dirty="0">
                <a:latin typeface="Times New Roman"/>
                <a:cs typeface="Times New Roman"/>
              </a:rPr>
              <a:t>S</a:t>
            </a:r>
            <a:r>
              <a:rPr lang="es-MX" sz="2600" spc="-195" dirty="0">
                <a:latin typeface="Times New Roman"/>
                <a:cs typeface="Times New Roman"/>
              </a:rPr>
              <a:t>TRAN</a:t>
            </a:r>
            <a:r>
              <a:rPr lang="es-MX" sz="2600" spc="-305" dirty="0">
                <a:latin typeface="Times New Roman"/>
                <a:cs typeface="Times New Roman"/>
              </a:rPr>
              <a:t>G</a:t>
            </a:r>
            <a:r>
              <a:rPr lang="es-MX" sz="2600" spc="110" dirty="0">
                <a:latin typeface="Times New Roman"/>
                <a:cs typeface="Times New Roman"/>
              </a:rPr>
              <a:t>,</a:t>
            </a:r>
            <a:r>
              <a:rPr lang="es-MX" sz="2600" spc="-155" dirty="0">
                <a:latin typeface="Times New Roman"/>
                <a:cs typeface="Times New Roman"/>
              </a:rPr>
              <a:t> </a:t>
            </a:r>
            <a:r>
              <a:rPr lang="es-MX" sz="2600" spc="-110" dirty="0">
                <a:latin typeface="Times New Roman"/>
                <a:cs typeface="Times New Roman"/>
              </a:rPr>
              <a:t>2</a:t>
            </a:r>
            <a:r>
              <a:rPr lang="es-MX" sz="2600" spc="-125" dirty="0">
                <a:latin typeface="Times New Roman"/>
                <a:cs typeface="Times New Roman"/>
              </a:rPr>
              <a:t>0</a:t>
            </a:r>
            <a:r>
              <a:rPr lang="es-MX" sz="2600" spc="-110" dirty="0">
                <a:latin typeface="Times New Roman"/>
                <a:cs typeface="Times New Roman"/>
              </a:rPr>
              <a:t>0</a:t>
            </a:r>
            <a:r>
              <a:rPr lang="es-MX" sz="2600" spc="-125" dirty="0">
                <a:latin typeface="Times New Roman"/>
                <a:cs typeface="Times New Roman"/>
              </a:rPr>
              <a:t>9</a:t>
            </a:r>
            <a:r>
              <a:rPr lang="es-MX" sz="2600" spc="-190" dirty="0">
                <a:latin typeface="Times New Roman"/>
                <a:cs typeface="Times New Roman"/>
              </a:rPr>
              <a:t>] y [GARCIA, 1999]</a:t>
            </a:r>
            <a:endParaRPr lang="es-MX" sz="2600" dirty="0">
              <a:latin typeface="Times New Roman"/>
              <a:cs typeface="Times New Roman"/>
            </a:endParaRPr>
          </a:p>
          <a:p>
            <a:pPr marL="469265" marR="626745" indent="-45720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 panose="05000000000000000000" pitchFamily="2" charset="2"/>
              <a:buChar char="ü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T03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–Resumen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cada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capítulo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programa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(</a:t>
            </a:r>
            <a:r>
              <a:rPr sz="2600" spc="-95" dirty="0" err="1">
                <a:latin typeface="Times New Roman"/>
                <a:cs typeface="Times New Roman"/>
              </a:rPr>
              <a:t>teoría</a:t>
            </a:r>
            <a:r>
              <a:rPr sz="2600" spc="-95" dirty="0">
                <a:latin typeface="Times New Roman"/>
                <a:cs typeface="Times New Roman"/>
              </a:rPr>
              <a:t>,</a:t>
            </a:r>
            <a:r>
              <a:rPr lang="es-MX" sz="2600" spc="-95" dirty="0">
                <a:latin typeface="Times New Roman"/>
                <a:cs typeface="Times New Roman"/>
              </a:rPr>
              <a:t> </a:t>
            </a:r>
            <a:r>
              <a:rPr sz="2600" spc="-95" dirty="0" err="1">
                <a:latin typeface="Times New Roman"/>
                <a:cs typeface="Times New Roman"/>
              </a:rPr>
              <a:t>imágenes</a:t>
            </a:r>
            <a:r>
              <a:rPr sz="2600" spc="-9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demostraciones,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ejercios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ejemplos)</a:t>
            </a:r>
            <a:endParaRPr sz="2600" dirty="0">
              <a:latin typeface="Times New Roman"/>
              <a:cs typeface="Times New Roman"/>
            </a:endParaRPr>
          </a:p>
          <a:p>
            <a:pPr marL="469265" marR="755015" indent="-45720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 panose="05000000000000000000" pitchFamily="2" charset="2"/>
              <a:buChar char="ü"/>
              <a:tabLst>
                <a:tab pos="287020" algn="l"/>
                <a:tab pos="2936875" algn="l"/>
              </a:tabLst>
            </a:pPr>
            <a:r>
              <a:rPr sz="2600" spc="-114" dirty="0">
                <a:latin typeface="Times New Roman"/>
                <a:cs typeface="Times New Roman"/>
              </a:rPr>
              <a:t>T04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Desa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oll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lo</a:t>
            </a:r>
            <a:r>
              <a:rPr sz="2600" spc="-13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j</a:t>
            </a:r>
            <a:r>
              <a:rPr sz="2600" spc="-120" dirty="0">
                <a:latin typeface="Times New Roman"/>
                <a:cs typeface="Times New Roman"/>
              </a:rPr>
              <a:t>ercicios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omid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sz="2600" spc="-360" dirty="0">
                <a:latin typeface="Times New Roman"/>
                <a:cs typeface="Times New Roman"/>
              </a:rPr>
              <a:t>W</a:t>
            </a:r>
            <a:r>
              <a:rPr sz="2600" spc="-75" dirty="0">
                <a:latin typeface="Times New Roman"/>
                <a:cs typeface="Times New Roman"/>
              </a:rPr>
              <a:t>or</a:t>
            </a:r>
            <a:r>
              <a:rPr sz="2600" spc="-130" dirty="0">
                <a:latin typeface="Times New Roman"/>
                <a:cs typeface="Times New Roman"/>
              </a:rPr>
              <a:t>k</a:t>
            </a:r>
            <a:r>
              <a:rPr sz="2600" spc="-80" dirty="0">
                <a:latin typeface="Times New Roman"/>
                <a:cs typeface="Times New Roman"/>
              </a:rPr>
              <a:t>ed  </a:t>
            </a:r>
            <a:r>
              <a:rPr sz="2600" spc="-175" dirty="0">
                <a:latin typeface="Times New Roman"/>
                <a:cs typeface="Times New Roman"/>
              </a:rPr>
              <a:t>Exam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80" dirty="0">
                <a:latin typeface="Times New Roman"/>
                <a:cs typeface="Times New Roman"/>
              </a:rPr>
              <a:t>les</a:t>
            </a:r>
            <a:r>
              <a:rPr sz="2600" spc="-210" dirty="0">
                <a:latin typeface="Times New Roman"/>
                <a:cs typeface="Times New Roman"/>
              </a:rPr>
              <a:t>”</a:t>
            </a:r>
            <a:endParaRPr sz="2600" dirty="0">
              <a:latin typeface="Times New Roman"/>
              <a:cs typeface="Times New Roman"/>
            </a:endParaRPr>
          </a:p>
          <a:p>
            <a:pPr marL="469265" marR="839469" indent="-45720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 panose="05000000000000000000" pitchFamily="2" charset="2"/>
              <a:buChar char="ü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T05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Ejercitario: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Desarrollar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10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ejercicios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azar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po</a:t>
            </a:r>
            <a:r>
              <a:rPr lang="es-PY" sz="2600" spc="-70" dirty="0">
                <a:latin typeface="Times New Roman"/>
                <a:cs typeface="Times New Roman"/>
              </a:rPr>
              <a:t>r 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lo</a:t>
            </a:r>
            <a:r>
              <a:rPr sz="2600" spc="-135" dirty="0">
                <a:latin typeface="Times New Roman"/>
                <a:cs typeface="Times New Roman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lib</a:t>
            </a:r>
            <a:r>
              <a:rPr sz="2600" spc="-10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os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efe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en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165" dirty="0">
                <a:latin typeface="Times New Roman"/>
                <a:cs typeface="Times New Roman"/>
              </a:rPr>
              <a:t>ia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9200" y="381000"/>
            <a:ext cx="342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800" b="1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32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areas</a:t>
            </a:r>
            <a:r>
              <a:rPr sz="1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pu</a:t>
            </a:r>
            <a:r>
              <a:rPr sz="1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den</a:t>
            </a:r>
            <a:r>
              <a:rPr sz="1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rec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perar!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30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Tareas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612" y="638586"/>
            <a:ext cx="8435788" cy="5633273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6385" indent="-274320">
              <a:lnSpc>
                <a:spcPct val="200000"/>
              </a:lnSpc>
              <a:spcBef>
                <a:spcPts val="56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s-MX" sz="2600" spc="-85" dirty="0">
                <a:latin typeface="Times New Roman"/>
                <a:cs typeface="Times New Roman"/>
              </a:rPr>
              <a:t>Nota conceptual del alumno </a:t>
            </a:r>
          </a:p>
          <a:p>
            <a:pPr marL="926465" lvl="1" indent="-457200">
              <a:lnSpc>
                <a:spcPct val="200000"/>
              </a:lnSpc>
              <a:spcBef>
                <a:spcPts val="565"/>
              </a:spcBef>
              <a:buClr>
                <a:srgbClr val="D24717"/>
              </a:buClr>
              <a:buSzPct val="84615"/>
              <a:buFont typeface="Wingdings" panose="05000000000000000000" pitchFamily="2" charset="2"/>
              <a:buChar char="q"/>
              <a:tabLst>
                <a:tab pos="287020" algn="l"/>
              </a:tabLst>
            </a:pPr>
            <a:r>
              <a:rPr lang="es-MX" sz="2600" spc="-85" dirty="0">
                <a:latin typeface="Times New Roman"/>
                <a:cs typeface="Times New Roman"/>
              </a:rPr>
              <a:t>Útil para alcanzar la nota inmediata superior (3%), excepto para la nota 5 (cinco).</a:t>
            </a:r>
          </a:p>
          <a:p>
            <a:pPr marL="286385" indent="-274320">
              <a:lnSpc>
                <a:spcPct val="200000"/>
              </a:lnSpc>
              <a:spcBef>
                <a:spcPts val="56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5" dirty="0">
                <a:latin typeface="Times New Roman"/>
                <a:cs typeface="Times New Roman"/>
              </a:rPr>
              <a:t>De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ho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ex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me</a:t>
            </a:r>
            <a:r>
              <a:rPr sz="2600" spc="-105" dirty="0">
                <a:latin typeface="Times New Roman"/>
                <a:cs typeface="Times New Roman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fin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lang="es-PY" sz="2600" spc="-170" dirty="0">
                <a:latin typeface="Times New Roman"/>
                <a:cs typeface="Times New Roman"/>
              </a:rPr>
              <a:t>(Se</a:t>
            </a:r>
            <a:r>
              <a:rPr lang="es-PY" sz="2600" spc="-65" dirty="0">
                <a:latin typeface="Times New Roman"/>
                <a:cs typeface="Times New Roman"/>
              </a:rPr>
              <a:t> </a:t>
            </a:r>
            <a:r>
              <a:rPr lang="es-PY" sz="2600" spc="-120" dirty="0">
                <a:latin typeface="Times New Roman"/>
                <a:cs typeface="Times New Roman"/>
              </a:rPr>
              <a:t>p</a:t>
            </a:r>
            <a:r>
              <a:rPr lang="es-PY" sz="2600" spc="5" dirty="0">
                <a:latin typeface="Times New Roman"/>
                <a:cs typeface="Times New Roman"/>
              </a:rPr>
              <a:t>r</a:t>
            </a:r>
            <a:r>
              <a:rPr lang="es-PY" sz="2600" spc="-100" dirty="0">
                <a:latin typeface="Times New Roman"/>
                <a:cs typeface="Times New Roman"/>
              </a:rPr>
              <a:t>esen</a:t>
            </a:r>
            <a:r>
              <a:rPr lang="es-PY" sz="2600" spc="-75" dirty="0">
                <a:latin typeface="Times New Roman"/>
                <a:cs typeface="Times New Roman"/>
              </a:rPr>
              <a:t>t</a:t>
            </a:r>
            <a:r>
              <a:rPr lang="es-PY" sz="2600" spc="-155" dirty="0">
                <a:latin typeface="Times New Roman"/>
                <a:cs typeface="Times New Roman"/>
              </a:rPr>
              <a:t>a</a:t>
            </a:r>
            <a:r>
              <a:rPr lang="es-PY" sz="2600" spc="-165" dirty="0">
                <a:latin typeface="Times New Roman"/>
                <a:cs typeface="Times New Roman"/>
              </a:rPr>
              <a:t>n</a:t>
            </a:r>
            <a:r>
              <a:rPr lang="es-PY" sz="2600" spc="-85" dirty="0">
                <a:latin typeface="Times New Roman"/>
                <a:cs typeface="Times New Roman"/>
              </a:rPr>
              <a:t> </a:t>
            </a:r>
            <a:r>
              <a:rPr lang="es-PY" sz="2600" spc="-105" dirty="0">
                <a:latin typeface="Times New Roman"/>
                <a:cs typeface="Times New Roman"/>
              </a:rPr>
              <a:t>en</a:t>
            </a:r>
            <a:r>
              <a:rPr lang="es-PY" sz="2600" spc="-80" dirty="0">
                <a:latin typeface="Times New Roman"/>
                <a:cs typeface="Times New Roman"/>
              </a:rPr>
              <a:t> </a:t>
            </a:r>
            <a:r>
              <a:rPr lang="es-PY" sz="2600" spc="-180" dirty="0">
                <a:latin typeface="Times New Roman"/>
                <a:cs typeface="Times New Roman"/>
              </a:rPr>
              <a:t>c</a:t>
            </a:r>
            <a:r>
              <a:rPr lang="es-PY" sz="2600" spc="-190" dirty="0">
                <a:latin typeface="Times New Roman"/>
                <a:cs typeface="Times New Roman"/>
              </a:rPr>
              <a:t>a</a:t>
            </a:r>
            <a:r>
              <a:rPr lang="es-PY" sz="2600" spc="-160" dirty="0">
                <a:latin typeface="Times New Roman"/>
                <a:cs typeface="Times New Roman"/>
              </a:rPr>
              <a:t>da</a:t>
            </a:r>
            <a:r>
              <a:rPr lang="es-PY" sz="2600" spc="-65" dirty="0">
                <a:latin typeface="Times New Roman"/>
                <a:cs typeface="Times New Roman"/>
              </a:rPr>
              <a:t> </a:t>
            </a:r>
            <a:r>
              <a:rPr lang="es-PY" sz="2600" spc="-114" dirty="0">
                <a:latin typeface="Times New Roman"/>
                <a:cs typeface="Times New Roman"/>
              </a:rPr>
              <a:t>parcial)</a:t>
            </a:r>
            <a:endParaRPr lang="es-PY" sz="2600" dirty="0">
              <a:latin typeface="Times New Roman"/>
              <a:cs typeface="Times New Roman"/>
            </a:endParaRPr>
          </a:p>
          <a:p>
            <a:pPr marL="674370" lvl="1" indent="-342900">
              <a:lnSpc>
                <a:spcPct val="200000"/>
              </a:lnSpc>
              <a:spcBef>
                <a:spcPts val="425"/>
              </a:spcBef>
              <a:buClr>
                <a:srgbClr val="9B2C1F"/>
              </a:buClr>
              <a:buSzPct val="85416"/>
              <a:buFont typeface="Wingdings" panose="05000000000000000000" pitchFamily="2" charset="2"/>
              <a:buChar char="q"/>
              <a:tabLst>
                <a:tab pos="561340" algn="l"/>
              </a:tabLst>
            </a:pPr>
            <a:r>
              <a:rPr lang="es-PY" sz="2400" spc="-105" dirty="0">
                <a:latin typeface="Times New Roman"/>
                <a:cs typeface="Times New Roman"/>
              </a:rPr>
              <a:t>T0i</a:t>
            </a:r>
            <a:r>
              <a:rPr lang="es-PY" sz="2400" spc="-70" dirty="0">
                <a:latin typeface="Times New Roman"/>
                <a:cs typeface="Times New Roman"/>
              </a:rPr>
              <a:t> </a:t>
            </a:r>
            <a:r>
              <a:rPr lang="es-PY" sz="2400" dirty="0">
                <a:latin typeface="Times New Roman"/>
                <a:cs typeface="Times New Roman"/>
              </a:rPr>
              <a:t>–</a:t>
            </a:r>
            <a:r>
              <a:rPr lang="es-PY" sz="2400" spc="-75" dirty="0">
                <a:latin typeface="Times New Roman"/>
                <a:cs typeface="Times New Roman"/>
              </a:rPr>
              <a:t> </a:t>
            </a:r>
            <a:r>
              <a:rPr lang="es-PY" sz="2400" spc="-120" dirty="0">
                <a:latin typeface="Times New Roman"/>
                <a:cs typeface="Times New Roman"/>
              </a:rPr>
              <a:t>Fi</a:t>
            </a:r>
            <a:r>
              <a:rPr lang="es-PY" sz="2400" spc="-20" dirty="0">
                <a:latin typeface="Times New Roman"/>
                <a:cs typeface="Times New Roman"/>
              </a:rPr>
              <a:t>r</a:t>
            </a:r>
            <a:r>
              <a:rPr lang="es-PY" sz="2400" spc="-215" dirty="0">
                <a:latin typeface="Times New Roman"/>
                <a:cs typeface="Times New Roman"/>
              </a:rPr>
              <a:t>m</a:t>
            </a:r>
            <a:r>
              <a:rPr lang="es-PY" sz="2400" spc="-120" dirty="0">
                <a:latin typeface="Times New Roman"/>
                <a:cs typeface="Times New Roman"/>
              </a:rPr>
              <a:t>a</a:t>
            </a:r>
            <a:r>
              <a:rPr lang="es-PY" sz="2400" spc="-75" dirty="0">
                <a:latin typeface="Times New Roman"/>
                <a:cs typeface="Times New Roman"/>
              </a:rPr>
              <a:t> </a:t>
            </a:r>
            <a:r>
              <a:rPr lang="es-PY" sz="2400" spc="-100" dirty="0">
                <a:latin typeface="Times New Roman"/>
                <a:cs typeface="Times New Roman"/>
              </a:rPr>
              <a:t>de</a:t>
            </a:r>
            <a:r>
              <a:rPr lang="es-PY" sz="2400" spc="-60" dirty="0">
                <a:latin typeface="Times New Roman"/>
                <a:cs typeface="Times New Roman"/>
              </a:rPr>
              <a:t> </a:t>
            </a:r>
            <a:r>
              <a:rPr lang="es-PY" sz="2400" spc="-45" dirty="0">
                <a:latin typeface="Times New Roman"/>
                <a:cs typeface="Times New Roman"/>
              </a:rPr>
              <a:t>p</a:t>
            </a:r>
            <a:r>
              <a:rPr lang="es-PY" sz="2400" spc="-50" dirty="0">
                <a:latin typeface="Times New Roman"/>
                <a:cs typeface="Times New Roman"/>
              </a:rPr>
              <a:t>r</a:t>
            </a:r>
            <a:r>
              <a:rPr lang="es-PY" sz="2400" spc="-125" dirty="0">
                <a:latin typeface="Times New Roman"/>
                <a:cs typeface="Times New Roman"/>
              </a:rPr>
              <a:t>oceso</a:t>
            </a:r>
            <a:r>
              <a:rPr lang="es-PY" sz="2400" spc="-80" dirty="0">
                <a:latin typeface="Times New Roman"/>
                <a:cs typeface="Times New Roman"/>
              </a:rPr>
              <a:t> </a:t>
            </a:r>
            <a:r>
              <a:rPr lang="es-PY" sz="2400" dirty="0">
                <a:latin typeface="Times New Roman"/>
                <a:cs typeface="Times New Roman"/>
              </a:rPr>
              <a:t>r</a:t>
            </a:r>
            <a:r>
              <a:rPr lang="es-PY" sz="2400" spc="-85" dirty="0">
                <a:latin typeface="Times New Roman"/>
                <a:cs typeface="Times New Roman"/>
              </a:rPr>
              <a:t>eque</a:t>
            </a:r>
            <a:r>
              <a:rPr lang="es-PY" sz="2400" spc="-15" dirty="0">
                <a:latin typeface="Times New Roman"/>
                <a:cs typeface="Times New Roman"/>
              </a:rPr>
              <a:t>r</a:t>
            </a:r>
            <a:r>
              <a:rPr lang="es-PY" sz="2400" spc="-135" dirty="0">
                <a:latin typeface="Times New Roman"/>
                <a:cs typeface="Times New Roman"/>
              </a:rPr>
              <a:t>ida</a:t>
            </a:r>
          </a:p>
          <a:p>
            <a:pPr marL="674370" lvl="1" indent="-342900">
              <a:lnSpc>
                <a:spcPct val="200000"/>
              </a:lnSpc>
              <a:spcBef>
                <a:spcPts val="425"/>
              </a:spcBef>
              <a:buClr>
                <a:srgbClr val="9B2C1F"/>
              </a:buClr>
              <a:buSzPct val="85416"/>
              <a:buFont typeface="Wingdings" panose="05000000000000000000" pitchFamily="2" charset="2"/>
              <a:buChar char="q"/>
              <a:tabLst>
                <a:tab pos="561340" algn="l"/>
              </a:tabLst>
            </a:pPr>
            <a:r>
              <a:rPr sz="2400" spc="-110" dirty="0">
                <a:latin typeface="Times New Roman"/>
                <a:cs typeface="Times New Roman"/>
              </a:rPr>
              <a:t>T05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295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0" dirty="0" err="1">
                <a:latin typeface="Times New Roman"/>
                <a:cs typeface="Times New Roman"/>
              </a:rPr>
              <a:t>m</a:t>
            </a:r>
            <a:r>
              <a:rPr sz="2400" spc="-100" dirty="0" err="1">
                <a:latin typeface="Times New Roman"/>
                <a:cs typeface="Times New Roman"/>
              </a:rPr>
              <a:t>eno</a:t>
            </a:r>
            <a:r>
              <a:rPr sz="2400" spc="-185" dirty="0" err="1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lang="es-MX" sz="2400" spc="-105" dirty="0">
                <a:latin typeface="Times New Roman"/>
                <a:cs typeface="Times New Roman"/>
              </a:rPr>
              <a:t>9</a:t>
            </a:r>
            <a:r>
              <a:rPr sz="2400" spc="-100" dirty="0">
                <a:latin typeface="Times New Roman"/>
                <a:cs typeface="Times New Roman"/>
              </a:rPr>
              <a:t>0</a:t>
            </a:r>
            <a:r>
              <a:rPr sz="2400" spc="-200" dirty="0">
                <a:latin typeface="Times New Roman"/>
                <a:cs typeface="Times New Roman"/>
              </a:rPr>
              <a:t>%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del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lang="es-PY" sz="2400" spc="-75" dirty="0">
                <a:latin typeface="Times New Roman"/>
                <a:cs typeface="Times New Roman"/>
              </a:rPr>
              <a:t>E</a:t>
            </a:r>
            <a:r>
              <a:rPr sz="2400" spc="-75" dirty="0" err="1">
                <a:latin typeface="Times New Roman"/>
                <a:cs typeface="Times New Roman"/>
              </a:rPr>
              <a:t>jercita</a:t>
            </a:r>
            <a:r>
              <a:rPr sz="2400" spc="-25" dirty="0" err="1">
                <a:latin typeface="Times New Roman"/>
                <a:cs typeface="Times New Roman"/>
              </a:rPr>
              <a:t>r</a:t>
            </a:r>
            <a:r>
              <a:rPr sz="2400" spc="-110" dirty="0" err="1">
                <a:latin typeface="Times New Roman"/>
                <a:cs typeface="Times New Roman"/>
              </a:rPr>
              <a:t>io</a:t>
            </a:r>
            <a:r>
              <a:rPr lang="es-MX" sz="2400" spc="-110" dirty="0">
                <a:latin typeface="Times New Roman"/>
                <a:cs typeface="Times New Roman"/>
              </a:rPr>
              <a:t>, se cierra antes de cada parcial. Unidad III, antes del 15-Junio-2024</a:t>
            </a:r>
            <a:r>
              <a:rPr sz="2400" spc="-9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0" y="365760"/>
            <a:ext cx="342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800" b="1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32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areas</a:t>
            </a:r>
            <a:r>
              <a:rPr sz="1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pu</a:t>
            </a:r>
            <a:r>
              <a:rPr sz="1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den</a:t>
            </a:r>
            <a:r>
              <a:rPr sz="1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rec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perar!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7AB5A30A-0E5D-3C4C-DFC7-4174D0886ECA}"/>
              </a:ext>
            </a:extLst>
          </p:cNvPr>
          <p:cNvSpPr txBox="1"/>
          <p:nvPr/>
        </p:nvSpPr>
        <p:spPr>
          <a:xfrm>
            <a:off x="396951" y="1458463"/>
            <a:ext cx="4937049" cy="5101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50000"/>
              </a:lnSpc>
            </a:pPr>
            <a:r>
              <a:rPr lang="es-ES" sz="1600" dirty="0"/>
              <a:t>Entregables: </a:t>
            </a:r>
          </a:p>
          <a:p>
            <a:pPr marL="342900" indent="-342900">
              <a:lnSpc>
                <a:spcPct val="350000"/>
              </a:lnSpc>
              <a:buAutoNum type="arabicParenR"/>
            </a:pPr>
            <a:r>
              <a:rPr lang="es-ES" sz="1600" dirty="0"/>
              <a:t>Borrador (PDF, digitalizar apuntes a mano alzada)</a:t>
            </a:r>
          </a:p>
          <a:p>
            <a:pPr marL="342900" indent="-342900">
              <a:lnSpc>
                <a:spcPct val="350000"/>
              </a:lnSpc>
              <a:buAutoNum type="arabicParenR"/>
            </a:pPr>
            <a:r>
              <a:rPr lang="es-ES" sz="1600" dirty="0"/>
              <a:t>Documento (DOCX o TEX, apuntes en digital) </a:t>
            </a:r>
          </a:p>
          <a:p>
            <a:pPr marL="342900" indent="-342900">
              <a:lnSpc>
                <a:spcPct val="350000"/>
              </a:lnSpc>
              <a:buAutoNum type="arabicParenR"/>
            </a:pPr>
            <a:r>
              <a:rPr lang="es-ES" sz="1600" dirty="0"/>
              <a:t>Presentación (PPTX) </a:t>
            </a:r>
          </a:p>
          <a:p>
            <a:pPr marL="342900" indent="-342900">
              <a:lnSpc>
                <a:spcPct val="350000"/>
              </a:lnSpc>
              <a:buAutoNum type="arabicParenR"/>
            </a:pPr>
            <a:r>
              <a:rPr lang="es-ES" sz="1600" dirty="0"/>
              <a:t>Video (MP4, compartir enlace)</a:t>
            </a:r>
          </a:p>
          <a:p>
            <a:pPr marL="342900" indent="-342900">
              <a:lnSpc>
                <a:spcPct val="350000"/>
              </a:lnSpc>
              <a:buAutoNum type="arabicParenR"/>
            </a:pPr>
            <a:r>
              <a:rPr lang="es-ES" sz="1600" dirty="0"/>
              <a:t>Defensa Síncrona </a:t>
            </a:r>
            <a:endParaRPr lang="es-PY" sz="16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35" y="253365"/>
            <a:ext cx="2555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Presentación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3513" y="825960"/>
            <a:ext cx="8350098" cy="81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5"/>
              </a:spcBef>
            </a:pPr>
            <a:r>
              <a:rPr dirty="0"/>
              <a:t>Calificación = 10% Autocalificación + 10% Compañeros + 80% </a:t>
            </a:r>
            <a:r>
              <a:rPr dirty="0" err="1"/>
              <a:t>Docente</a:t>
            </a:r>
            <a:r>
              <a:rPr dirty="0"/>
              <a:t>.</a:t>
            </a:r>
            <a:endParaRPr lang="es-MX" dirty="0"/>
          </a:p>
          <a:p>
            <a:pPr marL="12700" algn="just">
              <a:lnSpc>
                <a:spcPct val="150000"/>
              </a:lnSpc>
              <a:spcBef>
                <a:spcPts val="105"/>
              </a:spcBef>
            </a:pPr>
            <a:r>
              <a:rPr dirty="0"/>
              <a:t>Se </a:t>
            </a:r>
            <a:r>
              <a:rPr lang="es-MX" dirty="0"/>
              <a:t>asigna un tema de investigación teórico o ejercicio por</a:t>
            </a:r>
            <a:r>
              <a:rPr lang="es-ES" dirty="0"/>
              <a:t> grupo  </a:t>
            </a:r>
            <a:r>
              <a:rPr lang="es-MX" dirty="0"/>
              <a:t>de trabajo o alumno.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53E8FFBF-D419-814D-0823-CCC20605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14" y="1995916"/>
            <a:ext cx="1119339" cy="971426"/>
          </a:xfrm>
          <a:prstGeom prst="rect">
            <a:avLst/>
          </a:prstGeom>
        </p:spPr>
      </p:pic>
      <p:pic>
        <p:nvPicPr>
          <p:cNvPr id="33" name="object 12">
            <a:extLst>
              <a:ext uri="{FF2B5EF4-FFF2-40B4-BE49-F238E27FC236}">
                <a16:creationId xmlns:a16="http://schemas.microsoft.com/office/drawing/2014/main" id="{2EF955DD-618F-F6CD-81EC-B55AF55D963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5882" y="3245796"/>
            <a:ext cx="504084" cy="577405"/>
          </a:xfrm>
          <a:prstGeom prst="rect">
            <a:avLst/>
          </a:prstGeom>
        </p:spPr>
      </p:pic>
      <p:pic>
        <p:nvPicPr>
          <p:cNvPr id="34" name="object 13">
            <a:extLst>
              <a:ext uri="{FF2B5EF4-FFF2-40B4-BE49-F238E27FC236}">
                <a16:creationId xmlns:a16="http://schemas.microsoft.com/office/drawing/2014/main" id="{03179B54-581E-D8D9-F18F-6D9F19F7B27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0744" y="3345831"/>
            <a:ext cx="1103577" cy="409504"/>
          </a:xfrm>
          <a:prstGeom prst="rect">
            <a:avLst/>
          </a:prstGeom>
        </p:spPr>
      </p:pic>
      <p:pic>
        <p:nvPicPr>
          <p:cNvPr id="35" name="object 14">
            <a:extLst>
              <a:ext uri="{FF2B5EF4-FFF2-40B4-BE49-F238E27FC236}">
                <a16:creationId xmlns:a16="http://schemas.microsoft.com/office/drawing/2014/main" id="{F7662E92-B976-5C48-C0DA-42C6A00ABF0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5014" y="3981516"/>
            <a:ext cx="848868" cy="856488"/>
          </a:xfrm>
          <a:prstGeom prst="rect">
            <a:avLst/>
          </a:prstGeom>
        </p:spPr>
      </p:pic>
      <p:pic>
        <p:nvPicPr>
          <p:cNvPr id="37" name="object 16">
            <a:extLst>
              <a:ext uri="{FF2B5EF4-FFF2-40B4-BE49-F238E27FC236}">
                <a16:creationId xmlns:a16="http://schemas.microsoft.com/office/drawing/2014/main" id="{BDE37694-76D0-2CA5-5A71-B896099B866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15014" y="4905870"/>
            <a:ext cx="780287" cy="780288"/>
          </a:xfrm>
          <a:prstGeom prst="rect">
            <a:avLst/>
          </a:prstGeom>
        </p:spPr>
      </p:pic>
      <p:sp>
        <p:nvSpPr>
          <p:cNvPr id="40" name="object 15">
            <a:extLst>
              <a:ext uri="{FF2B5EF4-FFF2-40B4-BE49-F238E27FC236}">
                <a16:creationId xmlns:a16="http://schemas.microsoft.com/office/drawing/2014/main" id="{6CFC2127-91EA-B4CD-14CF-BD96FF184CC2}"/>
              </a:ext>
            </a:extLst>
          </p:cNvPr>
          <p:cNvSpPr/>
          <p:nvPr/>
        </p:nvSpPr>
        <p:spPr>
          <a:xfrm>
            <a:off x="5220348" y="5810604"/>
            <a:ext cx="769620" cy="725170"/>
          </a:xfrm>
          <a:custGeom>
            <a:avLst/>
            <a:gdLst/>
            <a:ahLst/>
            <a:cxnLst/>
            <a:rect l="l" t="t" r="r" b="b"/>
            <a:pathLst>
              <a:path w="769620" h="725169">
                <a:moveTo>
                  <a:pt x="178181" y="580047"/>
                </a:moveTo>
                <a:lnTo>
                  <a:pt x="177939" y="554863"/>
                </a:lnTo>
                <a:lnTo>
                  <a:pt x="167233" y="533704"/>
                </a:lnTo>
                <a:lnTo>
                  <a:pt x="150101" y="518375"/>
                </a:lnTo>
                <a:lnTo>
                  <a:pt x="128638" y="510159"/>
                </a:lnTo>
                <a:lnTo>
                  <a:pt x="104914" y="510324"/>
                </a:lnTo>
                <a:lnTo>
                  <a:pt x="17907" y="247916"/>
                </a:lnTo>
                <a:lnTo>
                  <a:pt x="12560" y="245237"/>
                </a:lnTo>
                <a:lnTo>
                  <a:pt x="2679" y="248513"/>
                </a:lnTo>
                <a:lnTo>
                  <a:pt x="0" y="253847"/>
                </a:lnTo>
                <a:lnTo>
                  <a:pt x="87007" y="514756"/>
                </a:lnTo>
                <a:lnTo>
                  <a:pt x="69443" y="521576"/>
                </a:lnTo>
                <a:lnTo>
                  <a:pt x="58229" y="533057"/>
                </a:lnTo>
                <a:lnTo>
                  <a:pt x="54533" y="552856"/>
                </a:lnTo>
                <a:lnTo>
                  <a:pt x="59499" y="584631"/>
                </a:lnTo>
                <a:lnTo>
                  <a:pt x="71704" y="618020"/>
                </a:lnTo>
                <a:lnTo>
                  <a:pt x="86690" y="632993"/>
                </a:lnTo>
                <a:lnTo>
                  <a:pt x="105511" y="635203"/>
                </a:lnTo>
                <a:lnTo>
                  <a:pt x="129222" y="630301"/>
                </a:lnTo>
                <a:lnTo>
                  <a:pt x="152285" y="620166"/>
                </a:lnTo>
                <a:lnTo>
                  <a:pt x="169113" y="602615"/>
                </a:lnTo>
                <a:lnTo>
                  <a:pt x="178181" y="580047"/>
                </a:lnTo>
                <a:close/>
              </a:path>
              <a:path w="769620" h="725169">
                <a:moveTo>
                  <a:pt x="584898" y="150672"/>
                </a:moveTo>
                <a:lnTo>
                  <a:pt x="577215" y="103047"/>
                </a:lnTo>
                <a:lnTo>
                  <a:pt x="555815" y="61683"/>
                </a:lnTo>
                <a:lnTo>
                  <a:pt x="523176" y="29070"/>
                </a:lnTo>
                <a:lnTo>
                  <a:pt x="481787" y="7670"/>
                </a:lnTo>
                <a:lnTo>
                  <a:pt x="434136" y="0"/>
                </a:lnTo>
                <a:lnTo>
                  <a:pt x="386486" y="7670"/>
                </a:lnTo>
                <a:lnTo>
                  <a:pt x="345097" y="29070"/>
                </a:lnTo>
                <a:lnTo>
                  <a:pt x="312470" y="61683"/>
                </a:lnTo>
                <a:lnTo>
                  <a:pt x="291058" y="103047"/>
                </a:lnTo>
                <a:lnTo>
                  <a:pt x="283375" y="150672"/>
                </a:lnTo>
                <a:lnTo>
                  <a:pt x="291058" y="198297"/>
                </a:lnTo>
                <a:lnTo>
                  <a:pt x="312470" y="239661"/>
                </a:lnTo>
                <a:lnTo>
                  <a:pt x="345097" y="272275"/>
                </a:lnTo>
                <a:lnTo>
                  <a:pt x="386486" y="293674"/>
                </a:lnTo>
                <a:lnTo>
                  <a:pt x="434136" y="301358"/>
                </a:lnTo>
                <a:lnTo>
                  <a:pt x="481787" y="293674"/>
                </a:lnTo>
                <a:lnTo>
                  <a:pt x="523176" y="272275"/>
                </a:lnTo>
                <a:lnTo>
                  <a:pt x="555815" y="239661"/>
                </a:lnTo>
                <a:lnTo>
                  <a:pt x="577215" y="198297"/>
                </a:lnTo>
                <a:lnTo>
                  <a:pt x="584898" y="150672"/>
                </a:lnTo>
                <a:close/>
              </a:path>
              <a:path w="769620" h="725169">
                <a:moveTo>
                  <a:pt x="686384" y="593674"/>
                </a:moveTo>
                <a:lnTo>
                  <a:pt x="637286" y="593674"/>
                </a:lnTo>
                <a:lnTo>
                  <a:pt x="637286" y="608825"/>
                </a:lnTo>
                <a:lnTo>
                  <a:pt x="686384" y="608825"/>
                </a:lnTo>
                <a:lnTo>
                  <a:pt x="686384" y="593674"/>
                </a:lnTo>
                <a:close/>
              </a:path>
              <a:path w="769620" h="725169">
                <a:moveTo>
                  <a:pt x="697966" y="423773"/>
                </a:moveTo>
                <a:lnTo>
                  <a:pt x="665492" y="402539"/>
                </a:lnTo>
                <a:lnTo>
                  <a:pt x="631278" y="384390"/>
                </a:lnTo>
                <a:lnTo>
                  <a:pt x="595541" y="369468"/>
                </a:lnTo>
                <a:lnTo>
                  <a:pt x="558520" y="357860"/>
                </a:lnTo>
                <a:lnTo>
                  <a:pt x="497014" y="343877"/>
                </a:lnTo>
                <a:lnTo>
                  <a:pt x="434136" y="339026"/>
                </a:lnTo>
                <a:lnTo>
                  <a:pt x="402628" y="340614"/>
                </a:lnTo>
                <a:lnTo>
                  <a:pt x="340334" y="350050"/>
                </a:lnTo>
                <a:lnTo>
                  <a:pt x="270827" y="371030"/>
                </a:lnTo>
                <a:lnTo>
                  <a:pt x="233222" y="387413"/>
                </a:lnTo>
                <a:lnTo>
                  <a:pt x="197129" y="406908"/>
                </a:lnTo>
                <a:lnTo>
                  <a:pt x="162763" y="429425"/>
                </a:lnTo>
                <a:lnTo>
                  <a:pt x="134912" y="472376"/>
                </a:lnTo>
                <a:lnTo>
                  <a:pt x="132613" y="492150"/>
                </a:lnTo>
                <a:lnTo>
                  <a:pt x="154393" y="499249"/>
                </a:lnTo>
                <a:lnTo>
                  <a:pt x="172948" y="511937"/>
                </a:lnTo>
                <a:lnTo>
                  <a:pt x="187223" y="529285"/>
                </a:lnTo>
                <a:lnTo>
                  <a:pt x="196215" y="550354"/>
                </a:lnTo>
                <a:lnTo>
                  <a:pt x="197751" y="577265"/>
                </a:lnTo>
                <a:lnTo>
                  <a:pt x="190639" y="602564"/>
                </a:lnTo>
                <a:lnTo>
                  <a:pt x="175806" y="624255"/>
                </a:lnTo>
                <a:lnTo>
                  <a:pt x="154190" y="640384"/>
                </a:lnTo>
                <a:lnTo>
                  <a:pt x="396443" y="640384"/>
                </a:lnTo>
                <a:lnTo>
                  <a:pt x="396443" y="423773"/>
                </a:lnTo>
                <a:lnTo>
                  <a:pt x="697966" y="423773"/>
                </a:lnTo>
                <a:close/>
              </a:path>
              <a:path w="769620" h="725169">
                <a:moveTo>
                  <a:pt x="708152" y="563245"/>
                </a:moveTo>
                <a:lnTo>
                  <a:pt x="637286" y="563245"/>
                </a:lnTo>
                <a:lnTo>
                  <a:pt x="637286" y="578408"/>
                </a:lnTo>
                <a:lnTo>
                  <a:pt x="708152" y="578408"/>
                </a:lnTo>
                <a:lnTo>
                  <a:pt x="708152" y="563245"/>
                </a:lnTo>
                <a:close/>
              </a:path>
              <a:path w="769620" h="725169">
                <a:moveTo>
                  <a:pt x="708152" y="532930"/>
                </a:moveTo>
                <a:lnTo>
                  <a:pt x="637286" y="532930"/>
                </a:lnTo>
                <a:lnTo>
                  <a:pt x="637286" y="548093"/>
                </a:lnTo>
                <a:lnTo>
                  <a:pt x="708152" y="548093"/>
                </a:lnTo>
                <a:lnTo>
                  <a:pt x="708152" y="532930"/>
                </a:lnTo>
                <a:close/>
              </a:path>
              <a:path w="769620" h="725169">
                <a:moveTo>
                  <a:pt x="769175" y="452031"/>
                </a:moveTo>
                <a:lnTo>
                  <a:pt x="738492" y="452031"/>
                </a:lnTo>
                <a:lnTo>
                  <a:pt x="738492" y="481888"/>
                </a:lnTo>
                <a:lnTo>
                  <a:pt x="738492" y="679653"/>
                </a:lnTo>
                <a:lnTo>
                  <a:pt x="606577" y="679653"/>
                </a:lnTo>
                <a:lnTo>
                  <a:pt x="606577" y="481888"/>
                </a:lnTo>
                <a:lnTo>
                  <a:pt x="738492" y="481888"/>
                </a:lnTo>
                <a:lnTo>
                  <a:pt x="738492" y="452031"/>
                </a:lnTo>
                <a:lnTo>
                  <a:pt x="586968" y="452031"/>
                </a:lnTo>
                <a:lnTo>
                  <a:pt x="586968" y="481888"/>
                </a:lnTo>
                <a:lnTo>
                  <a:pt x="586968" y="679653"/>
                </a:lnTo>
                <a:lnTo>
                  <a:pt x="455053" y="679653"/>
                </a:lnTo>
                <a:lnTo>
                  <a:pt x="455053" y="481888"/>
                </a:lnTo>
                <a:lnTo>
                  <a:pt x="586968" y="481888"/>
                </a:lnTo>
                <a:lnTo>
                  <a:pt x="586968" y="452031"/>
                </a:lnTo>
                <a:lnTo>
                  <a:pt x="424713" y="452031"/>
                </a:lnTo>
                <a:lnTo>
                  <a:pt x="424713" y="709980"/>
                </a:lnTo>
                <a:lnTo>
                  <a:pt x="556628" y="709980"/>
                </a:lnTo>
                <a:lnTo>
                  <a:pt x="556628" y="718210"/>
                </a:lnTo>
                <a:lnTo>
                  <a:pt x="563194" y="724928"/>
                </a:lnTo>
                <a:lnTo>
                  <a:pt x="571423" y="725144"/>
                </a:lnTo>
                <a:lnTo>
                  <a:pt x="630415" y="725144"/>
                </a:lnTo>
                <a:lnTo>
                  <a:pt x="637235" y="718362"/>
                </a:lnTo>
                <a:lnTo>
                  <a:pt x="637286" y="709980"/>
                </a:lnTo>
                <a:lnTo>
                  <a:pt x="769175" y="709980"/>
                </a:lnTo>
                <a:lnTo>
                  <a:pt x="769175" y="679653"/>
                </a:lnTo>
                <a:lnTo>
                  <a:pt x="769175" y="481888"/>
                </a:lnTo>
                <a:lnTo>
                  <a:pt x="769175" y="452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87FCED7-0F70-8CEB-3112-85805C0C57E7}"/>
              </a:ext>
            </a:extLst>
          </p:cNvPr>
          <p:cNvSpPr txBox="1"/>
          <p:nvPr/>
        </p:nvSpPr>
        <p:spPr>
          <a:xfrm>
            <a:off x="5334000" y="365760"/>
            <a:ext cx="342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800" b="1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32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areas</a:t>
            </a:r>
            <a:r>
              <a:rPr sz="1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pu</a:t>
            </a:r>
            <a:r>
              <a:rPr sz="1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den</a:t>
            </a:r>
            <a:r>
              <a:rPr sz="1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rec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perar!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813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834" y="135389"/>
            <a:ext cx="2555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Presentación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404" y="272549"/>
            <a:ext cx="432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8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PRESENTACIÓN</a:t>
            </a: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pueden</a:t>
            </a:r>
            <a:r>
              <a:rPr sz="1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recuperar!</a:t>
            </a:r>
            <a:endParaRPr sz="1800" dirty="0">
              <a:latin typeface="Times New Roman"/>
              <a:cs typeface="Times New Roman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F00E010-DABE-30EE-62CB-BA9894255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13013"/>
              </p:ext>
            </p:extLst>
          </p:nvPr>
        </p:nvGraphicFramePr>
        <p:xfrm>
          <a:off x="327210" y="687017"/>
          <a:ext cx="8534401" cy="573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30960819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9939933"/>
                    </a:ext>
                  </a:extLst>
                </a:gridCol>
                <a:gridCol w="1425389">
                  <a:extLst>
                    <a:ext uri="{9D8B030D-6E8A-4147-A177-3AD203B41FA5}">
                      <a16:colId xmlns:a16="http://schemas.microsoft.com/office/drawing/2014/main" val="19617471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327774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82450030"/>
                    </a:ext>
                  </a:extLst>
                </a:gridCol>
                <a:gridCol w="1394010">
                  <a:extLst>
                    <a:ext uri="{9D8B030D-6E8A-4147-A177-3AD203B41FA5}">
                      <a16:colId xmlns:a16="http://schemas.microsoft.com/office/drawing/2014/main" val="3955622685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638442203"/>
                    </a:ext>
                  </a:extLst>
                </a:gridCol>
              </a:tblGrid>
              <a:tr h="584199">
                <a:tc>
                  <a:txBody>
                    <a:bodyPr/>
                    <a:lstStyle/>
                    <a:p>
                      <a:r>
                        <a:rPr lang="es-MX" sz="1600" dirty="0"/>
                        <a:t>Rúbrica</a:t>
                      </a:r>
                      <a:endParaRPr lang="es-P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%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Muy Bueno</a:t>
                      </a:r>
                    </a:p>
                    <a:p>
                      <a:pPr algn="ctr"/>
                      <a:r>
                        <a:rPr lang="es-MX" sz="1200" dirty="0"/>
                        <a:t>10-09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Bueno</a:t>
                      </a:r>
                    </a:p>
                    <a:p>
                      <a:pPr algn="ctr"/>
                      <a:r>
                        <a:rPr lang="es-MX" sz="1200" dirty="0"/>
                        <a:t>08-07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Aceptable</a:t>
                      </a:r>
                    </a:p>
                    <a:p>
                      <a:pPr algn="ctr"/>
                      <a:r>
                        <a:rPr lang="es-MX" sz="1200" dirty="0"/>
                        <a:t>06-05-04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Insuficiente</a:t>
                      </a:r>
                    </a:p>
                    <a:p>
                      <a:pPr algn="ctr"/>
                      <a:r>
                        <a:rPr lang="es-MX" sz="1200" dirty="0"/>
                        <a:t>03-02-01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NOTA</a:t>
                      </a:r>
                      <a:endParaRPr lang="es-P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9209"/>
                  </a:ext>
                </a:extLst>
              </a:tr>
              <a:tr h="529302">
                <a:tc>
                  <a:txBody>
                    <a:bodyPr/>
                    <a:lstStyle/>
                    <a:p>
                      <a:r>
                        <a:rPr lang="es-MX" sz="1200" dirty="0"/>
                        <a:t>Organización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10%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800" dirty="0"/>
                        <a:t>Tema organizado excelentemente, con una secuencia lógica que facilita el seguimiento y comprensión.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Tema organizado de manera correcta, con una secuencia lógica de ideas, pero algo incompleta que dificulta puntalmente la compresión.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800" dirty="0"/>
                        <a:t>Tema organizado de manera algo confusa, con una secuencia ideas lógica pero incompleta que dificulta la compresión.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/>
                        <a:t>Tema organizado de manera confusa, sin secuencia lógica de ideas, que impide el seguimiento y comprensión.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Y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42028"/>
                  </a:ext>
                </a:extLst>
              </a:tr>
              <a:tr h="529302">
                <a:tc>
                  <a:txBody>
                    <a:bodyPr/>
                    <a:lstStyle/>
                    <a:p>
                      <a:r>
                        <a:rPr lang="es-MX" sz="1200" dirty="0"/>
                        <a:t>Calidad del material gráfico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15%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800" dirty="0"/>
                        <a:t>Recursos excelentes que aportan claridad y hacen atractiva la presentación. Las figuras, tablas y gráficas son claras.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Recursos adecuados que favorecen la presentación. Usa herramientas adecuadas a casa situación.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Recursos adecuados que favorecen la presentación. Usa herramientas adecuadas a casa situación.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Recursos adecuados que favorecen la presentación. Usa herramientas adecuadas a casa situación.</a:t>
                      </a:r>
                      <a:endParaRPr lang="es-PY" sz="800" dirty="0"/>
                    </a:p>
                    <a:p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Y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44843"/>
                  </a:ext>
                </a:extLst>
              </a:tr>
              <a:tr h="529302">
                <a:tc>
                  <a:txBody>
                    <a:bodyPr/>
                    <a:lstStyle/>
                    <a:p>
                      <a:r>
                        <a:rPr lang="es-MX" sz="1200" dirty="0"/>
                        <a:t>Exposición del trabajo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25%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800" dirty="0"/>
                        <a:t>Excelente estrategia de comunicación. Expone el trabajo de forma sintética y ordenada. Se nota seguridad en el conocimiento.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Buena estrategia de comunicación. Expone el trabajo de forma adecuada  y ordenada, pero no sintetiza. Tiene algunas lagunas en la exposición.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Escases estrategias de comunicación. Expone el trabajo de forma correcta,  pero sin explicar e interpretar los resultados obtenidos. Conocimiento superficial del tema.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Comunicación deficiente. Exposición poco eficaz. No proporciona una interpretación coherente ni los relaciona con los resultados. No tiene dominio sobre la temática.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Y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73846"/>
                  </a:ext>
                </a:extLst>
              </a:tr>
              <a:tr h="529302">
                <a:tc>
                  <a:txBody>
                    <a:bodyPr/>
                    <a:lstStyle/>
                    <a:p>
                      <a:r>
                        <a:rPr lang="es-MX" sz="1200" dirty="0"/>
                        <a:t>Vocabulario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10%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800" dirty="0"/>
                        <a:t>Emplea de forma adecuada y variada la terminología. Expresa los datos con la notación y las unidades adecuadas.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800" dirty="0"/>
                        <a:t>Emplea de forma adecuada y variada la terminología. Expresa los datos con la notación y las unidades adecuadas, con algún error puntual.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En ocasiones no emplea de forma adecuada la terminología. Expresa los datos con algunos errores numéricos o de notación.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Emplea de manera básica la terminología y con varios errores. Expresa los datos con errores graves de notación o numéricos.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Y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42882"/>
                  </a:ext>
                </a:extLst>
              </a:tr>
              <a:tr h="529302">
                <a:tc>
                  <a:txBody>
                    <a:bodyPr/>
                    <a:lstStyle/>
                    <a:p>
                      <a:r>
                        <a:rPr lang="es-MX" sz="1200" dirty="0"/>
                        <a:t>Postura y contacto visual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05%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800" dirty="0"/>
                        <a:t>Se ve relajado y seguro. Tiene buena postura y establece contacto visual con los asistentes.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Tiene buena postura y establece contacto visual con los asistentes.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Algunas veces tiene buena postura y establece contacto visual con los asistentes.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Tiene mala postura y/no establece contacto visual.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77353"/>
                  </a:ext>
                </a:extLst>
              </a:tr>
              <a:tr h="529302">
                <a:tc>
                  <a:txBody>
                    <a:bodyPr/>
                    <a:lstStyle/>
                    <a:p>
                      <a:r>
                        <a:rPr lang="es-MX" sz="1200" dirty="0"/>
                        <a:t>Ajuste al tiempo establecido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10%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800" dirty="0"/>
                        <a:t>La duración de la presentación es entre 13 y 17 minutos.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La duración de la presentación es entre 11-13 minutos o entre 17-19 minutos.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La duración de la presentación es menos de 9-11 minutos  o de 19-21 minutos.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La duración de la presentación es menos de 9 minutos  o más de 21 minutos.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78394"/>
                  </a:ext>
                </a:extLst>
              </a:tr>
              <a:tr h="529302">
                <a:tc>
                  <a:txBody>
                    <a:bodyPr/>
                    <a:lstStyle/>
                    <a:p>
                      <a:r>
                        <a:rPr lang="es-MX" sz="1200" dirty="0"/>
                        <a:t>Defensa antes la cuestiones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25%</a:t>
                      </a:r>
                      <a:endParaRPr lang="es-P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800" dirty="0"/>
                        <a:t>Contesta con precisión a todas las preguntas planteadas. Su argumentación es sólida y coherente.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Contesta con precisión a la mayoría de las preguntas planteadas. Su argumentación es coherente.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Contesta unas pocas preguntas planteadas demostrando un conocimiento básico. Argumentación débil y poco convincente.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/>
                        <a:t>No puede contestar las preguntas planteadas demostrando que no conoce  el tema tratado. Argumentación incoherente.</a:t>
                      </a:r>
                      <a:endParaRPr lang="es-P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417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1737</Words>
  <Application>Microsoft Office PowerPoint</Application>
  <PresentationFormat>Presentación en pantalla (4:3)</PresentationFormat>
  <Paragraphs>500</Paragraphs>
  <Slides>13</Slides>
  <Notes>0</Notes>
  <HiddenSlides>1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Franklin Gothic Medium</vt:lpstr>
      <vt:lpstr>Roboto</vt:lpstr>
      <vt:lpstr>Segoe UI Symbol</vt:lpstr>
      <vt:lpstr>Times New Roman</vt:lpstr>
      <vt:lpstr>Wingdings</vt:lpstr>
      <vt:lpstr>Office Theme</vt:lpstr>
      <vt:lpstr>Hoja de cálculo de Microsoft Excel</vt:lpstr>
      <vt:lpstr>Presentación de PowerPoint</vt:lpstr>
      <vt:lpstr>Código de Honor</vt:lpstr>
      <vt:lpstr>AL2024-1S – Fechas Importantes</vt:lpstr>
      <vt:lpstr>Evaluación</vt:lpstr>
      <vt:lpstr>Parcial</vt:lpstr>
      <vt:lpstr>Tareas</vt:lpstr>
      <vt:lpstr>Tareas</vt:lpstr>
      <vt:lpstr>Presentación</vt:lpstr>
      <vt:lpstr>Presentación</vt:lpstr>
      <vt:lpstr>PLAN DE CLASE</vt:lpstr>
      <vt:lpstr>PLAN DE CLASE</vt:lpstr>
      <vt:lpstr>Hernandarias- Paraguay Github: https://github.com/aegiloru/linearAlgebra</vt:lpstr>
      <vt:lpstr>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creator>EXPO 3</dc:creator>
  <cp:lastModifiedBy>Gregorio Ariel Guerrero Moral</cp:lastModifiedBy>
  <cp:revision>5</cp:revision>
  <cp:lastPrinted>2024-03-07T16:58:35Z</cp:lastPrinted>
  <dcterms:created xsi:type="dcterms:W3CDTF">2024-03-07T11:41:11Z</dcterms:created>
  <dcterms:modified xsi:type="dcterms:W3CDTF">2024-03-07T16:59:31Z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2023-03-20T00:00:00Z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2024-03-07T00:00:00Z</vt:filetime>
  </property>
</Properties>
</file>