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69646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69646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69646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69646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3308" y="251042"/>
            <a:ext cx="9464040" cy="7028180"/>
          </a:xfrm>
          <a:custGeom>
            <a:avLst/>
            <a:gdLst/>
            <a:ahLst/>
            <a:cxnLst/>
            <a:rect l="l" t="t" r="r" b="b"/>
            <a:pathLst>
              <a:path w="9464040" h="7028180">
                <a:moveTo>
                  <a:pt x="0" y="346414"/>
                </a:moveTo>
                <a:lnTo>
                  <a:pt x="3162" y="299408"/>
                </a:lnTo>
                <a:lnTo>
                  <a:pt x="12374" y="254323"/>
                </a:lnTo>
                <a:lnTo>
                  <a:pt x="27222" y="211574"/>
                </a:lnTo>
                <a:lnTo>
                  <a:pt x="47295" y="171572"/>
                </a:lnTo>
                <a:lnTo>
                  <a:pt x="72179" y="134730"/>
                </a:lnTo>
                <a:lnTo>
                  <a:pt x="101462" y="101462"/>
                </a:lnTo>
                <a:lnTo>
                  <a:pt x="134730" y="72179"/>
                </a:lnTo>
                <a:lnTo>
                  <a:pt x="171572" y="47295"/>
                </a:lnTo>
                <a:lnTo>
                  <a:pt x="211574" y="27222"/>
                </a:lnTo>
                <a:lnTo>
                  <a:pt x="254323" y="12374"/>
                </a:lnTo>
                <a:lnTo>
                  <a:pt x="299408" y="3162"/>
                </a:lnTo>
                <a:lnTo>
                  <a:pt x="346414" y="0"/>
                </a:lnTo>
                <a:lnTo>
                  <a:pt x="9117624" y="0"/>
                </a:lnTo>
                <a:lnTo>
                  <a:pt x="9164631" y="3162"/>
                </a:lnTo>
                <a:lnTo>
                  <a:pt x="9209715" y="12374"/>
                </a:lnTo>
                <a:lnTo>
                  <a:pt x="9252465" y="27222"/>
                </a:lnTo>
                <a:lnTo>
                  <a:pt x="9292467" y="47295"/>
                </a:lnTo>
                <a:lnTo>
                  <a:pt x="9329308" y="72179"/>
                </a:lnTo>
                <a:lnTo>
                  <a:pt x="9362577" y="101462"/>
                </a:lnTo>
                <a:lnTo>
                  <a:pt x="9391860" y="134730"/>
                </a:lnTo>
                <a:lnTo>
                  <a:pt x="9416744" y="171572"/>
                </a:lnTo>
                <a:lnTo>
                  <a:pt x="9436816" y="211574"/>
                </a:lnTo>
                <a:lnTo>
                  <a:pt x="9451665" y="254323"/>
                </a:lnTo>
                <a:lnTo>
                  <a:pt x="9460877" y="299408"/>
                </a:lnTo>
                <a:lnTo>
                  <a:pt x="9464039" y="346414"/>
                </a:lnTo>
                <a:lnTo>
                  <a:pt x="9464039" y="6681662"/>
                </a:lnTo>
                <a:lnTo>
                  <a:pt x="9460877" y="6728669"/>
                </a:lnTo>
                <a:lnTo>
                  <a:pt x="9451665" y="6773753"/>
                </a:lnTo>
                <a:lnTo>
                  <a:pt x="9436816" y="6816503"/>
                </a:lnTo>
                <a:lnTo>
                  <a:pt x="9416744" y="6856504"/>
                </a:lnTo>
                <a:lnTo>
                  <a:pt x="9391860" y="6893346"/>
                </a:lnTo>
                <a:lnTo>
                  <a:pt x="9362577" y="6926615"/>
                </a:lnTo>
                <a:lnTo>
                  <a:pt x="9329308" y="6955897"/>
                </a:lnTo>
                <a:lnTo>
                  <a:pt x="9292467" y="6980781"/>
                </a:lnTo>
                <a:lnTo>
                  <a:pt x="9252465" y="7000854"/>
                </a:lnTo>
                <a:lnTo>
                  <a:pt x="9209715" y="7015703"/>
                </a:lnTo>
                <a:lnTo>
                  <a:pt x="9164631" y="7024915"/>
                </a:lnTo>
                <a:lnTo>
                  <a:pt x="9117624" y="7028077"/>
                </a:lnTo>
                <a:lnTo>
                  <a:pt x="346414" y="7028077"/>
                </a:lnTo>
                <a:lnTo>
                  <a:pt x="299408" y="7024915"/>
                </a:lnTo>
                <a:lnTo>
                  <a:pt x="254323" y="7015703"/>
                </a:lnTo>
                <a:lnTo>
                  <a:pt x="211574" y="7000854"/>
                </a:lnTo>
                <a:lnTo>
                  <a:pt x="171572" y="6980781"/>
                </a:lnTo>
                <a:lnTo>
                  <a:pt x="134730" y="6955897"/>
                </a:lnTo>
                <a:lnTo>
                  <a:pt x="101462" y="6926615"/>
                </a:lnTo>
                <a:lnTo>
                  <a:pt x="72179" y="6893346"/>
                </a:lnTo>
                <a:lnTo>
                  <a:pt x="47295" y="6856504"/>
                </a:lnTo>
                <a:lnTo>
                  <a:pt x="27222" y="6816503"/>
                </a:lnTo>
                <a:lnTo>
                  <a:pt x="12374" y="6773753"/>
                </a:lnTo>
                <a:lnTo>
                  <a:pt x="3162" y="6728669"/>
                </a:lnTo>
                <a:lnTo>
                  <a:pt x="0" y="6681662"/>
                </a:lnTo>
                <a:lnTo>
                  <a:pt x="0" y="346414"/>
                </a:lnTo>
                <a:close/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532" y="902715"/>
            <a:ext cx="766445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69646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9532" y="1622551"/>
            <a:ext cx="7876540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ariel.guerrero@uc.edu.py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6100" y="177800"/>
            <a:ext cx="9601200" cy="7200900"/>
            <a:chOff x="546100" y="177800"/>
            <a:chExt cx="9601200" cy="7200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100" y="177800"/>
              <a:ext cx="9573768" cy="71993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46100" y="177800"/>
              <a:ext cx="9601200" cy="7200900"/>
            </a:xfrm>
            <a:custGeom>
              <a:avLst/>
              <a:gdLst/>
              <a:ahLst/>
              <a:cxnLst/>
              <a:rect l="l" t="t" r="r" b="b"/>
              <a:pathLst>
                <a:path w="9601200" h="7200900">
                  <a:moveTo>
                    <a:pt x="9601200" y="0"/>
                  </a:moveTo>
                  <a:lnTo>
                    <a:pt x="0" y="0"/>
                  </a:lnTo>
                  <a:lnTo>
                    <a:pt x="0" y="7200899"/>
                  </a:lnTo>
                  <a:lnTo>
                    <a:pt x="9601200" y="7200899"/>
                  </a:lnTo>
                  <a:lnTo>
                    <a:pt x="960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156" y="250951"/>
              <a:ext cx="9467088" cy="70286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14678" y="251042"/>
              <a:ext cx="9464040" cy="7026909"/>
            </a:xfrm>
            <a:custGeom>
              <a:avLst/>
              <a:gdLst/>
              <a:ahLst/>
              <a:cxnLst/>
              <a:rect l="l" t="t" r="r" b="b"/>
              <a:pathLst>
                <a:path w="9464040" h="7026909">
                  <a:moveTo>
                    <a:pt x="0" y="346352"/>
                  </a:moveTo>
                  <a:lnTo>
                    <a:pt x="3161" y="299354"/>
                  </a:lnTo>
                  <a:lnTo>
                    <a:pt x="12372" y="254278"/>
                  </a:lnTo>
                  <a:lnTo>
                    <a:pt x="27218" y="211536"/>
                  </a:lnTo>
                  <a:lnTo>
                    <a:pt x="47287" y="171541"/>
                  </a:lnTo>
                  <a:lnTo>
                    <a:pt x="72166" y="134706"/>
                  </a:lnTo>
                  <a:lnTo>
                    <a:pt x="101444" y="101444"/>
                  </a:lnTo>
                  <a:lnTo>
                    <a:pt x="134706" y="72166"/>
                  </a:lnTo>
                  <a:lnTo>
                    <a:pt x="171541" y="47287"/>
                  </a:lnTo>
                  <a:lnTo>
                    <a:pt x="211536" y="27218"/>
                  </a:lnTo>
                  <a:lnTo>
                    <a:pt x="254278" y="12372"/>
                  </a:lnTo>
                  <a:lnTo>
                    <a:pt x="299354" y="3161"/>
                  </a:lnTo>
                  <a:lnTo>
                    <a:pt x="346352" y="0"/>
                  </a:lnTo>
                  <a:lnTo>
                    <a:pt x="9117686" y="0"/>
                  </a:lnTo>
                  <a:lnTo>
                    <a:pt x="9164684" y="3161"/>
                  </a:lnTo>
                  <a:lnTo>
                    <a:pt x="9209761" y="12372"/>
                  </a:lnTo>
                  <a:lnTo>
                    <a:pt x="9252503" y="27218"/>
                  </a:lnTo>
                  <a:lnTo>
                    <a:pt x="9292497" y="47287"/>
                  </a:lnTo>
                  <a:lnTo>
                    <a:pt x="9329332" y="72166"/>
                  </a:lnTo>
                  <a:lnTo>
                    <a:pt x="9362595" y="101444"/>
                  </a:lnTo>
                  <a:lnTo>
                    <a:pt x="9391872" y="134706"/>
                  </a:lnTo>
                  <a:lnTo>
                    <a:pt x="9416752" y="171541"/>
                  </a:lnTo>
                  <a:lnTo>
                    <a:pt x="9436821" y="211536"/>
                  </a:lnTo>
                  <a:lnTo>
                    <a:pt x="9451667" y="254278"/>
                  </a:lnTo>
                  <a:lnTo>
                    <a:pt x="9460877" y="299354"/>
                  </a:lnTo>
                  <a:lnTo>
                    <a:pt x="9464039" y="346352"/>
                  </a:lnTo>
                  <a:lnTo>
                    <a:pt x="9464039" y="6680457"/>
                  </a:lnTo>
                  <a:lnTo>
                    <a:pt x="9460877" y="6727455"/>
                  </a:lnTo>
                  <a:lnTo>
                    <a:pt x="9451667" y="6772531"/>
                  </a:lnTo>
                  <a:lnTo>
                    <a:pt x="9436821" y="6815273"/>
                  </a:lnTo>
                  <a:lnTo>
                    <a:pt x="9416752" y="6855268"/>
                  </a:lnTo>
                  <a:lnTo>
                    <a:pt x="9391872" y="6892103"/>
                  </a:lnTo>
                  <a:lnTo>
                    <a:pt x="9362595" y="6925366"/>
                  </a:lnTo>
                  <a:lnTo>
                    <a:pt x="9329332" y="6954643"/>
                  </a:lnTo>
                  <a:lnTo>
                    <a:pt x="9292497" y="6979523"/>
                  </a:lnTo>
                  <a:lnTo>
                    <a:pt x="9252503" y="6999592"/>
                  </a:lnTo>
                  <a:lnTo>
                    <a:pt x="9209761" y="7014438"/>
                  </a:lnTo>
                  <a:lnTo>
                    <a:pt x="9164684" y="7023648"/>
                  </a:lnTo>
                  <a:lnTo>
                    <a:pt x="9117686" y="7026810"/>
                  </a:lnTo>
                  <a:lnTo>
                    <a:pt x="346352" y="7026810"/>
                  </a:lnTo>
                  <a:lnTo>
                    <a:pt x="299354" y="7023648"/>
                  </a:lnTo>
                  <a:lnTo>
                    <a:pt x="254278" y="7014438"/>
                  </a:lnTo>
                  <a:lnTo>
                    <a:pt x="211536" y="6999592"/>
                  </a:lnTo>
                  <a:lnTo>
                    <a:pt x="171541" y="6979523"/>
                  </a:lnTo>
                  <a:lnTo>
                    <a:pt x="134706" y="6954643"/>
                  </a:lnTo>
                  <a:lnTo>
                    <a:pt x="101444" y="6925366"/>
                  </a:lnTo>
                  <a:lnTo>
                    <a:pt x="72166" y="6892103"/>
                  </a:lnTo>
                  <a:lnTo>
                    <a:pt x="47287" y="6855268"/>
                  </a:lnTo>
                  <a:lnTo>
                    <a:pt x="27218" y="6815273"/>
                  </a:lnTo>
                  <a:lnTo>
                    <a:pt x="12372" y="6772531"/>
                  </a:lnTo>
                  <a:lnTo>
                    <a:pt x="3161" y="6727455"/>
                  </a:lnTo>
                  <a:lnTo>
                    <a:pt x="0" y="6680457"/>
                  </a:lnTo>
                  <a:lnTo>
                    <a:pt x="0" y="346352"/>
                  </a:lnTo>
                  <a:close/>
                </a:path>
              </a:pathLst>
            </a:custGeom>
            <a:ln w="6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2177" y="1644355"/>
              <a:ext cx="9472930" cy="127000"/>
            </a:xfrm>
            <a:custGeom>
              <a:avLst/>
              <a:gdLst/>
              <a:ahLst/>
              <a:cxnLst/>
              <a:rect l="l" t="t" r="r" b="b"/>
              <a:pathLst>
                <a:path w="9472930" h="127000">
                  <a:moveTo>
                    <a:pt x="9472613" y="0"/>
                  </a:moveTo>
                  <a:lnTo>
                    <a:pt x="0" y="0"/>
                  </a:lnTo>
                  <a:lnTo>
                    <a:pt x="0" y="126610"/>
                  </a:lnTo>
                  <a:lnTo>
                    <a:pt x="9472613" y="126610"/>
                  </a:lnTo>
                  <a:lnTo>
                    <a:pt x="9472613" y="0"/>
                  </a:lnTo>
                  <a:close/>
                </a:path>
              </a:pathLst>
            </a:custGeom>
            <a:solidFill>
              <a:srgbClr val="E6B1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177" y="3303281"/>
              <a:ext cx="9472930" cy="116205"/>
            </a:xfrm>
            <a:custGeom>
              <a:avLst/>
              <a:gdLst/>
              <a:ahLst/>
              <a:cxnLst/>
              <a:rect l="l" t="t" r="r" b="b"/>
              <a:pathLst>
                <a:path w="9472930" h="116204">
                  <a:moveTo>
                    <a:pt x="9472613" y="0"/>
                  </a:moveTo>
                  <a:lnTo>
                    <a:pt x="0" y="0"/>
                  </a:lnTo>
                  <a:lnTo>
                    <a:pt x="0" y="116058"/>
                  </a:lnTo>
                  <a:lnTo>
                    <a:pt x="9472613" y="116058"/>
                  </a:lnTo>
                  <a:lnTo>
                    <a:pt x="9472613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055906" y="4257039"/>
            <a:ext cx="2581275" cy="13849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2100" spc="-10" b="1">
                <a:solidFill>
                  <a:srgbClr val="696464"/>
                </a:solidFill>
                <a:latin typeface="Times New Roman"/>
                <a:cs typeface="Times New Roman"/>
              </a:rPr>
              <a:t>Ariel</a:t>
            </a:r>
            <a:r>
              <a:rPr dirty="0" sz="2100" spc="-90" b="1">
                <a:solidFill>
                  <a:srgbClr val="696464"/>
                </a:solidFill>
                <a:latin typeface="Times New Roman"/>
                <a:cs typeface="Times New Roman"/>
              </a:rPr>
              <a:t> </a:t>
            </a:r>
            <a:r>
              <a:rPr dirty="0" sz="2100" spc="-10" b="1">
                <a:solidFill>
                  <a:srgbClr val="696464"/>
                </a:solidFill>
                <a:latin typeface="Times New Roman"/>
                <a:cs typeface="Times New Roman"/>
              </a:rPr>
              <a:t>Guerrero</a:t>
            </a:r>
            <a:endParaRPr sz="2100">
              <a:latin typeface="Times New Roman"/>
              <a:cs typeface="Times New Roman"/>
            </a:endParaRPr>
          </a:p>
          <a:p>
            <a:pPr algn="ctr" marL="12700" marR="5080" indent="1270">
              <a:lnSpc>
                <a:spcPct val="104800"/>
              </a:lnSpc>
              <a:spcBef>
                <a:spcPts val="70"/>
              </a:spcBef>
            </a:pPr>
            <a:r>
              <a:rPr dirty="0" sz="2100" spc="-110">
                <a:solidFill>
                  <a:srgbClr val="696464"/>
                </a:solidFill>
                <a:latin typeface="Times New Roman"/>
                <a:cs typeface="Times New Roman"/>
              </a:rPr>
              <a:t>Lic.</a:t>
            </a:r>
            <a:r>
              <a:rPr dirty="0" sz="2100" spc="-114">
                <a:solidFill>
                  <a:srgbClr val="696464"/>
                </a:solidFill>
                <a:latin typeface="Times New Roman"/>
                <a:cs typeface="Times New Roman"/>
              </a:rPr>
              <a:t> </a:t>
            </a:r>
            <a:r>
              <a:rPr dirty="0" sz="2100" spc="-10">
                <a:solidFill>
                  <a:srgbClr val="696464"/>
                </a:solidFill>
                <a:latin typeface="Times New Roman"/>
                <a:cs typeface="Times New Roman"/>
              </a:rPr>
              <a:t>Electrónica </a:t>
            </a:r>
            <a:r>
              <a:rPr dirty="0" u="sng" sz="2100" spc="-6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ariel.guerrero@uc.edu.py</a:t>
            </a:r>
            <a:r>
              <a:rPr dirty="0" sz="2100" spc="-65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dirty="0" sz="2100" spc="-30">
                <a:solidFill>
                  <a:srgbClr val="696464"/>
                </a:solidFill>
                <a:latin typeface="Times New Roman"/>
                <a:cs typeface="Times New Roman"/>
              </a:rPr>
              <a:t>(+595)</a:t>
            </a:r>
            <a:r>
              <a:rPr dirty="0" sz="2100" spc="-45">
                <a:solidFill>
                  <a:srgbClr val="696464"/>
                </a:solidFill>
                <a:latin typeface="Times New Roman"/>
                <a:cs typeface="Times New Roman"/>
              </a:rPr>
              <a:t> </a:t>
            </a:r>
            <a:r>
              <a:rPr dirty="0" sz="2100" spc="-95">
                <a:solidFill>
                  <a:srgbClr val="696464"/>
                </a:solidFill>
                <a:latin typeface="Times New Roman"/>
                <a:cs typeface="Times New Roman"/>
              </a:rPr>
              <a:t>981-</a:t>
            </a:r>
            <a:r>
              <a:rPr dirty="0" sz="2100" spc="-105">
                <a:solidFill>
                  <a:srgbClr val="696464"/>
                </a:solidFill>
                <a:latin typeface="Times New Roman"/>
                <a:cs typeface="Times New Roman"/>
              </a:rPr>
              <a:t>425</a:t>
            </a:r>
            <a:r>
              <a:rPr dirty="0" sz="2100" spc="-45">
                <a:solidFill>
                  <a:srgbClr val="696464"/>
                </a:solidFill>
                <a:latin typeface="Times New Roman"/>
                <a:cs typeface="Times New Roman"/>
              </a:rPr>
              <a:t> </a:t>
            </a:r>
            <a:r>
              <a:rPr dirty="0" sz="2100" spc="-25">
                <a:solidFill>
                  <a:srgbClr val="696464"/>
                </a:solidFill>
                <a:latin typeface="Times New Roman"/>
                <a:cs typeface="Times New Roman"/>
              </a:rPr>
              <a:t>040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77" y="1770965"/>
            <a:ext cx="9472930" cy="1532890"/>
          </a:xfrm>
          <a:prstGeom prst="rect"/>
          <a:solidFill>
            <a:srgbClr val="D34817"/>
          </a:solidFill>
        </p:spPr>
        <p:txBody>
          <a:bodyPr wrap="square" lIns="0" tIns="4000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0"/>
              </a:spcBef>
            </a:pPr>
            <a:r>
              <a:rPr dirty="0" spc="-70">
                <a:solidFill>
                  <a:srgbClr val="FFFFFF"/>
                </a:solidFill>
              </a:rPr>
              <a:t>Álgebra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Lineal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1026160" y="4336760"/>
            <a:ext cx="8615680" cy="2640965"/>
            <a:chOff x="1026160" y="4336760"/>
            <a:chExt cx="8615680" cy="264096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160" y="4336760"/>
              <a:ext cx="1965817" cy="261085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3572" y="4366592"/>
              <a:ext cx="1808259" cy="2610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Objetivos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532" y="1630679"/>
            <a:ext cx="7981315" cy="48260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00355" marR="182880" indent="-288290">
              <a:lnSpc>
                <a:spcPts val="2500"/>
              </a:lnSpc>
              <a:spcBef>
                <a:spcPts val="600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95">
                <a:latin typeface="Times New Roman"/>
                <a:cs typeface="Times New Roman"/>
              </a:rPr>
              <a:t>Desarrollar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60">
                <a:latin typeface="Times New Roman"/>
                <a:cs typeface="Times New Roman"/>
              </a:rPr>
              <a:t>la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capacidad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analizar,</a:t>
            </a:r>
            <a:r>
              <a:rPr dirty="0" sz="2500" spc="-120">
                <a:latin typeface="Times New Roman"/>
                <a:cs typeface="Times New Roman"/>
              </a:rPr>
              <a:t> comparar,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sintetizar,</a:t>
            </a:r>
            <a:r>
              <a:rPr dirty="0" sz="2500" spc="-120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abstraer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40">
                <a:latin typeface="Times New Roman"/>
                <a:cs typeface="Times New Roman"/>
              </a:rPr>
              <a:t>generalizar.</a:t>
            </a:r>
            <a:endParaRPr sz="2500">
              <a:latin typeface="Times New Roman"/>
              <a:cs typeface="Times New Roman"/>
            </a:endParaRPr>
          </a:p>
          <a:p>
            <a:pPr marL="300355" marR="323850" indent="-288290">
              <a:lnSpc>
                <a:spcPts val="2400"/>
              </a:lnSpc>
              <a:spcBef>
                <a:spcPts val="575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110">
                <a:latin typeface="Times New Roman"/>
                <a:cs typeface="Times New Roman"/>
              </a:rPr>
              <a:t>Adquirir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60">
                <a:latin typeface="Times New Roman"/>
                <a:cs typeface="Times New Roman"/>
              </a:rPr>
              <a:t>la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50">
                <a:latin typeface="Times New Roman"/>
                <a:cs typeface="Times New Roman"/>
              </a:rPr>
              <a:t>habilidad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para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aplicar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80">
                <a:latin typeface="Times New Roman"/>
                <a:cs typeface="Times New Roman"/>
              </a:rPr>
              <a:t>correctamente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los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conceptos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y </a:t>
            </a:r>
            <a:r>
              <a:rPr dirty="0" sz="2500" spc="-114">
                <a:latin typeface="Times New Roman"/>
                <a:cs typeface="Times New Roman"/>
              </a:rPr>
              <a:t>algoritmos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del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álgebra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lineal.</a:t>
            </a:r>
            <a:endParaRPr sz="2500">
              <a:latin typeface="Times New Roman"/>
              <a:cs typeface="Times New Roman"/>
            </a:endParaRPr>
          </a:p>
          <a:p>
            <a:pPr marL="300355" marR="1038225" indent="-288290">
              <a:lnSpc>
                <a:spcPts val="2400"/>
              </a:lnSpc>
              <a:spcBef>
                <a:spcPts val="695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114">
                <a:latin typeface="Times New Roman"/>
                <a:cs typeface="Times New Roman"/>
              </a:rPr>
              <a:t>Responder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210">
                <a:latin typeface="Times New Roman"/>
                <a:cs typeface="Times New Roman"/>
              </a:rPr>
              <a:t>a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35">
                <a:latin typeface="Times New Roman"/>
                <a:cs typeface="Times New Roman"/>
              </a:rPr>
              <a:t>situaciones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70">
                <a:latin typeface="Times New Roman"/>
                <a:cs typeface="Times New Roman"/>
              </a:rPr>
              <a:t>nuevas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210">
                <a:latin typeface="Times New Roman"/>
                <a:cs typeface="Times New Roman"/>
              </a:rPr>
              <a:t>a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40">
                <a:latin typeface="Times New Roman"/>
                <a:cs typeface="Times New Roman"/>
              </a:rPr>
              <a:t>partir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75">
                <a:latin typeface="Times New Roman"/>
                <a:cs typeface="Times New Roman"/>
              </a:rPr>
              <a:t>las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25">
                <a:latin typeface="Times New Roman"/>
                <a:cs typeface="Times New Roman"/>
              </a:rPr>
              <a:t>capacidades </a:t>
            </a:r>
            <a:r>
              <a:rPr dirty="0" sz="2500" spc="-40">
                <a:latin typeface="Times New Roman"/>
                <a:cs typeface="Times New Roman"/>
              </a:rPr>
              <a:t>desarrolladas.</a:t>
            </a:r>
            <a:endParaRPr sz="2500">
              <a:latin typeface="Times New Roman"/>
              <a:cs typeface="Times New Roman"/>
            </a:endParaRPr>
          </a:p>
          <a:p>
            <a:pPr marL="300355" marR="27940" indent="-288290">
              <a:lnSpc>
                <a:spcPct val="82000"/>
              </a:lnSpc>
              <a:spcBef>
                <a:spcPts val="655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100">
                <a:latin typeface="Times New Roman"/>
                <a:cs typeface="Times New Roman"/>
              </a:rPr>
              <a:t>Conocer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saber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aplicar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los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conceptos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del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álgebra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vectores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en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la </a:t>
            </a:r>
            <a:r>
              <a:rPr dirty="0" sz="2500" spc="-120">
                <a:latin typeface="Times New Roman"/>
                <a:cs typeface="Times New Roman"/>
              </a:rPr>
              <a:t>resolución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problemas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95">
                <a:latin typeface="Times New Roman"/>
                <a:cs typeface="Times New Roman"/>
              </a:rPr>
              <a:t>geométricos,</a:t>
            </a:r>
            <a:r>
              <a:rPr dirty="0" sz="2500" spc="-12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en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75">
                <a:latin typeface="Times New Roman"/>
                <a:cs typeface="Times New Roman"/>
              </a:rPr>
              <a:t>las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demostraciones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de </a:t>
            </a:r>
            <a:r>
              <a:rPr dirty="0" sz="2500" spc="-140">
                <a:latin typeface="Times New Roman"/>
                <a:cs typeface="Times New Roman"/>
              </a:rPr>
              <a:t>los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teoremas</a:t>
            </a:r>
            <a:r>
              <a:rPr dirty="0" sz="2500" spc="-25">
                <a:latin typeface="Times New Roman"/>
                <a:cs typeface="Times New Roman"/>
              </a:rPr>
              <a:t> correspondientes.</a:t>
            </a:r>
            <a:endParaRPr sz="2500">
              <a:latin typeface="Times New Roman"/>
              <a:cs typeface="Times New Roman"/>
            </a:endParaRPr>
          </a:p>
          <a:p>
            <a:pPr marL="300355" marR="5080" indent="-288290">
              <a:lnSpc>
                <a:spcPct val="82000"/>
              </a:lnSpc>
              <a:spcBef>
                <a:spcPts val="520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100">
                <a:latin typeface="Times New Roman"/>
                <a:cs typeface="Times New Roman"/>
              </a:rPr>
              <a:t>Conocer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saber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aplicar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los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conceptos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del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álgebra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matrices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en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la </a:t>
            </a:r>
            <a:r>
              <a:rPr dirty="0" sz="2500" spc="-120">
                <a:latin typeface="Times New Roman"/>
                <a:cs typeface="Times New Roman"/>
              </a:rPr>
              <a:t>resolución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50">
                <a:latin typeface="Times New Roman"/>
                <a:cs typeface="Times New Roman"/>
              </a:rPr>
              <a:t>sistemas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ecuaciones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35">
                <a:latin typeface="Times New Roman"/>
                <a:cs typeface="Times New Roman"/>
              </a:rPr>
              <a:t>lineales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en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las </a:t>
            </a:r>
            <a:r>
              <a:rPr dirty="0" sz="2500" spc="-120">
                <a:latin typeface="Times New Roman"/>
                <a:cs typeface="Times New Roman"/>
              </a:rPr>
              <a:t>demostraciones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los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teoremas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correspondientes.</a:t>
            </a:r>
            <a:endParaRPr sz="2500">
              <a:latin typeface="Times New Roman"/>
              <a:cs typeface="Times New Roman"/>
            </a:endParaRPr>
          </a:p>
          <a:p>
            <a:pPr marL="300355" marR="1037590" indent="-288290">
              <a:lnSpc>
                <a:spcPts val="2400"/>
              </a:lnSpc>
              <a:spcBef>
                <a:spcPts val="675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155">
                <a:latin typeface="Times New Roman"/>
                <a:cs typeface="Times New Roman"/>
              </a:rPr>
              <a:t>Saber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aplicar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los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conceptos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vectoriales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matriciales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00">
                <a:latin typeface="Times New Roman"/>
                <a:cs typeface="Times New Roman"/>
              </a:rPr>
              <a:t>en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85">
                <a:latin typeface="Times New Roman"/>
                <a:cs typeface="Times New Roman"/>
              </a:rPr>
              <a:t>las </a:t>
            </a:r>
            <a:r>
              <a:rPr dirty="0" sz="2500" spc="-145">
                <a:latin typeface="Times New Roman"/>
                <a:cs typeface="Times New Roman"/>
              </a:rPr>
              <a:t>aplicaciones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25">
                <a:latin typeface="Times New Roman"/>
                <a:cs typeface="Times New Roman"/>
              </a:rPr>
              <a:t>abstractas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los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espacios</a:t>
            </a:r>
            <a:r>
              <a:rPr dirty="0" sz="2500" spc="-10">
                <a:latin typeface="Times New Roman"/>
                <a:cs typeface="Times New Roman"/>
              </a:rPr>
              <a:t> lineales.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Contenidos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532" y="1636248"/>
            <a:ext cx="6842125" cy="49650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65"/>
              </a:spcBef>
              <a:buClr>
                <a:srgbClr val="D34817"/>
              </a:buClr>
              <a:buSzPct val="85185"/>
              <a:buFont typeface="Segoe UI Symbol"/>
              <a:buChar char="⚫"/>
              <a:tabLst>
                <a:tab pos="298450" algn="l"/>
              </a:tabLst>
            </a:pPr>
            <a:r>
              <a:rPr dirty="0" sz="2700" spc="-110">
                <a:latin typeface="Times New Roman"/>
                <a:cs typeface="Times New Roman"/>
              </a:rPr>
              <a:t>Capítulo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130">
                <a:latin typeface="Times New Roman"/>
                <a:cs typeface="Times New Roman"/>
              </a:rPr>
              <a:t>1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–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114">
                <a:latin typeface="Times New Roman"/>
                <a:cs typeface="Times New Roman"/>
              </a:rPr>
              <a:t>Introducción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225">
                <a:latin typeface="Times New Roman"/>
                <a:cs typeface="Times New Roman"/>
              </a:rPr>
              <a:t>a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vectores</a:t>
            </a:r>
            <a:endParaRPr sz="27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5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 spc="-40">
                <a:latin typeface="Times New Roman"/>
                <a:cs typeface="Times New Roman"/>
              </a:rPr>
              <a:t>1.1</a:t>
            </a:r>
            <a:r>
              <a:rPr dirty="0" sz="2500" spc="-350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Vectores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combinación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lineal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9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1.2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Longitud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75">
                <a:latin typeface="Times New Roman"/>
                <a:cs typeface="Times New Roman"/>
              </a:rPr>
              <a:t>producto</a:t>
            </a:r>
            <a:r>
              <a:rPr dirty="0" sz="2500" spc="-6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escalar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0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1.3</a:t>
            </a:r>
            <a:r>
              <a:rPr dirty="0" sz="2500" spc="-15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Matrices</a:t>
            </a:r>
            <a:endParaRPr sz="25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2495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114">
                <a:latin typeface="Times New Roman"/>
                <a:cs typeface="Times New Roman"/>
              </a:rPr>
              <a:t>Capítulo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2</a:t>
            </a:r>
            <a:r>
              <a:rPr dirty="0" sz="2500">
                <a:latin typeface="Times New Roman"/>
                <a:cs typeface="Times New Roman"/>
              </a:rPr>
              <a:t> –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Resolviendo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150">
                <a:latin typeface="Times New Roman"/>
                <a:cs typeface="Times New Roman"/>
              </a:rPr>
              <a:t>sistemas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de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ecuaciones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85">
                <a:latin typeface="Times New Roman"/>
                <a:cs typeface="Times New Roman"/>
              </a:rPr>
              <a:t>lineales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0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40">
                <a:latin typeface="Times New Roman"/>
                <a:cs typeface="Times New Roman"/>
              </a:rPr>
              <a:t>2.1</a:t>
            </a:r>
            <a:r>
              <a:rPr dirty="0" sz="2300" spc="-315">
                <a:latin typeface="Times New Roman"/>
                <a:cs typeface="Times New Roman"/>
              </a:rPr>
              <a:t> </a:t>
            </a:r>
            <a:r>
              <a:rPr dirty="0" sz="2300" spc="-150">
                <a:latin typeface="Times New Roman"/>
                <a:cs typeface="Times New Roman"/>
              </a:rPr>
              <a:t>Vectores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-204">
                <a:latin typeface="Times New Roman"/>
                <a:cs typeface="Times New Roman"/>
              </a:rPr>
              <a:t>y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-145">
                <a:latin typeface="Times New Roman"/>
                <a:cs typeface="Times New Roman"/>
              </a:rPr>
              <a:t>Ecuaciones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Lineales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4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2.2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229">
                <a:latin typeface="Times New Roman"/>
                <a:cs typeface="Times New Roman"/>
              </a:rPr>
              <a:t>La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135">
                <a:latin typeface="Times New Roman"/>
                <a:cs typeface="Times New Roman"/>
              </a:rPr>
              <a:t>idea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100">
                <a:latin typeface="Times New Roman"/>
                <a:cs typeface="Times New Roman"/>
              </a:rPr>
              <a:t>de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30">
                <a:latin typeface="Times New Roman"/>
                <a:cs typeface="Times New Roman"/>
              </a:rPr>
              <a:t>eliminación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45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2.3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40">
                <a:latin typeface="Times New Roman"/>
                <a:cs typeface="Times New Roman"/>
              </a:rPr>
              <a:t>Eliminación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40">
                <a:latin typeface="Times New Roman"/>
                <a:cs typeface="Times New Roman"/>
              </a:rPr>
              <a:t>usando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Matrices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4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2.4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65">
                <a:latin typeface="Times New Roman"/>
                <a:cs typeface="Times New Roman"/>
              </a:rPr>
              <a:t>Reglas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114">
                <a:latin typeface="Times New Roman"/>
                <a:cs typeface="Times New Roman"/>
              </a:rPr>
              <a:t>para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05">
                <a:latin typeface="Times New Roman"/>
                <a:cs typeface="Times New Roman"/>
              </a:rPr>
              <a:t>operación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14">
                <a:latin typeface="Times New Roman"/>
                <a:cs typeface="Times New Roman"/>
              </a:rPr>
              <a:t>con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matrices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4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2.5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145">
                <a:latin typeface="Times New Roman"/>
                <a:cs typeface="Times New Roman"/>
              </a:rPr>
              <a:t>Inversa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00">
                <a:latin typeface="Times New Roman"/>
                <a:cs typeface="Times New Roman"/>
              </a:rPr>
              <a:t>de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35">
                <a:latin typeface="Times New Roman"/>
                <a:cs typeface="Times New Roman"/>
              </a:rPr>
              <a:t>una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Matriz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45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2.6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 spc="-140">
                <a:latin typeface="Times New Roman"/>
                <a:cs typeface="Times New Roman"/>
              </a:rPr>
              <a:t>Eliminación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 spc="229">
                <a:latin typeface="Times New Roman"/>
                <a:cs typeface="Times New Roman"/>
              </a:rPr>
              <a:t>=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30">
                <a:latin typeface="Times New Roman"/>
                <a:cs typeface="Times New Roman"/>
              </a:rPr>
              <a:t>Factorización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LU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2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40">
                <a:latin typeface="Times New Roman"/>
                <a:cs typeface="Times New Roman"/>
              </a:rPr>
              <a:t>2.7</a:t>
            </a:r>
            <a:r>
              <a:rPr dirty="0" sz="2300" spc="-315">
                <a:latin typeface="Times New Roman"/>
                <a:cs typeface="Times New Roman"/>
              </a:rPr>
              <a:t> </a:t>
            </a:r>
            <a:r>
              <a:rPr dirty="0" sz="2300" spc="-130">
                <a:latin typeface="Times New Roman"/>
                <a:cs typeface="Times New Roman"/>
              </a:rPr>
              <a:t>Transpuestas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204">
                <a:latin typeface="Times New Roman"/>
                <a:cs typeface="Times New Roman"/>
              </a:rPr>
              <a:t>y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Permutación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Contenidos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532" y="1627455"/>
            <a:ext cx="7437120" cy="50247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315"/>
              </a:spcBef>
              <a:buClr>
                <a:srgbClr val="D34817"/>
              </a:buClr>
              <a:buSzPct val="84000"/>
              <a:buFont typeface="Segoe UI Symbol"/>
              <a:buChar char="⚫"/>
              <a:tabLst>
                <a:tab pos="300355" algn="l"/>
              </a:tabLst>
            </a:pPr>
            <a:r>
              <a:rPr dirty="0" sz="2500" spc="-114">
                <a:latin typeface="Times New Roman"/>
                <a:cs typeface="Times New Roman"/>
              </a:rPr>
              <a:t>Capítulo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3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–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75">
                <a:latin typeface="Times New Roman"/>
                <a:cs typeface="Times New Roman"/>
              </a:rPr>
              <a:t>Espacios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vectoriales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65">
                <a:latin typeface="Times New Roman"/>
                <a:cs typeface="Times New Roman"/>
              </a:rPr>
              <a:t>Subespacios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0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3.1</a:t>
            </a:r>
            <a:r>
              <a:rPr dirty="0" sz="2300" spc="-65">
                <a:latin typeface="Times New Roman"/>
                <a:cs typeface="Times New Roman"/>
              </a:rPr>
              <a:t> </a:t>
            </a:r>
            <a:r>
              <a:rPr dirty="0" sz="2300" spc="-160">
                <a:latin typeface="Times New Roman"/>
                <a:cs typeface="Times New Roman"/>
              </a:rPr>
              <a:t>Espacio</a:t>
            </a:r>
            <a:r>
              <a:rPr dirty="0" sz="2300" spc="-335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Vectorial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4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3.2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70">
                <a:latin typeface="Times New Roman"/>
                <a:cs typeface="Times New Roman"/>
              </a:rPr>
              <a:t>El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40">
                <a:latin typeface="Times New Roman"/>
                <a:cs typeface="Times New Roman"/>
              </a:rPr>
              <a:t>espacio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10">
                <a:latin typeface="Times New Roman"/>
                <a:cs typeface="Times New Roman"/>
              </a:rPr>
              <a:t>Nulo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00">
                <a:latin typeface="Times New Roman"/>
                <a:cs typeface="Times New Roman"/>
              </a:rPr>
              <a:t>de</a:t>
            </a:r>
            <a:r>
              <a:rPr dirty="0" sz="2300" spc="-215">
                <a:latin typeface="Times New Roman"/>
                <a:cs typeface="Times New Roman"/>
              </a:rPr>
              <a:t> </a:t>
            </a:r>
            <a:r>
              <a:rPr dirty="0" sz="2300" spc="-135">
                <a:latin typeface="Times New Roman"/>
                <a:cs typeface="Times New Roman"/>
              </a:rPr>
              <a:t>A:</a:t>
            </a:r>
            <a:r>
              <a:rPr dirty="0" sz="2300" spc="-125">
                <a:latin typeface="Times New Roman"/>
                <a:cs typeface="Times New Roman"/>
              </a:rPr>
              <a:t> </a:t>
            </a:r>
            <a:r>
              <a:rPr dirty="0" sz="2300" spc="-135">
                <a:latin typeface="Times New Roman"/>
                <a:cs typeface="Times New Roman"/>
              </a:rPr>
              <a:t>Resolviendo</a:t>
            </a:r>
            <a:r>
              <a:rPr dirty="0" sz="2300" spc="-204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Ax=0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45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3.3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170">
                <a:latin typeface="Times New Roman"/>
                <a:cs typeface="Times New Roman"/>
              </a:rPr>
              <a:t>El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20">
                <a:latin typeface="Times New Roman"/>
                <a:cs typeface="Times New Roman"/>
              </a:rPr>
              <a:t>rango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204">
                <a:latin typeface="Times New Roman"/>
                <a:cs typeface="Times New Roman"/>
              </a:rPr>
              <a:t>y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150">
                <a:latin typeface="Times New Roman"/>
                <a:cs typeface="Times New Roman"/>
              </a:rPr>
              <a:t>la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00">
                <a:latin typeface="Times New Roman"/>
                <a:cs typeface="Times New Roman"/>
              </a:rPr>
              <a:t>forma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10">
                <a:latin typeface="Times New Roman"/>
                <a:cs typeface="Times New Roman"/>
              </a:rPr>
              <a:t>reducida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45">
                <a:latin typeface="Times New Roman"/>
                <a:cs typeface="Times New Roman"/>
              </a:rPr>
              <a:t>por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filas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45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3.4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229">
                <a:latin typeface="Times New Roman"/>
                <a:cs typeface="Times New Roman"/>
              </a:rPr>
              <a:t>La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25">
                <a:latin typeface="Times New Roman"/>
                <a:cs typeface="Times New Roman"/>
              </a:rPr>
              <a:t>solución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10">
                <a:latin typeface="Times New Roman"/>
                <a:cs typeface="Times New Roman"/>
              </a:rPr>
              <a:t>completa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200">
                <a:latin typeface="Times New Roman"/>
                <a:cs typeface="Times New Roman"/>
              </a:rPr>
              <a:t>a</a:t>
            </a:r>
            <a:r>
              <a:rPr dirty="0" sz="2300" spc="-21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Ax=b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40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3.5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105">
                <a:latin typeface="Times New Roman"/>
                <a:cs typeface="Times New Roman"/>
              </a:rPr>
              <a:t>Independencia,</a:t>
            </a:r>
            <a:r>
              <a:rPr dirty="0" sz="2300" spc="-130">
                <a:latin typeface="Times New Roman"/>
                <a:cs typeface="Times New Roman"/>
              </a:rPr>
              <a:t> </a:t>
            </a:r>
            <a:r>
              <a:rPr dirty="0" sz="2300" spc="-160">
                <a:latin typeface="Times New Roman"/>
                <a:cs typeface="Times New Roman"/>
              </a:rPr>
              <a:t>base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204">
                <a:latin typeface="Times New Roman"/>
                <a:cs typeface="Times New Roman"/>
              </a:rPr>
              <a:t>y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Dimensión</a:t>
            </a:r>
            <a:endParaRPr sz="23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45"/>
              </a:spcBef>
              <a:buClr>
                <a:srgbClr val="9B2D1F"/>
              </a:buClr>
              <a:buSzPct val="86956"/>
              <a:buFont typeface="Segoe UI Symbol"/>
              <a:buChar char="⚫"/>
              <a:tabLst>
                <a:tab pos="588010" algn="l"/>
              </a:tabLst>
            </a:pPr>
            <a:r>
              <a:rPr dirty="0" sz="2300" spc="-10">
                <a:latin typeface="Times New Roman"/>
                <a:cs typeface="Times New Roman"/>
              </a:rPr>
              <a:t>3.6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30">
                <a:latin typeface="Times New Roman"/>
                <a:cs typeface="Times New Roman"/>
              </a:rPr>
              <a:t>Dimensiones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00">
                <a:latin typeface="Times New Roman"/>
                <a:cs typeface="Times New Roman"/>
              </a:rPr>
              <a:t>de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30">
                <a:latin typeface="Times New Roman"/>
                <a:cs typeface="Times New Roman"/>
              </a:rPr>
              <a:t>los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10">
                <a:latin typeface="Times New Roman"/>
                <a:cs typeface="Times New Roman"/>
              </a:rPr>
              <a:t>4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45">
                <a:latin typeface="Times New Roman"/>
                <a:cs typeface="Times New Roman"/>
              </a:rPr>
              <a:t>espacios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vectoriales</a:t>
            </a:r>
            <a:endParaRPr sz="23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75"/>
              </a:spcBef>
              <a:buClr>
                <a:srgbClr val="D34817"/>
              </a:buClr>
              <a:buSzPct val="85185"/>
              <a:buFont typeface="Segoe UI Symbol"/>
              <a:buChar char="⚫"/>
              <a:tabLst>
                <a:tab pos="298450" algn="l"/>
              </a:tabLst>
            </a:pPr>
            <a:r>
              <a:rPr dirty="0" sz="2700" spc="-110">
                <a:latin typeface="Times New Roman"/>
                <a:cs typeface="Times New Roman"/>
              </a:rPr>
              <a:t>Capítulo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-130">
                <a:latin typeface="Times New Roman"/>
                <a:cs typeface="Times New Roman"/>
              </a:rPr>
              <a:t>4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–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Ortogonalidad</a:t>
            </a:r>
            <a:endParaRPr sz="27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464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4.1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Orgonalidad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los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4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espacios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vectoriales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48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4.2</a:t>
            </a:r>
            <a:r>
              <a:rPr dirty="0" sz="2500" spc="-15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Proyecciones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40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 spc="-40">
                <a:latin typeface="Times New Roman"/>
                <a:cs typeface="Times New Roman"/>
              </a:rPr>
              <a:t>4.3</a:t>
            </a:r>
            <a:r>
              <a:rPr dirty="0" sz="2500" spc="-235">
                <a:latin typeface="Times New Roman"/>
                <a:cs typeface="Times New Roman"/>
              </a:rPr>
              <a:t> </a:t>
            </a:r>
            <a:r>
              <a:rPr dirty="0" sz="2500" spc="-135">
                <a:latin typeface="Times New Roman"/>
                <a:cs typeface="Times New Roman"/>
              </a:rPr>
              <a:t>Aproximación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por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el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90">
                <a:latin typeface="Times New Roman"/>
                <a:cs typeface="Times New Roman"/>
              </a:rPr>
              <a:t>metodo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los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minimos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95">
                <a:latin typeface="Times New Roman"/>
                <a:cs typeface="Times New Roman"/>
              </a:rPr>
              <a:t>cuadrados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50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4.4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Bases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ortogonales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Gram-</a:t>
            </a:r>
            <a:r>
              <a:rPr dirty="0" sz="2500" spc="-10">
                <a:latin typeface="Times New Roman"/>
                <a:cs typeface="Times New Roman"/>
              </a:rPr>
              <a:t>Schmit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Contenidos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532" y="1630029"/>
            <a:ext cx="5567045" cy="528129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rgbClr val="D34817"/>
              </a:buClr>
              <a:buSzPct val="85185"/>
              <a:buFont typeface="Segoe UI Symbol"/>
              <a:buChar char="⚫"/>
              <a:tabLst>
                <a:tab pos="298450" algn="l"/>
              </a:tabLst>
            </a:pPr>
            <a:r>
              <a:rPr dirty="0" sz="2700" spc="-110">
                <a:latin typeface="Times New Roman"/>
                <a:cs typeface="Times New Roman"/>
              </a:rPr>
              <a:t>Capítulo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-130">
                <a:latin typeface="Times New Roman"/>
                <a:cs typeface="Times New Roman"/>
              </a:rPr>
              <a:t>5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–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Determinantes</a:t>
            </a:r>
            <a:endParaRPr sz="27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46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5.1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240">
                <a:latin typeface="Times New Roman"/>
                <a:cs typeface="Times New Roman"/>
              </a:rPr>
              <a:t>La</a:t>
            </a:r>
            <a:r>
              <a:rPr dirty="0" sz="2500" spc="-60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propiedad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los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determinantes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50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5.2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Permutaciones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cofactores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38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5.3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65">
                <a:latin typeface="Times New Roman"/>
                <a:cs typeface="Times New Roman"/>
              </a:rPr>
              <a:t>Regla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00">
                <a:latin typeface="Times New Roman"/>
                <a:cs typeface="Times New Roman"/>
              </a:rPr>
              <a:t>Cramer,</a:t>
            </a:r>
            <a:r>
              <a:rPr dirty="0" sz="2500" spc="-145">
                <a:latin typeface="Times New Roman"/>
                <a:cs typeface="Times New Roman"/>
              </a:rPr>
              <a:t> </a:t>
            </a:r>
            <a:r>
              <a:rPr dirty="0" sz="2500" spc="-160">
                <a:latin typeface="Times New Roman"/>
                <a:cs typeface="Times New Roman"/>
              </a:rPr>
              <a:t>Inversas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volumenes</a:t>
            </a:r>
            <a:endParaRPr sz="25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889"/>
              </a:spcBef>
              <a:buClr>
                <a:srgbClr val="D34817"/>
              </a:buClr>
              <a:buSzPct val="85185"/>
              <a:buFont typeface="Segoe UI Symbol"/>
              <a:buChar char="⚫"/>
              <a:tabLst>
                <a:tab pos="298450" algn="l"/>
              </a:tabLst>
            </a:pPr>
            <a:r>
              <a:rPr dirty="0" sz="2700" spc="-110">
                <a:latin typeface="Times New Roman"/>
                <a:cs typeface="Times New Roman"/>
              </a:rPr>
              <a:t>Capítulo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spc="-130">
                <a:latin typeface="Times New Roman"/>
                <a:cs typeface="Times New Roman"/>
              </a:rPr>
              <a:t>6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–</a:t>
            </a:r>
            <a:r>
              <a:rPr dirty="0" sz="2700" spc="-235">
                <a:latin typeface="Times New Roman"/>
                <a:cs typeface="Times New Roman"/>
              </a:rPr>
              <a:t> </a:t>
            </a:r>
            <a:r>
              <a:rPr dirty="0" sz="2700" spc="-155">
                <a:latin typeface="Times New Roman"/>
                <a:cs typeface="Times New Roman"/>
              </a:rPr>
              <a:t>Autovalores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 spc="-235">
                <a:latin typeface="Times New Roman"/>
                <a:cs typeface="Times New Roman"/>
              </a:rPr>
              <a:t>y </a:t>
            </a:r>
            <a:r>
              <a:rPr dirty="0" sz="2700" spc="-45">
                <a:latin typeface="Times New Roman"/>
                <a:cs typeface="Times New Roman"/>
              </a:rPr>
              <a:t>Autovectores</a:t>
            </a:r>
            <a:endParaRPr sz="27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7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6.1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110">
                <a:latin typeface="Times New Roman"/>
                <a:cs typeface="Times New Roman"/>
              </a:rPr>
              <a:t>Introducción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210">
                <a:latin typeface="Times New Roman"/>
                <a:cs typeface="Times New Roman"/>
              </a:rPr>
              <a:t>a</a:t>
            </a:r>
            <a:r>
              <a:rPr dirty="0" sz="2500" spc="-60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autovalores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9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6.2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-150">
                <a:latin typeface="Times New Roman"/>
                <a:cs typeface="Times New Roman"/>
              </a:rPr>
              <a:t>Diagonalización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150">
                <a:latin typeface="Times New Roman"/>
                <a:cs typeface="Times New Roman"/>
              </a:rPr>
              <a:t>una</a:t>
            </a:r>
            <a:r>
              <a:rPr dirty="0" sz="2500" spc="-6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matriz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9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 spc="-40">
                <a:latin typeface="Times New Roman"/>
                <a:cs typeface="Times New Roman"/>
              </a:rPr>
              <a:t>6.3</a:t>
            </a:r>
            <a:r>
              <a:rPr dirty="0" sz="2500" spc="-204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Aplicaciones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21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ecuaciones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diferenciales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9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6.4</a:t>
            </a:r>
            <a:r>
              <a:rPr dirty="0" sz="2500" spc="-9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Matrices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30">
                <a:latin typeface="Times New Roman"/>
                <a:cs typeface="Times New Roman"/>
              </a:rPr>
              <a:t>Simétricas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1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6.5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Matrices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positivas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definidas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0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6.6</a:t>
            </a:r>
            <a:r>
              <a:rPr dirty="0" sz="2500" spc="-9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Matrices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similares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9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6.7</a:t>
            </a:r>
            <a:r>
              <a:rPr dirty="0" sz="2500" spc="-100">
                <a:latin typeface="Times New Roman"/>
                <a:cs typeface="Times New Roman"/>
              </a:rPr>
              <a:t> </a:t>
            </a:r>
            <a:r>
              <a:rPr dirty="0" sz="2500" spc="-135">
                <a:latin typeface="Times New Roman"/>
                <a:cs typeface="Times New Roman"/>
              </a:rPr>
              <a:t>Descomposición</a:t>
            </a:r>
            <a:r>
              <a:rPr dirty="0" sz="2500" spc="-50">
                <a:latin typeface="Times New Roman"/>
                <a:cs typeface="Times New Roman"/>
              </a:rPr>
              <a:t> por</a:t>
            </a:r>
            <a:r>
              <a:rPr dirty="0" sz="2500" spc="-7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valores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similares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Contenidos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532" y="1630029"/>
            <a:ext cx="6468745" cy="528129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rgbClr val="D34817"/>
              </a:buClr>
              <a:buSzPct val="85185"/>
              <a:buFont typeface="Segoe UI Symbol"/>
              <a:buChar char="⚫"/>
              <a:tabLst>
                <a:tab pos="298450" algn="l"/>
              </a:tabLst>
            </a:pPr>
            <a:r>
              <a:rPr dirty="0" sz="2700" spc="-110">
                <a:latin typeface="Times New Roman"/>
                <a:cs typeface="Times New Roman"/>
              </a:rPr>
              <a:t>Capítulo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-130">
                <a:latin typeface="Times New Roman"/>
                <a:cs typeface="Times New Roman"/>
              </a:rPr>
              <a:t>7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–</a:t>
            </a:r>
            <a:r>
              <a:rPr dirty="0" sz="2700" spc="-365">
                <a:latin typeface="Times New Roman"/>
                <a:cs typeface="Times New Roman"/>
              </a:rPr>
              <a:t> </a:t>
            </a:r>
            <a:r>
              <a:rPr dirty="0" sz="2700" spc="-135">
                <a:latin typeface="Times New Roman"/>
                <a:cs typeface="Times New Roman"/>
              </a:rPr>
              <a:t>Transformaciones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Lineales</a:t>
            </a:r>
            <a:endParaRPr sz="27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46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7.1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240">
                <a:latin typeface="Times New Roman"/>
                <a:cs typeface="Times New Roman"/>
              </a:rPr>
              <a:t>La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idea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transformación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lineal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50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7.2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240">
                <a:latin typeface="Times New Roman"/>
                <a:cs typeface="Times New Roman"/>
              </a:rPr>
              <a:t>La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matriz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14">
                <a:latin typeface="Times New Roman"/>
                <a:cs typeface="Times New Roman"/>
              </a:rPr>
              <a:t>transformación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lineal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38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7.3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-150">
                <a:latin typeface="Times New Roman"/>
                <a:cs typeface="Times New Roman"/>
              </a:rPr>
              <a:t>Diagonalización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pseudoinversa</a:t>
            </a:r>
            <a:endParaRPr sz="25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889"/>
              </a:spcBef>
              <a:buClr>
                <a:srgbClr val="D34817"/>
              </a:buClr>
              <a:buSzPct val="85185"/>
              <a:buFont typeface="Segoe UI Symbol"/>
              <a:buChar char="⚫"/>
              <a:tabLst>
                <a:tab pos="298450" algn="l"/>
              </a:tabLst>
            </a:pPr>
            <a:r>
              <a:rPr dirty="0" sz="2700" spc="-110">
                <a:latin typeface="Times New Roman"/>
                <a:cs typeface="Times New Roman"/>
              </a:rPr>
              <a:t>Capítulo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-130">
                <a:latin typeface="Times New Roman"/>
                <a:cs typeface="Times New Roman"/>
              </a:rPr>
              <a:t>8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–</a:t>
            </a:r>
            <a:r>
              <a:rPr dirty="0" sz="2700" spc="-240">
                <a:latin typeface="Times New Roman"/>
                <a:cs typeface="Times New Roman"/>
              </a:rPr>
              <a:t> </a:t>
            </a:r>
            <a:r>
              <a:rPr dirty="0" sz="2700" spc="-75">
                <a:latin typeface="Times New Roman"/>
                <a:cs typeface="Times New Roman"/>
              </a:rPr>
              <a:t>Aplicaciones</a:t>
            </a:r>
            <a:endParaRPr sz="27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7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8.1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Matrices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en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Ingeniería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9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8.2</a:t>
            </a:r>
            <a:r>
              <a:rPr dirty="0" sz="2500" spc="-90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Grafos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redes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9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8.3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Matrices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85">
                <a:latin typeface="Times New Roman"/>
                <a:cs typeface="Times New Roman"/>
              </a:rPr>
              <a:t>Markov,</a:t>
            </a:r>
            <a:r>
              <a:rPr dirty="0" sz="2500" spc="-140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Población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Economía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9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8.4</a:t>
            </a:r>
            <a:r>
              <a:rPr dirty="0" sz="2500" spc="-140">
                <a:latin typeface="Times New Roman"/>
                <a:cs typeface="Times New Roman"/>
              </a:rPr>
              <a:t> </a:t>
            </a:r>
            <a:r>
              <a:rPr dirty="0" sz="2500" spc="-120">
                <a:latin typeface="Times New Roman"/>
                <a:cs typeface="Times New Roman"/>
              </a:rPr>
              <a:t>Programación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Lineal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215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8.5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Series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de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 spc="-90">
                <a:latin typeface="Times New Roman"/>
                <a:cs typeface="Times New Roman"/>
              </a:rPr>
              <a:t>Fourier:</a:t>
            </a:r>
            <a:r>
              <a:rPr dirty="0" sz="2500" spc="-335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Algebra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lineal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para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100">
                <a:latin typeface="Times New Roman"/>
                <a:cs typeface="Times New Roman"/>
              </a:rPr>
              <a:t>funciones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0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 spc="-40">
                <a:latin typeface="Times New Roman"/>
                <a:cs typeface="Times New Roman"/>
              </a:rPr>
              <a:t>8.6</a:t>
            </a:r>
            <a:r>
              <a:rPr dirty="0" sz="2500" spc="-215">
                <a:latin typeface="Times New Roman"/>
                <a:cs typeface="Times New Roman"/>
              </a:rPr>
              <a:t> </a:t>
            </a:r>
            <a:r>
              <a:rPr dirty="0" sz="2500" spc="-155">
                <a:latin typeface="Times New Roman"/>
                <a:cs typeface="Times New Roman"/>
              </a:rPr>
              <a:t>Algebra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60">
                <a:latin typeface="Times New Roman"/>
                <a:cs typeface="Times New Roman"/>
              </a:rPr>
              <a:t>Lineal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130">
                <a:latin typeface="Times New Roman"/>
                <a:cs typeface="Times New Roman"/>
              </a:rPr>
              <a:t>para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40">
                <a:latin typeface="Times New Roman"/>
                <a:cs typeface="Times New Roman"/>
              </a:rPr>
              <a:t>Estadística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-220">
                <a:latin typeface="Times New Roman"/>
                <a:cs typeface="Times New Roman"/>
              </a:rPr>
              <a:t>y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Probabilidad</a:t>
            </a:r>
            <a:endParaRPr sz="2500">
              <a:latin typeface="Times New Roman"/>
              <a:cs typeface="Times New Roman"/>
            </a:endParaRPr>
          </a:p>
          <a:p>
            <a:pPr lvl="1" marL="588010" indent="-239395">
              <a:lnSpc>
                <a:spcPct val="100000"/>
              </a:lnSpc>
              <a:spcBef>
                <a:spcPts val="190"/>
              </a:spcBef>
              <a:buClr>
                <a:srgbClr val="9B2D1F"/>
              </a:buClr>
              <a:buSzPct val="84000"/>
              <a:buFont typeface="Segoe UI Symbol"/>
              <a:buChar char="⚫"/>
              <a:tabLst>
                <a:tab pos="588010" algn="l"/>
              </a:tabLst>
            </a:pPr>
            <a:r>
              <a:rPr dirty="0" sz="2500">
                <a:latin typeface="Times New Roman"/>
                <a:cs typeface="Times New Roman"/>
              </a:rPr>
              <a:t>8.7</a:t>
            </a:r>
            <a:r>
              <a:rPr dirty="0" sz="2500" spc="-105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Gráficos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por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computadora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Referencias</a:t>
            </a:r>
            <a:r>
              <a:rPr dirty="0" spc="-180"/>
              <a:t> </a:t>
            </a:r>
            <a:r>
              <a:rPr dirty="0" spc="-40"/>
              <a:t>bibliográficas</a:t>
            </a:r>
            <a:r>
              <a:rPr dirty="0" spc="-175"/>
              <a:t> </a:t>
            </a:r>
            <a:r>
              <a:rPr dirty="0" spc="-10"/>
              <a:t>básicas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pc="-10"/>
              <a:t>Textos:</a:t>
            </a:r>
          </a:p>
          <a:p>
            <a:pPr marL="300355" marR="223520" indent="-288290">
              <a:lnSpc>
                <a:spcPct val="78800"/>
              </a:lnSpc>
              <a:spcBef>
                <a:spcPts val="695"/>
              </a:spcBef>
              <a:buClr>
                <a:srgbClr val="D34817"/>
              </a:buClr>
              <a:buSzPct val="82352"/>
              <a:buFont typeface="Segoe UI Symbol"/>
              <a:buChar char="⚫"/>
              <a:tabLst>
                <a:tab pos="300355" algn="l"/>
              </a:tabLst>
            </a:pPr>
            <a:r>
              <a:rPr dirty="0" spc="-90"/>
              <a:t>Strang,</a:t>
            </a:r>
            <a:r>
              <a:rPr dirty="0" spc="-85"/>
              <a:t> </a:t>
            </a:r>
            <a:r>
              <a:rPr dirty="0" spc="-50"/>
              <a:t>Gilbert,</a:t>
            </a:r>
            <a:r>
              <a:rPr dirty="0" spc="-80"/>
              <a:t> </a:t>
            </a:r>
            <a:r>
              <a:rPr dirty="0" spc="-65"/>
              <a:t>(2009)."Introduction</a:t>
            </a:r>
            <a:r>
              <a:rPr dirty="0"/>
              <a:t> </a:t>
            </a:r>
            <a:r>
              <a:rPr dirty="0" spc="-20"/>
              <a:t>to</a:t>
            </a:r>
            <a:r>
              <a:rPr dirty="0" spc="5"/>
              <a:t> </a:t>
            </a:r>
            <a:r>
              <a:rPr dirty="0" spc="-85"/>
              <a:t>linear</a:t>
            </a:r>
            <a:r>
              <a:rPr dirty="0" spc="-145"/>
              <a:t> </a:t>
            </a:r>
            <a:r>
              <a:rPr dirty="0" spc="-90"/>
              <a:t>Algebra",</a:t>
            </a:r>
            <a:r>
              <a:rPr dirty="0" spc="-85"/>
              <a:t> </a:t>
            </a:r>
            <a:r>
              <a:rPr dirty="0" spc="-65"/>
              <a:t>Gilbert</a:t>
            </a:r>
            <a:r>
              <a:rPr dirty="0"/>
              <a:t> </a:t>
            </a:r>
            <a:r>
              <a:rPr dirty="0" spc="-100"/>
              <a:t>Strang,Wellesley</a:t>
            </a:r>
            <a:r>
              <a:rPr dirty="0" spc="-15"/>
              <a:t> </a:t>
            </a:r>
            <a:r>
              <a:rPr dirty="0"/>
              <a:t>- </a:t>
            </a:r>
            <a:r>
              <a:rPr dirty="0" spc="-50"/>
              <a:t>Cambridge </a:t>
            </a:r>
            <a:r>
              <a:rPr dirty="0" spc="-10"/>
              <a:t>Press</a:t>
            </a:r>
          </a:p>
          <a:p>
            <a:pPr marL="12700" marR="2020570" indent="287655">
              <a:lnSpc>
                <a:spcPct val="108200"/>
              </a:lnSpc>
              <a:spcBef>
                <a:spcPts val="70"/>
              </a:spcBef>
              <a:buClr>
                <a:srgbClr val="D34817"/>
              </a:buClr>
              <a:buSzPct val="82352"/>
              <a:buFont typeface="Segoe UI Symbol"/>
              <a:buChar char="⚫"/>
              <a:tabLst>
                <a:tab pos="300355" algn="l"/>
              </a:tabLst>
            </a:pPr>
            <a:r>
              <a:rPr dirty="0" spc="-85"/>
              <a:t>Garcia,</a:t>
            </a:r>
            <a:r>
              <a:rPr dirty="0" spc="-80"/>
              <a:t> </a:t>
            </a:r>
            <a:r>
              <a:rPr dirty="0" spc="-125"/>
              <a:t>María</a:t>
            </a:r>
            <a:r>
              <a:rPr dirty="0" spc="-229"/>
              <a:t> </a:t>
            </a:r>
            <a:r>
              <a:rPr dirty="0" spc="-125"/>
              <a:t>T.</a:t>
            </a:r>
            <a:r>
              <a:rPr dirty="0" spc="-80"/>
              <a:t> </a:t>
            </a:r>
            <a:r>
              <a:rPr dirty="0" spc="-35"/>
              <a:t>et</a:t>
            </a:r>
            <a:r>
              <a:rPr dirty="0" spc="-145"/>
              <a:t> </a:t>
            </a:r>
            <a:r>
              <a:rPr dirty="0" spc="-90"/>
              <a:t>Al.</a:t>
            </a:r>
            <a:r>
              <a:rPr dirty="0" spc="-80"/>
              <a:t> </a:t>
            </a:r>
            <a:r>
              <a:rPr dirty="0" spc="-45"/>
              <a:t>,(1993).</a:t>
            </a:r>
            <a:r>
              <a:rPr dirty="0" spc="-80"/>
              <a:t> </a:t>
            </a:r>
            <a:r>
              <a:rPr dirty="0" spc="-95"/>
              <a:t>"Álgebra.Teoría</a:t>
            </a:r>
            <a:r>
              <a:rPr dirty="0" spc="10"/>
              <a:t> </a:t>
            </a:r>
            <a:r>
              <a:rPr dirty="0" spc="-150"/>
              <a:t>y</a:t>
            </a:r>
            <a:r>
              <a:rPr dirty="0" spc="-5"/>
              <a:t> </a:t>
            </a:r>
            <a:r>
              <a:rPr dirty="0" spc="-90"/>
              <a:t>Ejercicios",</a:t>
            </a:r>
            <a:r>
              <a:rPr dirty="0" spc="-80"/>
              <a:t> </a:t>
            </a:r>
            <a:r>
              <a:rPr dirty="0" spc="-65"/>
              <a:t>Paraninfo. </a:t>
            </a:r>
            <a:r>
              <a:rPr dirty="0" spc="-25"/>
              <a:t>Webgrafías:</a:t>
            </a:r>
          </a:p>
          <a:p>
            <a:pPr marL="300355" indent="-287655">
              <a:lnSpc>
                <a:spcPts val="1825"/>
              </a:lnSpc>
              <a:spcBef>
                <a:spcPts val="265"/>
              </a:spcBef>
              <a:buClr>
                <a:srgbClr val="D34817"/>
              </a:buClr>
              <a:buSzPct val="82352"/>
              <a:buFont typeface="Segoe UI Symbol"/>
              <a:buChar char="⚫"/>
              <a:tabLst>
                <a:tab pos="300355" algn="l"/>
              </a:tabLst>
            </a:pPr>
            <a:r>
              <a:rPr dirty="0" spc="-50"/>
              <a:t>Gilbert,</a:t>
            </a:r>
            <a:r>
              <a:rPr dirty="0" spc="-85"/>
              <a:t> </a:t>
            </a:r>
            <a:r>
              <a:rPr dirty="0" spc="-110"/>
              <a:t>Strang.</a:t>
            </a:r>
            <a:r>
              <a:rPr dirty="0" spc="-85"/>
              <a:t> </a:t>
            </a:r>
            <a:r>
              <a:rPr dirty="0" spc="-60"/>
              <a:t>18.06</a:t>
            </a:r>
            <a:r>
              <a:rPr dirty="0"/>
              <a:t> </a:t>
            </a:r>
            <a:r>
              <a:rPr dirty="0" spc="-105"/>
              <a:t>Linear</a:t>
            </a:r>
            <a:r>
              <a:rPr dirty="0" spc="-145"/>
              <a:t> </a:t>
            </a:r>
            <a:r>
              <a:rPr dirty="0" spc="-95"/>
              <a:t>Algebra.</a:t>
            </a:r>
            <a:r>
              <a:rPr dirty="0" spc="-85"/>
              <a:t> </a:t>
            </a:r>
            <a:r>
              <a:rPr dirty="0" spc="-105"/>
              <a:t>Spring</a:t>
            </a:r>
            <a:r>
              <a:rPr dirty="0" spc="-10"/>
              <a:t> </a:t>
            </a:r>
            <a:r>
              <a:rPr dirty="0" spc="-60"/>
              <a:t>2010.</a:t>
            </a:r>
            <a:r>
              <a:rPr dirty="0" spc="-85"/>
              <a:t> </a:t>
            </a:r>
            <a:r>
              <a:rPr dirty="0" spc="-105"/>
              <a:t>Massachutsetts</a:t>
            </a:r>
            <a:r>
              <a:rPr dirty="0" spc="-5"/>
              <a:t> </a:t>
            </a:r>
            <a:r>
              <a:rPr dirty="0" spc="-70"/>
              <a:t>Institute</a:t>
            </a:r>
            <a:r>
              <a:rPr dirty="0" spc="-5"/>
              <a:t> </a:t>
            </a:r>
            <a:r>
              <a:rPr dirty="0" spc="-110"/>
              <a:t>of</a:t>
            </a:r>
            <a:r>
              <a:rPr dirty="0" spc="-229"/>
              <a:t> </a:t>
            </a:r>
            <a:r>
              <a:rPr dirty="0" spc="-114"/>
              <a:t>Technology:</a:t>
            </a:r>
            <a:r>
              <a:rPr dirty="0" spc="-85"/>
              <a:t> </a:t>
            </a:r>
            <a:r>
              <a:rPr dirty="0" spc="-25"/>
              <a:t>MIT</a:t>
            </a:r>
          </a:p>
          <a:p>
            <a:pPr marL="300355" marR="5080">
              <a:lnSpc>
                <a:spcPct val="77600"/>
              </a:lnSpc>
              <a:spcBef>
                <a:spcPts val="240"/>
              </a:spcBef>
            </a:pPr>
            <a:r>
              <a:rPr dirty="0" spc="-80"/>
              <a:t>OpenCourseWare,</a:t>
            </a:r>
            <a:r>
              <a:rPr dirty="0" spc="-70"/>
              <a:t> </a:t>
            </a:r>
            <a:r>
              <a:rPr dirty="0" spc="-30"/>
              <a:t>https://ocw.mit.edu.</a:t>
            </a:r>
            <a:r>
              <a:rPr dirty="0" spc="-65"/>
              <a:t> </a:t>
            </a:r>
            <a:r>
              <a:rPr dirty="0" spc="-105"/>
              <a:t>License:</a:t>
            </a:r>
            <a:r>
              <a:rPr dirty="0" spc="-65"/>
              <a:t> </a:t>
            </a:r>
            <a:r>
              <a:rPr dirty="0" spc="-90"/>
              <a:t>Creative</a:t>
            </a:r>
            <a:r>
              <a:rPr dirty="0" spc="20"/>
              <a:t> </a:t>
            </a:r>
            <a:r>
              <a:rPr dirty="0" spc="-114"/>
              <a:t>Commons</a:t>
            </a:r>
            <a:r>
              <a:rPr dirty="0" spc="15"/>
              <a:t> </a:t>
            </a:r>
            <a:r>
              <a:rPr dirty="0" spc="-280"/>
              <a:t>BY-</a:t>
            </a:r>
            <a:r>
              <a:rPr dirty="0" spc="-95"/>
              <a:t>NC-</a:t>
            </a:r>
            <a:r>
              <a:rPr dirty="0" spc="-140"/>
              <a:t>AC,</a:t>
            </a:r>
            <a:r>
              <a:rPr dirty="0" spc="-65"/>
              <a:t> </a:t>
            </a:r>
            <a:r>
              <a:rPr dirty="0" spc="-90"/>
              <a:t>Recuperado</a:t>
            </a:r>
            <a:r>
              <a:rPr dirty="0" spc="25"/>
              <a:t> </a:t>
            </a:r>
            <a:r>
              <a:rPr dirty="0" spc="-25"/>
              <a:t>de </a:t>
            </a:r>
            <a:r>
              <a:rPr dirty="0" u="sng" spc="-4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https://ocw.mit.edu/courses/mathematics/18-</a:t>
            </a:r>
            <a:r>
              <a:rPr dirty="0" u="sng" spc="-7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06-</a:t>
            </a:r>
            <a:r>
              <a:rPr dirty="0" u="sng" spc="-8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linear-</a:t>
            </a:r>
            <a:r>
              <a:rPr dirty="0" u="sng" spc="-1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algebra-</a:t>
            </a:r>
            <a:r>
              <a:rPr dirty="0" u="sng" spc="-9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spring-</a:t>
            </a:r>
            <a:r>
              <a:rPr dirty="0" u="sng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</a:rPr>
              <a:t>2010/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497" y="4259086"/>
            <a:ext cx="2041425" cy="271127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133" y="4259086"/>
            <a:ext cx="1808259" cy="261085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9614" y="4272440"/>
            <a:ext cx="2547418" cy="2597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532" y="574040"/>
            <a:ext cx="7001509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/>
              <a:t>Referencias</a:t>
            </a:r>
            <a:r>
              <a:rPr dirty="0" sz="2900" spc="-140"/>
              <a:t> </a:t>
            </a:r>
            <a:r>
              <a:rPr dirty="0" sz="2900" spc="-10"/>
              <a:t>bibliográficas</a:t>
            </a:r>
            <a:r>
              <a:rPr dirty="0" sz="2900" spc="-135"/>
              <a:t> </a:t>
            </a:r>
            <a:r>
              <a:rPr dirty="0" sz="2900" spc="-10"/>
              <a:t>complementarias.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1589610" y="1103375"/>
            <a:ext cx="7554595" cy="21228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900" spc="-35">
                <a:latin typeface="Georgia"/>
                <a:cs typeface="Georgia"/>
              </a:rPr>
              <a:t>Textos:</a:t>
            </a:r>
            <a:endParaRPr sz="1900">
              <a:latin typeface="Georgia"/>
              <a:cs typeface="Georgia"/>
            </a:endParaRPr>
          </a:p>
          <a:p>
            <a:pPr marL="300355" marR="5080" indent="-288290">
              <a:lnSpc>
                <a:spcPts val="1920"/>
              </a:lnSpc>
              <a:spcBef>
                <a:spcPts val="484"/>
              </a:spcBef>
              <a:buClr>
                <a:srgbClr val="D34817"/>
              </a:buClr>
              <a:buSzPct val="84210"/>
              <a:buFont typeface="Segoe UI Symbol"/>
              <a:buChar char="⚫"/>
              <a:tabLst>
                <a:tab pos="300355" algn="l"/>
              </a:tabLst>
            </a:pPr>
            <a:r>
              <a:rPr dirty="0" sz="1900" spc="-180">
                <a:latin typeface="Georgia"/>
                <a:cs typeface="Georgia"/>
              </a:rPr>
              <a:t>Strang,</a:t>
            </a:r>
            <a:r>
              <a:rPr dirty="0" sz="1900" spc="-80">
                <a:latin typeface="Georgia"/>
                <a:cs typeface="Georgia"/>
              </a:rPr>
              <a:t> </a:t>
            </a:r>
            <a:r>
              <a:rPr dirty="0" sz="1900" spc="-114">
                <a:latin typeface="Georgia"/>
                <a:cs typeface="Georgia"/>
              </a:rPr>
              <a:t>Gilbert,</a:t>
            </a:r>
            <a:r>
              <a:rPr dirty="0" sz="1900" spc="-75">
                <a:latin typeface="Georgia"/>
                <a:cs typeface="Georgia"/>
              </a:rPr>
              <a:t> </a:t>
            </a:r>
            <a:r>
              <a:rPr dirty="0" sz="1900" spc="-160">
                <a:latin typeface="Georgia"/>
                <a:cs typeface="Georgia"/>
              </a:rPr>
              <a:t>(2016)."Introduction</a:t>
            </a:r>
            <a:r>
              <a:rPr dirty="0" sz="1900" spc="10">
                <a:latin typeface="Georgia"/>
                <a:cs typeface="Georgia"/>
              </a:rPr>
              <a:t> </a:t>
            </a:r>
            <a:r>
              <a:rPr dirty="0" sz="1900" spc="-140">
                <a:latin typeface="Georgia"/>
                <a:cs typeface="Georgia"/>
              </a:rPr>
              <a:t>to</a:t>
            </a:r>
            <a:r>
              <a:rPr dirty="0" sz="1900" spc="5">
                <a:latin typeface="Georgia"/>
                <a:cs typeface="Georgia"/>
              </a:rPr>
              <a:t> </a:t>
            </a:r>
            <a:r>
              <a:rPr dirty="0" sz="1900" spc="-180">
                <a:latin typeface="Georgia"/>
                <a:cs typeface="Georgia"/>
              </a:rPr>
              <a:t>linear</a:t>
            </a:r>
            <a:r>
              <a:rPr dirty="0" sz="1900" spc="-145">
                <a:latin typeface="Georgia"/>
                <a:cs typeface="Georgia"/>
              </a:rPr>
              <a:t> </a:t>
            </a:r>
            <a:r>
              <a:rPr dirty="0" sz="1900" spc="-135">
                <a:latin typeface="Georgia"/>
                <a:cs typeface="Georgia"/>
              </a:rPr>
              <a:t>Algebra",</a:t>
            </a:r>
            <a:r>
              <a:rPr dirty="0" sz="1900" spc="-75">
                <a:latin typeface="Georgia"/>
                <a:cs typeface="Georgia"/>
              </a:rPr>
              <a:t> </a:t>
            </a:r>
            <a:r>
              <a:rPr dirty="0" sz="1900" spc="-135">
                <a:latin typeface="Georgia"/>
                <a:cs typeface="Georgia"/>
              </a:rPr>
              <a:t>Gilbert</a:t>
            </a:r>
            <a:r>
              <a:rPr dirty="0" sz="1900" spc="10">
                <a:latin typeface="Georgia"/>
                <a:cs typeface="Georgia"/>
              </a:rPr>
              <a:t> </a:t>
            </a:r>
            <a:r>
              <a:rPr dirty="0" sz="1900" spc="-165">
                <a:latin typeface="Georgia"/>
                <a:cs typeface="Georgia"/>
              </a:rPr>
              <a:t>Strang,Wellesley</a:t>
            </a:r>
            <a:r>
              <a:rPr dirty="0" sz="1900">
                <a:latin typeface="Georgia"/>
                <a:cs typeface="Georgia"/>
              </a:rPr>
              <a:t> </a:t>
            </a:r>
            <a:r>
              <a:rPr dirty="0" sz="1900" spc="-50">
                <a:latin typeface="Georgia"/>
                <a:cs typeface="Georgia"/>
              </a:rPr>
              <a:t>- </a:t>
            </a:r>
            <a:r>
              <a:rPr dirty="0" sz="1900" spc="-185">
                <a:latin typeface="Georgia"/>
                <a:cs typeface="Georgia"/>
              </a:rPr>
              <a:t>Cambridge</a:t>
            </a:r>
            <a:r>
              <a:rPr dirty="0" sz="1900" spc="-50">
                <a:latin typeface="Georgia"/>
                <a:cs typeface="Georgia"/>
              </a:rPr>
              <a:t> </a:t>
            </a:r>
            <a:r>
              <a:rPr dirty="0" sz="1900" spc="-10">
                <a:latin typeface="Georgia"/>
                <a:cs typeface="Georgia"/>
              </a:rPr>
              <a:t>Press.</a:t>
            </a:r>
            <a:endParaRPr sz="1900">
              <a:latin typeface="Georgia"/>
              <a:cs typeface="Georgia"/>
            </a:endParaRPr>
          </a:p>
          <a:p>
            <a:pPr marL="300355" indent="-287655">
              <a:lnSpc>
                <a:spcPct val="100000"/>
              </a:lnSpc>
              <a:spcBef>
                <a:spcPts val="90"/>
              </a:spcBef>
              <a:buClr>
                <a:srgbClr val="D34817"/>
              </a:buClr>
              <a:buSzPct val="84210"/>
              <a:buFont typeface="Segoe UI Symbol"/>
              <a:buChar char="⚫"/>
              <a:tabLst>
                <a:tab pos="300355" algn="l"/>
              </a:tabLst>
            </a:pPr>
            <a:r>
              <a:rPr dirty="0" sz="1900" spc="-155">
                <a:latin typeface="Georgia"/>
                <a:cs typeface="Georgia"/>
              </a:rPr>
              <a:t>Poole,</a:t>
            </a:r>
            <a:r>
              <a:rPr dirty="0" sz="1900" spc="-85">
                <a:latin typeface="Georgia"/>
                <a:cs typeface="Georgia"/>
              </a:rPr>
              <a:t> </a:t>
            </a:r>
            <a:r>
              <a:rPr dirty="0" sz="1900" spc="-155">
                <a:latin typeface="Georgia"/>
                <a:cs typeface="Georgia"/>
              </a:rPr>
              <a:t>D.</a:t>
            </a:r>
            <a:r>
              <a:rPr dirty="0" sz="1900" spc="-85">
                <a:latin typeface="Georgia"/>
                <a:cs typeface="Georgia"/>
              </a:rPr>
              <a:t> </a:t>
            </a:r>
            <a:r>
              <a:rPr dirty="0" sz="1900" spc="-135">
                <a:latin typeface="Georgia"/>
                <a:cs typeface="Georgia"/>
              </a:rPr>
              <a:t>(2014).</a:t>
            </a:r>
            <a:r>
              <a:rPr dirty="0" sz="1900" spc="-85">
                <a:latin typeface="Georgia"/>
                <a:cs typeface="Georgia"/>
              </a:rPr>
              <a:t> </a:t>
            </a:r>
            <a:r>
              <a:rPr dirty="0" sz="1900" spc="-200">
                <a:latin typeface="Georgia"/>
                <a:cs typeface="Georgia"/>
              </a:rPr>
              <a:t>Linear</a:t>
            </a:r>
            <a:r>
              <a:rPr dirty="0" sz="1900" spc="15">
                <a:latin typeface="Georgia"/>
                <a:cs typeface="Georgia"/>
              </a:rPr>
              <a:t> </a:t>
            </a:r>
            <a:r>
              <a:rPr dirty="0" sz="1900" spc="-175">
                <a:latin typeface="Georgia"/>
                <a:cs typeface="Georgia"/>
              </a:rPr>
              <a:t>algebra:</a:t>
            </a:r>
            <a:r>
              <a:rPr dirty="0" sz="1900" spc="-240">
                <a:latin typeface="Georgia"/>
                <a:cs typeface="Georgia"/>
              </a:rPr>
              <a:t> </a:t>
            </a:r>
            <a:r>
              <a:rPr dirty="0" sz="1900" spc="-160">
                <a:latin typeface="Georgia"/>
                <a:cs typeface="Georgia"/>
              </a:rPr>
              <a:t>A</a:t>
            </a:r>
            <a:r>
              <a:rPr dirty="0" sz="1900" spc="5">
                <a:latin typeface="Georgia"/>
                <a:cs typeface="Georgia"/>
              </a:rPr>
              <a:t> </a:t>
            </a:r>
            <a:r>
              <a:rPr dirty="0" sz="1900" spc="-204">
                <a:latin typeface="Georgia"/>
                <a:cs typeface="Georgia"/>
              </a:rPr>
              <a:t>modern</a:t>
            </a:r>
            <a:r>
              <a:rPr dirty="0" sz="1900">
                <a:latin typeface="Georgia"/>
                <a:cs typeface="Georgia"/>
              </a:rPr>
              <a:t> </a:t>
            </a:r>
            <a:r>
              <a:rPr dirty="0" sz="1900" spc="-165">
                <a:latin typeface="Georgia"/>
                <a:cs typeface="Georgia"/>
              </a:rPr>
              <a:t>introduction.</a:t>
            </a:r>
            <a:r>
              <a:rPr dirty="0" sz="1900" spc="-85">
                <a:latin typeface="Georgia"/>
                <a:cs typeface="Georgia"/>
              </a:rPr>
              <a:t> </a:t>
            </a:r>
            <a:r>
              <a:rPr dirty="0" sz="1900" spc="-180">
                <a:latin typeface="Georgia"/>
                <a:cs typeface="Georgia"/>
              </a:rPr>
              <a:t>Cengage</a:t>
            </a:r>
            <a:r>
              <a:rPr dirty="0" sz="1900" spc="-5">
                <a:latin typeface="Georgia"/>
                <a:cs typeface="Georgia"/>
              </a:rPr>
              <a:t> </a:t>
            </a:r>
            <a:r>
              <a:rPr dirty="0" sz="1900" spc="-60">
                <a:latin typeface="Georgia"/>
                <a:cs typeface="Georgia"/>
              </a:rPr>
              <a:t>Learning.</a:t>
            </a:r>
            <a:endParaRPr sz="1900">
              <a:latin typeface="Georgia"/>
              <a:cs typeface="Georgia"/>
            </a:endParaRPr>
          </a:p>
          <a:p>
            <a:pPr marL="300355" indent="-287655">
              <a:lnSpc>
                <a:spcPct val="100000"/>
              </a:lnSpc>
              <a:spcBef>
                <a:spcPts val="240"/>
              </a:spcBef>
              <a:buClr>
                <a:srgbClr val="D34817"/>
              </a:buClr>
              <a:buSzPct val="84210"/>
              <a:buFont typeface="Segoe UI Symbol"/>
              <a:buChar char="⚫"/>
              <a:tabLst>
                <a:tab pos="300355" algn="l"/>
              </a:tabLst>
            </a:pPr>
            <a:r>
              <a:rPr dirty="0" sz="1900" spc="-225">
                <a:latin typeface="Georgia"/>
                <a:cs typeface="Georgia"/>
              </a:rPr>
              <a:t>Lay,</a:t>
            </a:r>
            <a:r>
              <a:rPr dirty="0" sz="1900" spc="-70">
                <a:latin typeface="Georgia"/>
                <a:cs typeface="Georgia"/>
              </a:rPr>
              <a:t> </a:t>
            </a:r>
            <a:r>
              <a:rPr dirty="0" sz="1900" spc="-210">
                <a:latin typeface="Georgia"/>
                <a:cs typeface="Georgia"/>
              </a:rPr>
              <a:t>David</a:t>
            </a:r>
            <a:r>
              <a:rPr dirty="0" sz="1900" spc="20">
                <a:latin typeface="Georgia"/>
                <a:cs typeface="Georgia"/>
              </a:rPr>
              <a:t> </a:t>
            </a:r>
            <a:r>
              <a:rPr dirty="0" sz="1900" spc="-50">
                <a:latin typeface="Georgia"/>
                <a:cs typeface="Georgia"/>
              </a:rPr>
              <a:t>C.</a:t>
            </a:r>
            <a:r>
              <a:rPr dirty="0" sz="1900" spc="-70">
                <a:latin typeface="Georgia"/>
                <a:cs typeface="Georgia"/>
              </a:rPr>
              <a:t> </a:t>
            </a:r>
            <a:r>
              <a:rPr dirty="0" sz="1900" spc="-135">
                <a:latin typeface="Georgia"/>
                <a:cs typeface="Georgia"/>
              </a:rPr>
              <a:t>(2012).</a:t>
            </a:r>
            <a:r>
              <a:rPr dirty="0" sz="1900" spc="-65">
                <a:latin typeface="Georgia"/>
                <a:cs typeface="Georgia"/>
              </a:rPr>
              <a:t> </a:t>
            </a:r>
            <a:r>
              <a:rPr dirty="0" sz="1900" spc="-180">
                <a:latin typeface="Georgia"/>
                <a:cs typeface="Georgia"/>
              </a:rPr>
              <a:t>"Linear</a:t>
            </a:r>
            <a:r>
              <a:rPr dirty="0" sz="1900" spc="25">
                <a:latin typeface="Georgia"/>
                <a:cs typeface="Georgia"/>
              </a:rPr>
              <a:t> </a:t>
            </a:r>
            <a:r>
              <a:rPr dirty="0" sz="1900" spc="-195">
                <a:latin typeface="Georgia"/>
                <a:cs typeface="Georgia"/>
              </a:rPr>
              <a:t>algebra</a:t>
            </a:r>
            <a:r>
              <a:rPr dirty="0" sz="1900" spc="20">
                <a:latin typeface="Georgia"/>
                <a:cs typeface="Georgia"/>
              </a:rPr>
              <a:t> </a:t>
            </a:r>
            <a:r>
              <a:rPr dirty="0" sz="1900" spc="-254">
                <a:latin typeface="Georgia"/>
                <a:cs typeface="Georgia"/>
              </a:rPr>
              <a:t>and</a:t>
            </a:r>
            <a:r>
              <a:rPr dirty="0" sz="1900" spc="20">
                <a:latin typeface="Georgia"/>
                <a:cs typeface="Georgia"/>
              </a:rPr>
              <a:t> </a:t>
            </a:r>
            <a:r>
              <a:rPr dirty="0" sz="1900" spc="-165">
                <a:latin typeface="Georgia"/>
                <a:cs typeface="Georgia"/>
              </a:rPr>
              <a:t>its</a:t>
            </a:r>
            <a:r>
              <a:rPr dirty="0" sz="1900" spc="20">
                <a:latin typeface="Georgia"/>
                <a:cs typeface="Georgia"/>
              </a:rPr>
              <a:t> </a:t>
            </a:r>
            <a:r>
              <a:rPr dirty="0" sz="1900" spc="-170">
                <a:latin typeface="Georgia"/>
                <a:cs typeface="Georgia"/>
              </a:rPr>
              <a:t>applications".</a:t>
            </a:r>
            <a:r>
              <a:rPr dirty="0" sz="1900" spc="-70">
                <a:latin typeface="Georgia"/>
                <a:cs typeface="Georgia"/>
              </a:rPr>
              <a:t> </a:t>
            </a:r>
            <a:r>
              <a:rPr dirty="0" sz="1900" spc="-190">
                <a:latin typeface="Georgia"/>
                <a:cs typeface="Georgia"/>
              </a:rPr>
              <a:t>Boston:</a:t>
            </a:r>
            <a:r>
              <a:rPr dirty="0" sz="1900" spc="-225">
                <a:latin typeface="Georgia"/>
                <a:cs typeface="Georgia"/>
              </a:rPr>
              <a:t> </a:t>
            </a:r>
            <a:r>
              <a:rPr dirty="0" sz="1900" spc="-204">
                <a:latin typeface="Georgia"/>
                <a:cs typeface="Georgia"/>
              </a:rPr>
              <a:t>Addison-</a:t>
            </a:r>
            <a:r>
              <a:rPr dirty="0" sz="1900" spc="-110">
                <a:latin typeface="Georgia"/>
                <a:cs typeface="Georgia"/>
              </a:rPr>
              <a:t>Wesley</a:t>
            </a:r>
            <a:endParaRPr sz="1900">
              <a:latin typeface="Georgia"/>
              <a:cs typeface="Georgia"/>
            </a:endParaRPr>
          </a:p>
          <a:p>
            <a:pPr marL="300355" indent="-287655">
              <a:lnSpc>
                <a:spcPct val="100000"/>
              </a:lnSpc>
              <a:spcBef>
                <a:spcPts val="120"/>
              </a:spcBef>
              <a:buClr>
                <a:srgbClr val="D34817"/>
              </a:buClr>
              <a:buSzPct val="84210"/>
              <a:buFont typeface="Segoe UI Symbol"/>
              <a:buChar char="⚫"/>
              <a:tabLst>
                <a:tab pos="300355" algn="l"/>
              </a:tabLst>
            </a:pPr>
            <a:r>
              <a:rPr dirty="0" sz="1900" spc="-160">
                <a:latin typeface="Georgia"/>
                <a:cs typeface="Georgia"/>
              </a:rPr>
              <a:t>Leon,</a:t>
            </a:r>
            <a:r>
              <a:rPr dirty="0" sz="1900" spc="-75">
                <a:latin typeface="Georgia"/>
                <a:cs typeface="Georgia"/>
              </a:rPr>
              <a:t> </a:t>
            </a:r>
            <a:r>
              <a:rPr dirty="0" sz="1900" spc="-204">
                <a:latin typeface="Georgia"/>
                <a:cs typeface="Georgia"/>
              </a:rPr>
              <a:t>Steven</a:t>
            </a:r>
            <a:r>
              <a:rPr dirty="0" sz="1900" spc="10">
                <a:latin typeface="Georgia"/>
                <a:cs typeface="Georgia"/>
              </a:rPr>
              <a:t> </a:t>
            </a:r>
            <a:r>
              <a:rPr dirty="0" sz="1900" spc="-220">
                <a:latin typeface="Georgia"/>
                <a:cs typeface="Georgia"/>
              </a:rPr>
              <a:t>J.</a:t>
            </a:r>
            <a:r>
              <a:rPr dirty="0" sz="1900" spc="-75">
                <a:latin typeface="Georgia"/>
                <a:cs typeface="Georgia"/>
              </a:rPr>
              <a:t> </a:t>
            </a:r>
            <a:r>
              <a:rPr dirty="0" sz="1900" spc="-150">
                <a:latin typeface="Georgia"/>
                <a:cs typeface="Georgia"/>
              </a:rPr>
              <a:t>(2010),</a:t>
            </a:r>
            <a:r>
              <a:rPr dirty="0" sz="1900" spc="-70">
                <a:latin typeface="Georgia"/>
                <a:cs typeface="Georgia"/>
              </a:rPr>
              <a:t> </a:t>
            </a:r>
            <a:r>
              <a:rPr dirty="0" sz="1900" spc="-160">
                <a:latin typeface="Georgia"/>
                <a:cs typeface="Georgia"/>
              </a:rPr>
              <a:t>"Algebra</a:t>
            </a:r>
            <a:r>
              <a:rPr dirty="0" sz="1900" spc="15">
                <a:latin typeface="Georgia"/>
                <a:cs typeface="Georgia"/>
              </a:rPr>
              <a:t> </a:t>
            </a:r>
            <a:r>
              <a:rPr dirty="0" sz="1900" spc="-204">
                <a:latin typeface="Georgia"/>
                <a:cs typeface="Georgia"/>
              </a:rPr>
              <a:t>Linear</a:t>
            </a:r>
            <a:r>
              <a:rPr dirty="0" sz="1900" spc="20">
                <a:latin typeface="Georgia"/>
                <a:cs typeface="Georgia"/>
              </a:rPr>
              <a:t> </a:t>
            </a:r>
            <a:r>
              <a:rPr dirty="0" sz="1900" spc="-220">
                <a:latin typeface="Georgia"/>
                <a:cs typeface="Georgia"/>
              </a:rPr>
              <a:t>com</a:t>
            </a:r>
            <a:r>
              <a:rPr dirty="0" sz="1900" spc="-150">
                <a:latin typeface="Georgia"/>
                <a:cs typeface="Georgia"/>
              </a:rPr>
              <a:t> Apliçaões",</a:t>
            </a:r>
            <a:r>
              <a:rPr dirty="0" sz="1900" spc="-70">
                <a:latin typeface="Georgia"/>
                <a:cs typeface="Georgia"/>
              </a:rPr>
              <a:t> </a:t>
            </a:r>
            <a:r>
              <a:rPr dirty="0" sz="1900" spc="-25">
                <a:latin typeface="Georgia"/>
                <a:cs typeface="Georgia"/>
              </a:rPr>
              <a:t>LTC</a:t>
            </a:r>
            <a:endParaRPr sz="1900">
              <a:latin typeface="Georgia"/>
              <a:cs typeface="Georgia"/>
            </a:endParaRPr>
          </a:p>
          <a:p>
            <a:pPr marL="300355" indent="-287655">
              <a:lnSpc>
                <a:spcPct val="100000"/>
              </a:lnSpc>
              <a:spcBef>
                <a:spcPts val="215"/>
              </a:spcBef>
              <a:buClr>
                <a:srgbClr val="D34817"/>
              </a:buClr>
              <a:buSzPct val="84210"/>
              <a:buFont typeface="Segoe UI Symbol"/>
              <a:buChar char="⚫"/>
              <a:tabLst>
                <a:tab pos="300355" algn="l"/>
              </a:tabLst>
            </a:pPr>
            <a:r>
              <a:rPr dirty="0" sz="1900" spc="-190">
                <a:latin typeface="Georgia"/>
                <a:cs typeface="Georgia"/>
              </a:rPr>
              <a:t>Kolman,</a:t>
            </a:r>
            <a:r>
              <a:rPr dirty="0" sz="1900" spc="-90">
                <a:latin typeface="Georgia"/>
                <a:cs typeface="Georgia"/>
              </a:rPr>
              <a:t> </a:t>
            </a:r>
            <a:r>
              <a:rPr dirty="0" sz="1900" spc="-95">
                <a:latin typeface="Georgia"/>
                <a:cs typeface="Georgia"/>
              </a:rPr>
              <a:t>B.,</a:t>
            </a:r>
            <a:r>
              <a:rPr dirty="0" sz="1900" spc="-90">
                <a:latin typeface="Georgia"/>
                <a:cs typeface="Georgia"/>
              </a:rPr>
              <a:t> </a:t>
            </a:r>
            <a:r>
              <a:rPr dirty="0" sz="1900" spc="-195">
                <a:latin typeface="Georgia"/>
                <a:cs typeface="Georgia"/>
              </a:rPr>
              <a:t>&amp;</a:t>
            </a:r>
            <a:r>
              <a:rPr dirty="0" sz="1900">
                <a:latin typeface="Georgia"/>
                <a:cs typeface="Georgia"/>
              </a:rPr>
              <a:t> </a:t>
            </a:r>
            <a:r>
              <a:rPr dirty="0" sz="1900" spc="-120">
                <a:latin typeface="Georgia"/>
                <a:cs typeface="Georgia"/>
              </a:rPr>
              <a:t>Hill,</a:t>
            </a:r>
            <a:r>
              <a:rPr dirty="0" sz="1900" spc="-85">
                <a:latin typeface="Georgia"/>
                <a:cs typeface="Georgia"/>
              </a:rPr>
              <a:t> </a:t>
            </a:r>
            <a:r>
              <a:rPr dirty="0" sz="1900" spc="-155">
                <a:latin typeface="Georgia"/>
                <a:cs typeface="Georgia"/>
              </a:rPr>
              <a:t>D.</a:t>
            </a:r>
            <a:r>
              <a:rPr dirty="0" sz="1900" spc="-90">
                <a:latin typeface="Georgia"/>
                <a:cs typeface="Georgia"/>
              </a:rPr>
              <a:t> </a:t>
            </a:r>
            <a:r>
              <a:rPr dirty="0" sz="1900" spc="-95">
                <a:latin typeface="Georgia"/>
                <a:cs typeface="Georgia"/>
              </a:rPr>
              <a:t>R.</a:t>
            </a:r>
            <a:r>
              <a:rPr dirty="0" sz="1900" spc="-90">
                <a:latin typeface="Georgia"/>
                <a:cs typeface="Georgia"/>
              </a:rPr>
              <a:t> </a:t>
            </a:r>
            <a:r>
              <a:rPr dirty="0" sz="1900" spc="-185">
                <a:latin typeface="Georgia"/>
                <a:cs typeface="Georgia"/>
              </a:rPr>
              <a:t>(2006).</a:t>
            </a:r>
            <a:r>
              <a:rPr dirty="0" sz="1900" spc="-85">
                <a:latin typeface="Georgia"/>
                <a:cs typeface="Georgia"/>
              </a:rPr>
              <a:t> </a:t>
            </a:r>
            <a:r>
              <a:rPr dirty="0" sz="1900" spc="-180">
                <a:latin typeface="Georgia"/>
                <a:cs typeface="Georgia"/>
              </a:rPr>
              <a:t>Álgebra</a:t>
            </a:r>
            <a:r>
              <a:rPr dirty="0" sz="1900">
                <a:latin typeface="Georgia"/>
                <a:cs typeface="Georgia"/>
              </a:rPr>
              <a:t> </a:t>
            </a:r>
            <a:r>
              <a:rPr dirty="0" sz="1900" spc="-130">
                <a:latin typeface="Georgia"/>
                <a:cs typeface="Georgia"/>
              </a:rPr>
              <a:t>lineal".</a:t>
            </a:r>
            <a:r>
              <a:rPr dirty="0" sz="1900" spc="-90">
                <a:latin typeface="Georgia"/>
                <a:cs typeface="Georgia"/>
              </a:rPr>
              <a:t> </a:t>
            </a:r>
            <a:r>
              <a:rPr dirty="0" sz="1900" spc="-220">
                <a:latin typeface="Georgia"/>
                <a:cs typeface="Georgia"/>
              </a:rPr>
              <a:t>Pearson</a:t>
            </a:r>
            <a:r>
              <a:rPr dirty="0" sz="1900" spc="-5">
                <a:latin typeface="Georgia"/>
                <a:cs typeface="Georgia"/>
              </a:rPr>
              <a:t> </a:t>
            </a:r>
            <a:r>
              <a:rPr dirty="0" sz="1900" spc="-100">
                <a:latin typeface="Georgia"/>
                <a:cs typeface="Georgia"/>
              </a:rPr>
              <a:t>Educacionn</a:t>
            </a:r>
            <a:endParaRPr sz="1900">
              <a:latin typeface="Georgia"/>
              <a:cs typeface="Georg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87" y="4123476"/>
            <a:ext cx="1787476" cy="25776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3299" y="4137613"/>
            <a:ext cx="1899254" cy="25843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4282" y="4113705"/>
            <a:ext cx="1661589" cy="257918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3790" y="4123476"/>
            <a:ext cx="1899255" cy="25776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1238" y="4132107"/>
            <a:ext cx="1793895" cy="2496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Ariel Guerrero</dc:creator>
  <dc:title>01-Programa AL</dc:title>
  <dcterms:created xsi:type="dcterms:W3CDTF">2024-03-05T13:06:51Z</dcterms:created>
  <dcterms:modified xsi:type="dcterms:W3CDTF">2024-03-05T13:06:51Z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2024-03-05T00:00:00Z</vt:filetime>
  </property>
  <property fmtid="{D5CDD505-2E9C-101B-9397-08002B2CF9AE}" pid="5" name="Producer">
    <vt:lpwstr>macOS Versión 12.2.1 (Compilación 21D62) Quartz PDFContext</vt:lpwstr>
  </property>
</Properties>
</file>