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Libre Baskerville" panose="02000000000000000000" pitchFamily="2" charset="0"/>
      <p:regular r:id="rId16"/>
      <p:bold r:id="rId17"/>
      <p:italic r:id="rId18"/>
    </p:embeddedFont>
    <p:embeddedFont>
      <p:font typeface="Libre Franklin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73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/>
              <a:t>Graficos realizados en geogebra, cambiar a tickz</a:t>
            </a:r>
            <a:endParaRPr/>
          </a:p>
        </p:txBody>
      </p:sp>
      <p:sp>
        <p:nvSpPr>
          <p:cNvPr id="122" name="Google Shape;12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/>
              <a:t>Graficos realizados en geogebra, cambiar a tickz</a:t>
            </a:r>
            <a:endParaRPr/>
          </a:p>
        </p:txBody>
      </p:sp>
      <p:sp>
        <p:nvSpPr>
          <p:cNvPr id="164" name="Google Shape;164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/>
              <a:t>Graficos realizados en geogebra, cambiar a tickz</a:t>
            </a:r>
            <a:endParaRPr/>
          </a:p>
        </p:txBody>
      </p:sp>
      <p:sp>
        <p:nvSpPr>
          <p:cNvPr id="220" name="Google Shape;220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/>
              <a:t>Graficos realizados en geogebra, cambiar a tickz</a:t>
            </a:r>
            <a:endParaRPr/>
          </a:p>
        </p:txBody>
      </p:sp>
      <p:sp>
        <p:nvSpPr>
          <p:cNvPr id="257" name="Google Shape;25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bg>
      <p:bgPr>
        <a:blipFill rotWithShape="1">
          <a:blip r:embed="rId2">
            <a:alphaModFix/>
          </a:blip>
          <a:tile tx="0" ty="0" sx="55000" sy="55000" flip="none" algn="tl"/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blipFill rotWithShape="1">
            <a:blip r:embed="rId2">
              <a:alphaModFix/>
            </a:blip>
            <a:tile tx="0" ty="0" sx="55000" sy="55000" flip="none" algn="tl"/>
          </a:blip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580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0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‹Nº›</a:t>
            </a:fld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7" name="Google Shape;27;p2"/>
          <p:cNvSpPr txBox="1"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body" idx="1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1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>
            <a:spLocks noGrp="1"/>
          </p:cNvSpPr>
          <p:nvPr>
            <p:ph type="title"/>
          </p:nvPr>
        </p:nvSpPr>
        <p:spPr>
          <a:xfrm rot="5400000">
            <a:off x="4709478" y="2194564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body" idx="1"/>
          </p:nvPr>
        </p:nvSpPr>
        <p:spPr>
          <a:xfrm rot="5400000">
            <a:off x="769938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cabezado de sección">
  <p:cSld name="Encabezado de sección">
    <p:bg>
      <p:bgPr>
        <a:blipFill rotWithShape="1">
          <a:blip r:embed="rId2">
            <a:alphaModFix/>
          </a:blip>
          <a:tile tx="0" ty="0" sx="55000" sy="55000" flip="none" algn="tl"/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95829" y="82899"/>
            <a:ext cx="9013372" cy="6692201"/>
          </a:xfrm>
          <a:prstGeom prst="roundRect">
            <a:avLst>
              <a:gd name="adj" fmla="val 4929"/>
            </a:avLst>
          </a:prstGeom>
          <a:blipFill rotWithShape="1">
            <a:blip r:embed="rId2">
              <a:alphaModFix/>
            </a:blip>
            <a:tile tx="0" ty="0" sx="55000" sy="55000" flip="none" algn="tl"/>
          </a:blip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685799" y="21555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sz="40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ft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/>
          <p:nvPr/>
        </p:nvSpPr>
        <p:spPr>
          <a:xfrm rot="10800000" flipH="1">
            <a:off x="130485" y="1461924"/>
            <a:ext cx="9013515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161257" y="1473356"/>
            <a:ext cx="9013781" cy="45719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6" name="Google Shape;36;p3"/>
          <p:cNvSpPr/>
          <p:nvPr/>
        </p:nvSpPr>
        <p:spPr>
          <a:xfrm>
            <a:off x="129377" y="1484784"/>
            <a:ext cx="9014621" cy="457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7" name="Google Shape;37;p3"/>
          <p:cNvSpPr>
            <a:spLocks noGrp="1"/>
          </p:cNvSpPr>
          <p:nvPr>
            <p:ph type="sldNum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‹Nº›</a:t>
            </a:fld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‹Nº›</a:t>
            </a:fld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2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2040"/>
              <a:buNone/>
              <a:defRPr sz="2400" b="1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spcBef>
                <a:spcPts val="37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7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spcBef>
                <a:spcPts val="37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370"/>
              </a:spcBef>
              <a:spcAft>
                <a:spcPts val="0"/>
              </a:spcAft>
              <a:buSzPts val="1600"/>
              <a:buFont typeface="Libre Baskerville"/>
              <a:buNone/>
              <a:defRPr sz="1600" b="1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body" idx="2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2040"/>
              <a:buNone/>
              <a:defRPr sz="2400" b="1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spcBef>
                <a:spcPts val="37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7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spcBef>
                <a:spcPts val="37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370"/>
              </a:spcBef>
              <a:spcAft>
                <a:spcPts val="0"/>
              </a:spcAft>
              <a:buSzPts val="1600"/>
              <a:buFont typeface="Libre Baskerville"/>
              <a:buNone/>
              <a:defRPr sz="1600" b="1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‹Nº›</a:t>
            </a:fld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3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4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1" name="Google Shape;71;p9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sz="4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body" idx="1"/>
          </p:nvPr>
        </p:nvSpPr>
        <p:spPr>
          <a:xfrm>
            <a:off x="914400" y="1600200"/>
            <a:ext cx="19050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1530"/>
              <a:buNone/>
              <a:defRPr sz="1800"/>
            </a:lvl1pPr>
            <a:lvl2pPr marL="914400" lvl="1" indent="-228600" algn="l">
              <a:spcBef>
                <a:spcPts val="37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37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spcBef>
                <a:spcPts val="37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370"/>
              </a:spcBef>
              <a:spcAft>
                <a:spcPts val="0"/>
              </a:spcAft>
              <a:buSzPts val="900"/>
              <a:buFont typeface="Libre Baskerville"/>
              <a:buNone/>
              <a:defRPr sz="900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‹Nº›</a:t>
            </a:fld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body" idx="2"/>
          </p:nvPr>
        </p:nvSpPr>
        <p:spPr>
          <a:xfrm>
            <a:off x="2971800" y="1600200"/>
            <a:ext cx="57150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sz="28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body" idx="1"/>
          </p:nvPr>
        </p:nvSpPr>
        <p:spPr>
          <a:xfrm>
            <a:off x="914400" y="5445825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1360"/>
              <a:buFont typeface="Libre Baskerville"/>
              <a:buNone/>
              <a:defRPr sz="1600"/>
            </a:lvl1pPr>
            <a:lvl2pPr marL="914400" lvl="1" indent="-293369" algn="l">
              <a:spcBef>
                <a:spcPts val="370"/>
              </a:spcBef>
              <a:spcAft>
                <a:spcPts val="0"/>
              </a:spcAft>
              <a:buSzPts val="1020"/>
              <a:buChar char="⚫"/>
              <a:defRPr sz="1200"/>
            </a:lvl2pPr>
            <a:lvl3pPr marL="1371600" lvl="2" indent="-282575" algn="l">
              <a:spcBef>
                <a:spcPts val="370"/>
              </a:spcBef>
              <a:spcAft>
                <a:spcPts val="0"/>
              </a:spcAft>
              <a:buSzPts val="850"/>
              <a:buChar char="⚫"/>
              <a:defRPr sz="1000"/>
            </a:lvl3pPr>
            <a:lvl4pPr marL="1828800" lvl="3" indent="-274319" algn="l">
              <a:spcBef>
                <a:spcPts val="370"/>
              </a:spcBef>
              <a:spcAft>
                <a:spcPts val="0"/>
              </a:spcAft>
              <a:buSzPts val="720"/>
              <a:buChar char="⚫"/>
              <a:defRPr sz="900"/>
            </a:lvl4pPr>
            <a:lvl5pPr marL="2286000" lvl="4" indent="-285750" algn="l">
              <a:spcBef>
                <a:spcPts val="370"/>
              </a:spcBef>
              <a:spcAft>
                <a:spcPts val="0"/>
              </a:spcAft>
              <a:buSzPts val="900"/>
              <a:buFont typeface="Libre Baskerville"/>
              <a:buChar char="o"/>
              <a:defRPr sz="900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0"/>
          <p:cNvSpPr>
            <a:spLocks noGrp="1"/>
          </p:cNvSpPr>
          <p:nvPr>
            <p:ph type="sldNum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‹Nº›</a:t>
            </a:fld>
            <a:endParaRPr/>
          </a:p>
        </p:txBody>
      </p:sp>
      <p:sp>
        <p:nvSpPr>
          <p:cNvPr id="84" name="Google Shape;84;p10"/>
          <p:cNvSpPr/>
          <p:nvPr/>
        </p:nvSpPr>
        <p:spPr>
          <a:xfrm rot="10800000" flipH="1">
            <a:off x="68307" y="4683555"/>
            <a:ext cx="900684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5" name="Google Shape;85;p10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6" name="Google Shape;86;p10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7" name="Google Shape;87;p10"/>
          <p:cNvSpPr>
            <a:spLocks noGrp="1"/>
          </p:cNvSpPr>
          <p:nvPr>
            <p:ph type="pic" idx="2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sz="4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8935" algn="l" rtl="0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5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11" Type="http://schemas.openxmlformats.org/officeDocument/2006/relationships/image" Target="../media/image52.png"/><Relationship Id="rId5" Type="http://schemas.openxmlformats.org/officeDocument/2006/relationships/image" Target="../media/image47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image" Target="../media/image46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www-math.mit.edu/~gs/" TargetMode="External"/><Relationship Id="rId7" Type="http://schemas.openxmlformats.org/officeDocument/2006/relationships/hyperlink" Target="https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ariel.guerrero@uc.edu.py" TargetMode="External"/><Relationship Id="rId5" Type="http://schemas.openxmlformats.org/officeDocument/2006/relationships/hyperlink" Target="https://github.com/aegiloru/linearAlgebra" TargetMode="External"/><Relationship Id="rId4" Type="http://schemas.openxmlformats.org/officeDocument/2006/relationships/hyperlink" Target="https://ocw.mit.edu/courses/mathematics/18-06-linear-algebra-spring-2010/" TargetMode="External"/><Relationship Id="rId9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lang="es-PY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 1 – </a:t>
            </a:r>
            <a:r>
              <a:rPr lang="es-PY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s-PY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Y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s-PY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s-PY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vectors</a:t>
            </a:r>
            <a:br>
              <a:rPr lang="es-PY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PY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Worked</a:t>
            </a:r>
            <a:r>
              <a:rPr lang="es-PY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Y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r>
              <a:rPr lang="es-PY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Y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es-PY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1.1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5" name="Google Shape;105;p13" descr="http://www.ucap.edu.py/templates/ja_university/themes/blue/images/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29058" y="285728"/>
            <a:ext cx="3600450" cy="115252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3"/>
          <p:cNvSpPr/>
          <p:nvPr/>
        </p:nvSpPr>
        <p:spPr>
          <a:xfrm>
            <a:off x="3408893" y="3723301"/>
            <a:ext cx="375627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Ariel Guerrero  Mat. 37877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ariel.guerrero@uc.edu.py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Libre Baskerville"/>
              <a:cs typeface="Times New Roman" panose="02020603050405020304" pitchFamily="18" charset="0"/>
              <a:sym typeface="Libre Baskerville"/>
            </a:endParaRPr>
          </a:p>
        </p:txBody>
      </p:sp>
      <p:pic>
        <p:nvPicPr>
          <p:cNvPr id="107" name="Google Shape;107;p13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72766" y="6153172"/>
            <a:ext cx="800100" cy="2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3"/>
          <p:cNvSpPr/>
          <p:nvPr/>
        </p:nvSpPr>
        <p:spPr>
          <a:xfrm>
            <a:off x="1642782" y="6432572"/>
            <a:ext cx="6060069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dirty="0" err="1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Attribution-NonCommercial-ShareAlike</a:t>
            </a:r>
            <a:r>
              <a:rPr lang="es-PY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 4.0 International (CC BY-NC-SA 4.0)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Google Shape;109;p13"/>
          <p:cNvSpPr txBox="1"/>
          <p:nvPr/>
        </p:nvSpPr>
        <p:spPr>
          <a:xfrm>
            <a:off x="4048562" y="4369632"/>
            <a:ext cx="12675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13/03/2024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xfrm>
            <a:off x="159306" y="827041"/>
            <a:ext cx="2559425" cy="71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s-PY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WE– 1.1.A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5" name="Google Shape;11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520" y="1772816"/>
            <a:ext cx="7343800" cy="50185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 txBox="1"/>
          <p:nvPr/>
        </p:nvSpPr>
        <p:spPr>
          <a:xfrm>
            <a:off x="6651812" y="1121223"/>
            <a:ext cx="246918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Página 6 </a:t>
            </a:r>
            <a:r>
              <a:rPr lang="es-PY" sz="1800" b="1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[Strang,2009]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616746" y="2665051"/>
            <a:ext cx="7677423" cy="64633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660" b="-1346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dirty="0"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 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Google Shape;118;p14"/>
          <p:cNvSpPr txBox="1"/>
          <p:nvPr/>
        </p:nvSpPr>
        <p:spPr>
          <a:xfrm>
            <a:off x="251520" y="2285215"/>
            <a:ext cx="118749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Problema: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/>
          <p:nvPr/>
        </p:nvSpPr>
        <p:spPr>
          <a:xfrm>
            <a:off x="288030" y="237196"/>
            <a:ext cx="115528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Solución: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Google Shape;125;p15"/>
          <p:cNvSpPr txBox="1"/>
          <p:nvPr/>
        </p:nvSpPr>
        <p:spPr>
          <a:xfrm>
            <a:off x="386359" y="1190435"/>
            <a:ext cx="1732141" cy="3693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173" t="-9999" r="-724" b="-2333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 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Google Shape;126;p15"/>
          <p:cNvSpPr txBox="1"/>
          <p:nvPr/>
        </p:nvSpPr>
        <p:spPr>
          <a:xfrm>
            <a:off x="363965" y="594237"/>
            <a:ext cx="5327036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950" t="-3331" b="-2333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 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405873" y="1968548"/>
            <a:ext cx="4111447" cy="84696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1230" b="-146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dirty="0"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 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441690" y="3137791"/>
            <a:ext cx="4322273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t="-3331" b="-2333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 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496736" y="4935577"/>
            <a:ext cx="146367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Vectores que 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satisfacen la CL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Google Shape;130;p15"/>
          <p:cNvSpPr txBox="1"/>
          <p:nvPr/>
        </p:nvSpPr>
        <p:spPr>
          <a:xfrm>
            <a:off x="2172455" y="4890564"/>
            <a:ext cx="1993238" cy="73635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t="-8474" b="-1694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 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Google Shape;131;p15"/>
          <p:cNvSpPr txBox="1"/>
          <p:nvPr/>
        </p:nvSpPr>
        <p:spPr>
          <a:xfrm>
            <a:off x="4725547" y="4890564"/>
            <a:ext cx="1802096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b="1">
                <a:solidFill>
                  <a:srgbClr val="FF0000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Vectores que NO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b="1">
                <a:solidFill>
                  <a:srgbClr val="FF0000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satisfacen la CL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Google Shape;132;p15"/>
          <p:cNvSpPr txBox="1"/>
          <p:nvPr/>
        </p:nvSpPr>
        <p:spPr>
          <a:xfrm>
            <a:off x="6971545" y="4804322"/>
            <a:ext cx="1205522" cy="732573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847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 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3" name="Google Shape;133;p15"/>
          <p:cNvGrpSpPr/>
          <p:nvPr/>
        </p:nvGrpSpPr>
        <p:grpSpPr>
          <a:xfrm>
            <a:off x="5260909" y="-295618"/>
            <a:ext cx="3133087" cy="3233446"/>
            <a:chOff x="5260909" y="-295618"/>
            <a:chExt cx="3133087" cy="3233446"/>
          </a:xfrm>
        </p:grpSpPr>
        <p:grpSp>
          <p:nvGrpSpPr>
            <p:cNvPr id="134" name="Google Shape;134;p15"/>
            <p:cNvGrpSpPr/>
            <p:nvPr/>
          </p:nvGrpSpPr>
          <p:grpSpPr>
            <a:xfrm>
              <a:off x="5260909" y="-295618"/>
              <a:ext cx="3133087" cy="3233446"/>
              <a:chOff x="5257363" y="935115"/>
              <a:chExt cx="3133087" cy="3233446"/>
            </a:xfrm>
          </p:grpSpPr>
          <p:grpSp>
            <p:nvGrpSpPr>
              <p:cNvPr id="135" name="Google Shape;135;p15"/>
              <p:cNvGrpSpPr/>
              <p:nvPr/>
            </p:nvGrpSpPr>
            <p:grpSpPr>
              <a:xfrm>
                <a:off x="5257363" y="935115"/>
                <a:ext cx="3133087" cy="3233446"/>
                <a:chOff x="5257363" y="935115"/>
                <a:chExt cx="3133087" cy="3233446"/>
              </a:xfrm>
            </p:grpSpPr>
            <p:grpSp>
              <p:nvGrpSpPr>
                <p:cNvPr id="136" name="Google Shape;136;p15"/>
                <p:cNvGrpSpPr/>
                <p:nvPr/>
              </p:nvGrpSpPr>
              <p:grpSpPr>
                <a:xfrm rot="2004902">
                  <a:off x="5763390" y="1314636"/>
                  <a:ext cx="2121033" cy="2474404"/>
                  <a:chOff x="5763390" y="1314636"/>
                  <a:chExt cx="2121033" cy="2474404"/>
                </a:xfrm>
              </p:grpSpPr>
              <p:cxnSp>
                <p:nvCxnSpPr>
                  <p:cNvPr id="137" name="Google Shape;137;p15"/>
                  <p:cNvCxnSpPr/>
                  <p:nvPr/>
                </p:nvCxnSpPr>
                <p:spPr>
                  <a:xfrm>
                    <a:off x="6383050" y="2233148"/>
                    <a:ext cx="421198" cy="1051836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38" name="Google Shape;138;p15"/>
                  <p:cNvCxnSpPr/>
                  <p:nvPr/>
                </p:nvCxnSpPr>
                <p:spPr>
                  <a:xfrm rot="10800000" flipH="1">
                    <a:off x="6372200" y="2563454"/>
                    <a:ext cx="864096" cy="575976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39" name="Google Shape;139;p15"/>
                  <p:cNvCxnSpPr/>
                  <p:nvPr/>
                </p:nvCxnSpPr>
                <p:spPr>
                  <a:xfrm rot="10800000" flipH="1">
                    <a:off x="6661787" y="2657971"/>
                    <a:ext cx="432048" cy="284958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FF0000"/>
                    </a:solidFill>
                    <a:prstDash val="solid"/>
                    <a:round/>
                    <a:headEnd type="none" w="sm" len="sm"/>
                    <a:tailEnd type="triangle" w="med" len="med"/>
                  </a:ln>
                </p:spPr>
              </p:cxnSp>
              <p:cxnSp>
                <p:nvCxnSpPr>
                  <p:cNvPr id="140" name="Google Shape;140;p15"/>
                  <p:cNvCxnSpPr/>
                  <p:nvPr/>
                </p:nvCxnSpPr>
                <p:spPr>
                  <a:xfrm rot="10800000">
                    <a:off x="6526088" y="2603221"/>
                    <a:ext cx="134144" cy="336373"/>
                  </a:xfrm>
                  <a:prstGeom prst="straightConnector1">
                    <a:avLst/>
                  </a:prstGeom>
                  <a:noFill/>
                  <a:ln w="15875" cap="flat" cmpd="sng">
                    <a:solidFill>
                      <a:srgbClr val="FF0000"/>
                    </a:solidFill>
                    <a:prstDash val="solid"/>
                    <a:round/>
                    <a:headEnd type="none" w="sm" len="sm"/>
                    <a:tailEnd type="triangle" w="med" len="med"/>
                  </a:ln>
                </p:spPr>
              </p:cxnSp>
              <p:cxnSp>
                <p:nvCxnSpPr>
                  <p:cNvPr id="141" name="Google Shape;141;p15"/>
                  <p:cNvCxnSpPr/>
                  <p:nvPr/>
                </p:nvCxnSpPr>
                <p:spPr>
                  <a:xfrm>
                    <a:off x="5768760" y="2321349"/>
                    <a:ext cx="637277" cy="1467691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42" name="Google Shape;142;p15"/>
                  <p:cNvCxnSpPr/>
                  <p:nvPr/>
                </p:nvCxnSpPr>
                <p:spPr>
                  <a:xfrm rot="10800000" flipH="1">
                    <a:off x="6406037" y="2788989"/>
                    <a:ext cx="1478331" cy="1000051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43" name="Google Shape;143;p15"/>
                  <p:cNvCxnSpPr/>
                  <p:nvPr/>
                </p:nvCxnSpPr>
                <p:spPr>
                  <a:xfrm>
                    <a:off x="7247146" y="1314636"/>
                    <a:ext cx="637277" cy="1467691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44" name="Google Shape;144;p15"/>
                  <p:cNvCxnSpPr/>
                  <p:nvPr/>
                </p:nvCxnSpPr>
                <p:spPr>
                  <a:xfrm rot="10800000" flipH="1">
                    <a:off x="5763390" y="1321105"/>
                    <a:ext cx="1478331" cy="1000051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sp>
              <p:nvSpPr>
                <p:cNvPr id="145" name="Google Shape;145;p15"/>
                <p:cNvSpPr/>
                <p:nvPr/>
              </p:nvSpPr>
              <p:spPr>
                <a:xfrm>
                  <a:off x="6457043" y="2769068"/>
                  <a:ext cx="45719" cy="45719"/>
                </a:xfrm>
                <a:prstGeom prst="ellipse">
                  <a:avLst/>
                </a:prstGeom>
                <a:solidFill>
                  <a:schemeClr val="dk1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Times New Roman" panose="02020603050405020304" pitchFamily="18" charset="0"/>
                    <a:ea typeface="Libre Baskerville"/>
                    <a:cs typeface="Times New Roman" panose="02020603050405020304" pitchFamily="18" charset="0"/>
                    <a:sym typeface="Libre Baskerville"/>
                  </a:endParaRPr>
                </a:p>
              </p:txBody>
            </p:sp>
          </p:grpSp>
          <p:sp>
            <p:nvSpPr>
              <p:cNvPr id="146" name="Google Shape;146;p15"/>
              <p:cNvSpPr/>
              <p:nvPr/>
            </p:nvSpPr>
            <p:spPr>
              <a:xfrm>
                <a:off x="5984624" y="1721133"/>
                <a:ext cx="377155" cy="369332"/>
              </a:xfrm>
              <a:prstGeom prst="rect">
                <a:avLst/>
              </a:prstGeom>
              <a:blipFill rotWithShape="1">
                <a:blip r:embed="rId9">
                  <a:alphaModFix/>
                </a:blip>
                <a:stretch>
                  <a:fillRect/>
                </a:stretch>
              </a:blip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PY" sz="1800">
                    <a:latin typeface="Times New Roman" panose="02020603050405020304" pitchFamily="18" charset="0"/>
                    <a:ea typeface="Libre Baskerville"/>
                    <a:cs typeface="Times New Roman" panose="02020603050405020304" pitchFamily="18" charset="0"/>
                    <a:sym typeface="Libre Baskerville"/>
                  </a:rPr>
                  <a:t> </a:t>
                </a: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6233354" y="2321726"/>
                <a:ext cx="373820" cy="369332"/>
              </a:xfrm>
              <a:prstGeom prst="rect">
                <a:avLst/>
              </a:prstGeom>
              <a:blipFill rotWithShape="1">
                <a:blip r:embed="rId10">
                  <a:alphaModFix/>
                </a:blip>
                <a:stretch>
                  <a:fillRect/>
                </a:stretch>
              </a:blip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PY" sz="1800">
                    <a:latin typeface="Times New Roman" panose="02020603050405020304" pitchFamily="18" charset="0"/>
                    <a:ea typeface="Libre Baskerville"/>
                    <a:cs typeface="Times New Roman" panose="02020603050405020304" pitchFamily="18" charset="0"/>
                    <a:sym typeface="Libre Baskerville"/>
                  </a:rPr>
                  <a:t> </a:t>
                </a: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6631989" y="2691529"/>
                <a:ext cx="417101" cy="369332"/>
              </a:xfrm>
              <a:prstGeom prst="rect">
                <a:avLst/>
              </a:prstGeom>
              <a:blipFill rotWithShape="1">
                <a:blip r:embed="rId11">
                  <a:alphaModFix/>
                </a:blip>
                <a:stretch>
                  <a:fillRect/>
                </a:stretch>
              </a:blip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PY" sz="1800">
                    <a:latin typeface="Times New Roman" panose="02020603050405020304" pitchFamily="18" charset="0"/>
                    <a:ea typeface="Libre Baskerville"/>
                    <a:cs typeface="Times New Roman" panose="02020603050405020304" pitchFamily="18" charset="0"/>
                    <a:sym typeface="Libre Baskerville"/>
                  </a:rPr>
                  <a:t> </a:t>
                </a: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9" name="Google Shape;149;p15"/>
            <p:cNvSpPr/>
            <p:nvPr/>
          </p:nvSpPr>
          <p:spPr>
            <a:xfrm>
              <a:off x="6297734" y="2207364"/>
              <a:ext cx="8675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Y" sz="1800">
                  <a:solidFill>
                    <a:schemeClr val="dk1"/>
                  </a:solidFill>
                  <a:latin typeface="Times New Roman" panose="02020603050405020304" pitchFamily="18" charset="0"/>
                  <a:ea typeface="Libre Baskerville"/>
                  <a:cs typeface="Times New Roman" panose="02020603050405020304" pitchFamily="18" charset="0"/>
                  <a:sym typeface="Libre Baskerville"/>
                </a:rPr>
                <a:t>Figura 1</a:t>
              </a: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0" name="Google Shape;150;p15"/>
          <p:cNvSpPr txBox="1"/>
          <p:nvPr/>
        </p:nvSpPr>
        <p:spPr>
          <a:xfrm>
            <a:off x="504048" y="3563529"/>
            <a:ext cx="555167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El conjunto de vectores tales que el segundo componte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es la suma del primero más el tercero.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>
            <a:spLocks noGrp="1"/>
          </p:cNvSpPr>
          <p:nvPr>
            <p:ph type="title"/>
          </p:nvPr>
        </p:nvSpPr>
        <p:spPr>
          <a:xfrm>
            <a:off x="109817" y="850650"/>
            <a:ext cx="2577354" cy="63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s-PY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WE– 1.1.B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6" name="Google Shape;15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517" y="1654712"/>
            <a:ext cx="7339121" cy="489542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6"/>
          <p:cNvSpPr txBox="1"/>
          <p:nvPr/>
        </p:nvSpPr>
        <p:spPr>
          <a:xfrm>
            <a:off x="6803512" y="1117650"/>
            <a:ext cx="24390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Página 7 </a:t>
            </a:r>
            <a:r>
              <a:rPr lang="es-PY" sz="1800" b="1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[Strang,1993]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971600" y="2479715"/>
            <a:ext cx="6217921" cy="120032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815" t="-1041" b="-729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dirty="0"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 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211749" y="2205713"/>
            <a:ext cx="118674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Problema: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/>
        </p:nvSpPr>
        <p:spPr>
          <a:xfrm>
            <a:off x="221051" y="270631"/>
            <a:ext cx="114158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Solución: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Google Shape;167;p17"/>
          <p:cNvSpPr txBox="1"/>
          <p:nvPr/>
        </p:nvSpPr>
        <p:spPr>
          <a:xfrm>
            <a:off x="6185696" y="2934516"/>
            <a:ext cx="2808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y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Google Shape;169;p17"/>
          <p:cNvSpPr txBox="1"/>
          <p:nvPr/>
        </p:nvSpPr>
        <p:spPr>
          <a:xfrm>
            <a:off x="334375" y="824770"/>
            <a:ext cx="4915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1)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Google Shape;170;p17"/>
          <p:cNvSpPr/>
          <p:nvPr/>
        </p:nvSpPr>
        <p:spPr>
          <a:xfrm>
            <a:off x="655466" y="1574785"/>
            <a:ext cx="1785104" cy="55425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836" b="-222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 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Google Shape;172;p17"/>
          <p:cNvSpPr txBox="1"/>
          <p:nvPr/>
        </p:nvSpPr>
        <p:spPr>
          <a:xfrm>
            <a:off x="6173157" y="582155"/>
            <a:ext cx="2808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y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3" name="Google Shape;173;p17"/>
          <p:cNvGrpSpPr/>
          <p:nvPr/>
        </p:nvGrpSpPr>
        <p:grpSpPr>
          <a:xfrm>
            <a:off x="5506649" y="795551"/>
            <a:ext cx="1493146" cy="1114107"/>
            <a:chOff x="4000905" y="1877621"/>
            <a:chExt cx="1493146" cy="1114107"/>
          </a:xfrm>
        </p:grpSpPr>
        <p:cxnSp>
          <p:nvCxnSpPr>
            <p:cNvPr id="174" name="Google Shape;174;p17"/>
            <p:cNvCxnSpPr/>
            <p:nvPr/>
          </p:nvCxnSpPr>
          <p:spPr>
            <a:xfrm>
              <a:off x="4725547" y="1877621"/>
              <a:ext cx="0" cy="1114107"/>
            </a:xfrm>
            <a:prstGeom prst="straightConnector1">
              <a:avLst/>
            </a:prstGeom>
            <a:noFill/>
            <a:ln w="9525" cap="flat" cmpd="sng">
              <a:solidFill>
                <a:srgbClr val="AE350A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75" name="Google Shape;175;p17"/>
            <p:cNvCxnSpPr/>
            <p:nvPr/>
          </p:nvCxnSpPr>
          <p:spPr>
            <a:xfrm>
              <a:off x="4722746" y="1884303"/>
              <a:ext cx="0" cy="1114107"/>
            </a:xfrm>
            <a:prstGeom prst="straightConnector1">
              <a:avLst/>
            </a:prstGeom>
            <a:noFill/>
            <a:ln w="9525" cap="flat" cmpd="sng">
              <a:solidFill>
                <a:srgbClr val="AE350A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76" name="Google Shape;176;p17"/>
            <p:cNvSpPr txBox="1"/>
            <p:nvPr/>
          </p:nvSpPr>
          <p:spPr>
            <a:xfrm>
              <a:off x="5203587" y="2297973"/>
              <a:ext cx="2904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Y" sz="1800">
                  <a:solidFill>
                    <a:schemeClr val="dk1"/>
                  </a:solidFill>
                  <a:latin typeface="Times New Roman" panose="02020603050405020304" pitchFamily="18" charset="0"/>
                  <a:ea typeface="Libre Baskerville"/>
                  <a:cs typeface="Times New Roman" panose="02020603050405020304" pitchFamily="18" charset="0"/>
                  <a:sym typeface="Libre Baskerville"/>
                </a:rPr>
                <a:t>x</a:t>
              </a: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4000905" y="2317436"/>
              <a:ext cx="1477494" cy="268101"/>
            </a:xfrm>
            <a:prstGeom prst="rect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endParaRPr>
            </a:p>
          </p:txBody>
        </p:sp>
      </p:grpSp>
      <p:sp>
        <p:nvSpPr>
          <p:cNvPr id="178" name="Google Shape;178;p17"/>
          <p:cNvSpPr txBox="1"/>
          <p:nvPr/>
        </p:nvSpPr>
        <p:spPr>
          <a:xfrm>
            <a:off x="3764977" y="1174729"/>
            <a:ext cx="1573316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2398" b="-2258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 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Google Shape;179;p17"/>
          <p:cNvSpPr txBox="1"/>
          <p:nvPr/>
        </p:nvSpPr>
        <p:spPr>
          <a:xfrm>
            <a:off x="2440570" y="1176759"/>
            <a:ext cx="1029962" cy="158870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t="-793" r="-370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 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" name="Google Shape;180;p17"/>
          <p:cNvSpPr txBox="1"/>
          <p:nvPr/>
        </p:nvSpPr>
        <p:spPr>
          <a:xfrm>
            <a:off x="3727673" y="2396132"/>
            <a:ext cx="1727204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2918" t="-3331" b="-2333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 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2" name="Google Shape;182;p17"/>
          <p:cNvGrpSpPr/>
          <p:nvPr/>
        </p:nvGrpSpPr>
        <p:grpSpPr>
          <a:xfrm>
            <a:off x="5663611" y="1999133"/>
            <a:ext cx="1328359" cy="1114107"/>
            <a:chOff x="4165692" y="1877621"/>
            <a:chExt cx="1328359" cy="1114107"/>
          </a:xfrm>
        </p:grpSpPr>
        <p:cxnSp>
          <p:nvCxnSpPr>
            <p:cNvPr id="183" name="Google Shape;183;p17"/>
            <p:cNvCxnSpPr/>
            <p:nvPr/>
          </p:nvCxnSpPr>
          <p:spPr>
            <a:xfrm>
              <a:off x="4725547" y="1877621"/>
              <a:ext cx="0" cy="1114107"/>
            </a:xfrm>
            <a:prstGeom prst="straightConnector1">
              <a:avLst/>
            </a:prstGeom>
            <a:noFill/>
            <a:ln w="9525" cap="flat" cmpd="sng">
              <a:solidFill>
                <a:srgbClr val="AE350A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84" name="Google Shape;184;p17"/>
            <p:cNvCxnSpPr/>
            <p:nvPr/>
          </p:nvCxnSpPr>
          <p:spPr>
            <a:xfrm>
              <a:off x="4722746" y="1884303"/>
              <a:ext cx="0" cy="1114107"/>
            </a:xfrm>
            <a:prstGeom prst="straightConnector1">
              <a:avLst/>
            </a:prstGeom>
            <a:noFill/>
            <a:ln w="9525" cap="flat" cmpd="sng">
              <a:solidFill>
                <a:srgbClr val="AE350A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85" name="Google Shape;185;p17"/>
            <p:cNvSpPr txBox="1"/>
            <p:nvPr/>
          </p:nvSpPr>
          <p:spPr>
            <a:xfrm>
              <a:off x="5203587" y="2297973"/>
              <a:ext cx="2904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Y" sz="1800">
                  <a:solidFill>
                    <a:schemeClr val="dk1"/>
                  </a:solidFill>
                  <a:latin typeface="Times New Roman" panose="02020603050405020304" pitchFamily="18" charset="0"/>
                  <a:ea typeface="Libre Baskerville"/>
                  <a:cs typeface="Times New Roman" panose="02020603050405020304" pitchFamily="18" charset="0"/>
                  <a:sym typeface="Libre Baskerville"/>
                </a:rPr>
                <a:t>x</a:t>
              </a: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6" name="Google Shape;186;p17"/>
          <p:cNvSpPr/>
          <p:nvPr/>
        </p:nvSpPr>
        <p:spPr>
          <a:xfrm>
            <a:off x="6214625" y="2412178"/>
            <a:ext cx="785166" cy="268101"/>
          </a:xfrm>
          <a:prstGeom prst="rect">
            <a:avLst/>
          </a:prstGeom>
          <a:noFill/>
          <a:ln w="127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 panose="02020603050405020304" pitchFamily="18" charset="0"/>
              <a:ea typeface="Libre Baskerville"/>
              <a:cs typeface="Times New Roman" panose="02020603050405020304" pitchFamily="18" charset="0"/>
              <a:sym typeface="Libre Baskerville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185696" y="5405600"/>
            <a:ext cx="2808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y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Google Shape;189;p17"/>
          <p:cNvSpPr txBox="1"/>
          <p:nvPr/>
        </p:nvSpPr>
        <p:spPr>
          <a:xfrm>
            <a:off x="333840" y="3452587"/>
            <a:ext cx="4915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2)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" name="Google Shape;190;p17"/>
          <p:cNvSpPr/>
          <p:nvPr/>
        </p:nvSpPr>
        <p:spPr>
          <a:xfrm>
            <a:off x="825936" y="5336347"/>
            <a:ext cx="1634999" cy="50815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3076" b="-99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 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Google Shape;191;p17"/>
          <p:cNvSpPr txBox="1"/>
          <p:nvPr/>
        </p:nvSpPr>
        <p:spPr>
          <a:xfrm>
            <a:off x="2460935" y="4796070"/>
            <a:ext cx="1029962" cy="1588705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t="-793" r="-365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 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Google Shape;192;p17"/>
          <p:cNvSpPr txBox="1"/>
          <p:nvPr/>
        </p:nvSpPr>
        <p:spPr>
          <a:xfrm>
            <a:off x="3694468" y="4735860"/>
            <a:ext cx="1889107" cy="36933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l="-1999" b="-2333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 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Google Shape;194;p17"/>
          <p:cNvSpPr txBox="1"/>
          <p:nvPr/>
        </p:nvSpPr>
        <p:spPr>
          <a:xfrm>
            <a:off x="6193523" y="4130791"/>
            <a:ext cx="2808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y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5" name="Google Shape;195;p17"/>
          <p:cNvGrpSpPr/>
          <p:nvPr/>
        </p:nvGrpSpPr>
        <p:grpSpPr>
          <a:xfrm>
            <a:off x="5691802" y="4344187"/>
            <a:ext cx="1328359" cy="1114107"/>
            <a:chOff x="4165692" y="1877621"/>
            <a:chExt cx="1328359" cy="1114107"/>
          </a:xfrm>
        </p:grpSpPr>
        <p:sp>
          <p:nvSpPr>
            <p:cNvPr id="196" name="Google Shape;196;p17"/>
            <p:cNvSpPr/>
            <p:nvPr/>
          </p:nvSpPr>
          <p:spPr>
            <a:xfrm>
              <a:off x="4261037" y="2008849"/>
              <a:ext cx="942545" cy="8609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endParaRPr>
            </a:p>
          </p:txBody>
        </p:sp>
        <p:cxnSp>
          <p:nvCxnSpPr>
            <p:cNvPr id="197" name="Google Shape;197;p17"/>
            <p:cNvCxnSpPr/>
            <p:nvPr/>
          </p:nvCxnSpPr>
          <p:spPr>
            <a:xfrm>
              <a:off x="4725547" y="1877621"/>
              <a:ext cx="0" cy="1114107"/>
            </a:xfrm>
            <a:prstGeom prst="straightConnector1">
              <a:avLst/>
            </a:prstGeom>
            <a:noFill/>
            <a:ln w="9525" cap="flat" cmpd="sng">
              <a:solidFill>
                <a:srgbClr val="AE350A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98" name="Google Shape;198;p17"/>
            <p:cNvCxnSpPr/>
            <p:nvPr/>
          </p:nvCxnSpPr>
          <p:spPr>
            <a:xfrm>
              <a:off x="4722746" y="1884303"/>
              <a:ext cx="0" cy="1114107"/>
            </a:xfrm>
            <a:prstGeom prst="straightConnector1">
              <a:avLst/>
            </a:prstGeom>
            <a:noFill/>
            <a:ln w="9525" cap="flat" cmpd="sng">
              <a:solidFill>
                <a:srgbClr val="AE350A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99" name="Google Shape;199;p17"/>
            <p:cNvSpPr txBox="1"/>
            <p:nvPr/>
          </p:nvSpPr>
          <p:spPr>
            <a:xfrm>
              <a:off x="5203587" y="2297973"/>
              <a:ext cx="2904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Y" sz="1800">
                  <a:solidFill>
                    <a:schemeClr val="dk1"/>
                  </a:solidFill>
                  <a:latin typeface="Times New Roman" panose="02020603050405020304" pitchFamily="18" charset="0"/>
                  <a:ea typeface="Libre Baskerville"/>
                  <a:cs typeface="Times New Roman" panose="02020603050405020304" pitchFamily="18" charset="0"/>
                  <a:sym typeface="Libre Baskerville"/>
                </a:rPr>
                <a:t>x</a:t>
              </a: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0" name="Google Shape;200;p17"/>
          <p:cNvSpPr txBox="1"/>
          <p:nvPr/>
        </p:nvSpPr>
        <p:spPr>
          <a:xfrm>
            <a:off x="3667086" y="6021427"/>
            <a:ext cx="1686680" cy="369332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l="-2984" t="-3331" b="-2666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 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Google Shape;202;p17"/>
          <p:cNvSpPr/>
          <p:nvPr/>
        </p:nvSpPr>
        <p:spPr>
          <a:xfrm rot="5400000">
            <a:off x="5999183" y="6000557"/>
            <a:ext cx="934719" cy="41107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 panose="02020603050405020304" pitchFamily="18" charset="0"/>
              <a:ea typeface="Libre Baskerville"/>
              <a:cs typeface="Times New Roman" panose="02020603050405020304" pitchFamily="18" charset="0"/>
              <a:sym typeface="Libre Baskerville"/>
            </a:endParaRPr>
          </a:p>
        </p:txBody>
      </p:sp>
      <p:cxnSp>
        <p:nvCxnSpPr>
          <p:cNvPr id="203" name="Google Shape;203;p17"/>
          <p:cNvCxnSpPr/>
          <p:nvPr/>
        </p:nvCxnSpPr>
        <p:spPr>
          <a:xfrm>
            <a:off x="6243831" y="5618996"/>
            <a:ext cx="0" cy="1114107"/>
          </a:xfrm>
          <a:prstGeom prst="straightConnector1">
            <a:avLst/>
          </a:prstGeom>
          <a:noFill/>
          <a:ln w="9525" cap="flat" cmpd="sng">
            <a:solidFill>
              <a:srgbClr val="AE350A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04" name="Google Shape;204;p17"/>
          <p:cNvCxnSpPr/>
          <p:nvPr/>
        </p:nvCxnSpPr>
        <p:spPr>
          <a:xfrm>
            <a:off x="6241030" y="5625678"/>
            <a:ext cx="0" cy="1114107"/>
          </a:xfrm>
          <a:prstGeom prst="straightConnector1">
            <a:avLst/>
          </a:prstGeom>
          <a:noFill/>
          <a:ln w="9525" cap="flat" cmpd="sng">
            <a:solidFill>
              <a:srgbClr val="AE350A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05" name="Google Shape;205;p17"/>
          <p:cNvSpPr txBox="1"/>
          <p:nvPr/>
        </p:nvSpPr>
        <p:spPr>
          <a:xfrm>
            <a:off x="6721871" y="6039348"/>
            <a:ext cx="290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x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Google Shape;175;p17">
            <a:extLst>
              <a:ext uri="{FF2B5EF4-FFF2-40B4-BE49-F238E27FC236}">
                <a16:creationId xmlns:a16="http://schemas.microsoft.com/office/drawing/2014/main" id="{938E2FB9-815C-BC8F-0385-5464A92A88DD}"/>
              </a:ext>
            </a:extLst>
          </p:cNvPr>
          <p:cNvCxnSpPr>
            <a:cxnSpLocks/>
          </p:cNvCxnSpPr>
          <p:nvPr/>
        </p:nvCxnSpPr>
        <p:spPr>
          <a:xfrm>
            <a:off x="5556220" y="1360528"/>
            <a:ext cx="1369619" cy="0"/>
          </a:xfrm>
          <a:prstGeom prst="straightConnector1">
            <a:avLst/>
          </a:prstGeom>
          <a:noFill/>
          <a:ln w="9525" cap="flat" cmpd="sng">
            <a:solidFill>
              <a:srgbClr val="AE350A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" name="Google Shape;175;p17">
            <a:extLst>
              <a:ext uri="{FF2B5EF4-FFF2-40B4-BE49-F238E27FC236}">
                <a16:creationId xmlns:a16="http://schemas.microsoft.com/office/drawing/2014/main" id="{814C25F8-A9E5-9EBC-BC68-DFB676B15378}"/>
              </a:ext>
            </a:extLst>
          </p:cNvPr>
          <p:cNvCxnSpPr>
            <a:cxnSpLocks/>
          </p:cNvCxnSpPr>
          <p:nvPr/>
        </p:nvCxnSpPr>
        <p:spPr>
          <a:xfrm>
            <a:off x="5727130" y="6120788"/>
            <a:ext cx="1369619" cy="0"/>
          </a:xfrm>
          <a:prstGeom prst="straightConnector1">
            <a:avLst/>
          </a:prstGeom>
          <a:noFill/>
          <a:ln w="9525" cap="flat" cmpd="sng">
            <a:solidFill>
              <a:srgbClr val="AE350A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" name="Google Shape;175;p17">
            <a:extLst>
              <a:ext uri="{FF2B5EF4-FFF2-40B4-BE49-F238E27FC236}">
                <a16:creationId xmlns:a16="http://schemas.microsoft.com/office/drawing/2014/main" id="{1A778817-E8AC-ED93-EB13-302445370CD9}"/>
              </a:ext>
            </a:extLst>
          </p:cNvPr>
          <p:cNvCxnSpPr>
            <a:cxnSpLocks/>
          </p:cNvCxnSpPr>
          <p:nvPr/>
        </p:nvCxnSpPr>
        <p:spPr>
          <a:xfrm>
            <a:off x="5614524" y="4892622"/>
            <a:ext cx="1369619" cy="0"/>
          </a:xfrm>
          <a:prstGeom prst="straightConnector1">
            <a:avLst/>
          </a:prstGeom>
          <a:noFill/>
          <a:ln w="9525" cap="flat" cmpd="sng">
            <a:solidFill>
              <a:srgbClr val="AE350A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" name="Google Shape;175;p17">
            <a:extLst>
              <a:ext uri="{FF2B5EF4-FFF2-40B4-BE49-F238E27FC236}">
                <a16:creationId xmlns:a16="http://schemas.microsoft.com/office/drawing/2014/main" id="{867FBEFD-564A-85C7-7242-9233E3FEA719}"/>
              </a:ext>
            </a:extLst>
          </p:cNvPr>
          <p:cNvCxnSpPr>
            <a:cxnSpLocks/>
          </p:cNvCxnSpPr>
          <p:nvPr/>
        </p:nvCxnSpPr>
        <p:spPr>
          <a:xfrm>
            <a:off x="5802942" y="2687305"/>
            <a:ext cx="1369619" cy="0"/>
          </a:xfrm>
          <a:prstGeom prst="straightConnector1">
            <a:avLst/>
          </a:prstGeom>
          <a:noFill/>
          <a:ln w="9525" cap="flat" cmpd="sng">
            <a:solidFill>
              <a:srgbClr val="AE350A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"/>
          <p:cNvSpPr txBox="1">
            <a:spLocks noGrp="1"/>
          </p:cNvSpPr>
          <p:nvPr>
            <p:ph type="title"/>
          </p:nvPr>
        </p:nvSpPr>
        <p:spPr>
          <a:xfrm>
            <a:off x="90985" y="771517"/>
            <a:ext cx="2568389" cy="708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s-PY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WE– 1.1.C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1" name="Google Shape;21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1299" y="1755087"/>
            <a:ext cx="7348870" cy="1382542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8"/>
          <p:cNvSpPr txBox="1"/>
          <p:nvPr/>
        </p:nvSpPr>
        <p:spPr>
          <a:xfrm>
            <a:off x="6669741" y="1146288"/>
            <a:ext cx="247425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Página 7 </a:t>
            </a:r>
            <a:r>
              <a:rPr lang="es-PY" sz="1800" b="1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[Strang,1993]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Google Shape;214;p18"/>
          <p:cNvSpPr txBox="1"/>
          <p:nvPr/>
        </p:nvSpPr>
        <p:spPr>
          <a:xfrm>
            <a:off x="1113831" y="3397206"/>
            <a:ext cx="6729086" cy="64633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752" t="-1921" b="-1346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dirty="0"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 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" name="Google Shape;215;p18"/>
          <p:cNvSpPr txBox="1"/>
          <p:nvPr/>
        </p:nvSpPr>
        <p:spPr>
          <a:xfrm>
            <a:off x="353980" y="3123204"/>
            <a:ext cx="134931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b="1" i="1" u="sng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Problema</a:t>
            </a:r>
            <a:r>
              <a:rPr lang="es-PY" sz="18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" name="Google Shape;216;p18"/>
          <p:cNvSpPr txBox="1"/>
          <p:nvPr/>
        </p:nvSpPr>
        <p:spPr>
          <a:xfrm>
            <a:off x="1259632" y="4043537"/>
            <a:ext cx="2799484" cy="46012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1801" t="-10525" b="-3157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 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"/>
          <p:cNvSpPr txBox="1"/>
          <p:nvPr/>
        </p:nvSpPr>
        <p:spPr>
          <a:xfrm>
            <a:off x="386746" y="332656"/>
            <a:ext cx="137930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Solución: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3" name="Google Shape;223;p19"/>
          <p:cNvSpPr/>
          <p:nvPr/>
        </p:nvSpPr>
        <p:spPr>
          <a:xfrm>
            <a:off x="811732" y="673136"/>
            <a:ext cx="1465466" cy="3693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584" t="-3331" b="-2333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 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4" name="Google Shape;224;p19"/>
          <p:cNvSpPr/>
          <p:nvPr/>
        </p:nvSpPr>
        <p:spPr>
          <a:xfrm>
            <a:off x="235489" y="1089144"/>
            <a:ext cx="2192588" cy="55425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2311" t="-2272" b="-2045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 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" name="Google Shape;225;p19"/>
          <p:cNvSpPr txBox="1"/>
          <p:nvPr/>
        </p:nvSpPr>
        <p:spPr>
          <a:xfrm>
            <a:off x="4241573" y="1000597"/>
            <a:ext cx="2118913" cy="61786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52972" t="-226495" r="-1785" b="-32851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 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6" name="Google Shape;226;p19"/>
          <p:cNvSpPr/>
          <p:nvPr/>
        </p:nvSpPr>
        <p:spPr>
          <a:xfrm>
            <a:off x="3223930" y="1124861"/>
            <a:ext cx="508473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 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7" name="Google Shape;227;p19"/>
          <p:cNvSpPr txBox="1"/>
          <p:nvPr/>
        </p:nvSpPr>
        <p:spPr>
          <a:xfrm>
            <a:off x="309163" y="1963797"/>
            <a:ext cx="97278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b="1" u="sng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Paso</a:t>
            </a:r>
            <a:r>
              <a:rPr lang="es-PY" sz="1800" b="1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 1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8" name="Google Shape;228;p19"/>
          <p:cNvGrpSpPr/>
          <p:nvPr/>
        </p:nvGrpSpPr>
        <p:grpSpPr>
          <a:xfrm>
            <a:off x="309164" y="2411929"/>
            <a:ext cx="7747790" cy="1389774"/>
            <a:chOff x="309164" y="2690990"/>
            <a:chExt cx="7747790" cy="1389774"/>
          </a:xfrm>
        </p:grpSpPr>
        <p:grpSp>
          <p:nvGrpSpPr>
            <p:cNvPr id="229" name="Google Shape;229;p19"/>
            <p:cNvGrpSpPr/>
            <p:nvPr/>
          </p:nvGrpSpPr>
          <p:grpSpPr>
            <a:xfrm>
              <a:off x="2756135" y="2690990"/>
              <a:ext cx="2401042" cy="910094"/>
              <a:chOff x="368094" y="2550490"/>
              <a:chExt cx="2401042" cy="910094"/>
            </a:xfrm>
          </p:grpSpPr>
          <p:sp>
            <p:nvSpPr>
              <p:cNvPr id="230" name="Google Shape;230;p19"/>
              <p:cNvSpPr txBox="1"/>
              <p:nvPr/>
            </p:nvSpPr>
            <p:spPr>
              <a:xfrm>
                <a:off x="368094" y="2550490"/>
                <a:ext cx="2401042" cy="617861"/>
              </a:xfrm>
              <a:prstGeom prst="rect">
                <a:avLst/>
              </a:prstGeom>
              <a:blipFill rotWithShape="1">
                <a:blip r:embed="rId7">
                  <a:alphaModFix/>
                </a:blip>
                <a:stretch>
                  <a:fillRect l="-45786" t="-223977" r="-523" b="-321975"/>
                </a:stretch>
              </a:blip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PY" sz="1800">
                    <a:latin typeface="Times New Roman" panose="02020603050405020304" pitchFamily="18" charset="0"/>
                    <a:ea typeface="Libre Baskerville"/>
                    <a:cs typeface="Times New Roman" panose="02020603050405020304" pitchFamily="18" charset="0"/>
                    <a:sym typeface="Libre Baskerville"/>
                  </a:rPr>
                  <a:t> </a:t>
                </a: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31" name="Google Shape;231;p19"/>
              <p:cNvCxnSpPr/>
              <p:nvPr/>
            </p:nvCxnSpPr>
            <p:spPr>
              <a:xfrm>
                <a:off x="426896" y="3209404"/>
                <a:ext cx="2324098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350A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32" name="Google Shape;232;p19"/>
              <p:cNvSpPr txBox="1"/>
              <p:nvPr/>
            </p:nvSpPr>
            <p:spPr>
              <a:xfrm>
                <a:off x="1616867" y="3183585"/>
                <a:ext cx="1082925" cy="276999"/>
              </a:xfrm>
              <a:prstGeom prst="rect">
                <a:avLst/>
              </a:prstGeom>
              <a:blipFill rotWithShape="1">
                <a:blip r:embed="rId8">
                  <a:alphaModFix/>
                </a:blip>
                <a:stretch>
                  <a:fillRect l="-3447" r="-3446" b="-4544"/>
                </a:stretch>
              </a:blip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PY" sz="1800">
                    <a:latin typeface="Times New Roman" panose="02020603050405020304" pitchFamily="18" charset="0"/>
                    <a:ea typeface="Libre Baskerville"/>
                    <a:cs typeface="Times New Roman" panose="02020603050405020304" pitchFamily="18" charset="0"/>
                    <a:sym typeface="Libre Baskerville"/>
                  </a:rPr>
                  <a:t> </a:t>
                </a: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3" name="Google Shape;233;p19"/>
            <p:cNvGrpSpPr/>
            <p:nvPr/>
          </p:nvGrpSpPr>
          <p:grpSpPr>
            <a:xfrm>
              <a:off x="6824579" y="3429000"/>
              <a:ext cx="1087447" cy="651764"/>
              <a:chOff x="3346163" y="4498941"/>
              <a:chExt cx="1087447" cy="651764"/>
            </a:xfrm>
          </p:grpSpPr>
          <p:sp>
            <p:nvSpPr>
              <p:cNvPr id="234" name="Google Shape;234;p19"/>
              <p:cNvSpPr txBox="1"/>
              <p:nvPr/>
            </p:nvSpPr>
            <p:spPr>
              <a:xfrm>
                <a:off x="3412543" y="4564623"/>
                <a:ext cx="954685" cy="520399"/>
              </a:xfrm>
              <a:prstGeom prst="rect">
                <a:avLst/>
              </a:prstGeom>
              <a:blipFill rotWithShape="1">
                <a:blip r:embed="rId9">
                  <a:alphaModFix/>
                </a:blip>
                <a:stretch>
                  <a:fillRect l="-3946" r="-3946" b="-11903"/>
                </a:stretch>
              </a:blip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PY" sz="1800">
                    <a:latin typeface="Times New Roman" panose="02020603050405020304" pitchFamily="18" charset="0"/>
                    <a:ea typeface="Libre Baskerville"/>
                    <a:cs typeface="Times New Roman" panose="02020603050405020304" pitchFamily="18" charset="0"/>
                    <a:sym typeface="Libre Baskerville"/>
                  </a:rPr>
                  <a:t> </a:t>
                </a: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5" name="Google Shape;235;p19"/>
              <p:cNvSpPr/>
              <p:nvPr/>
            </p:nvSpPr>
            <p:spPr>
              <a:xfrm>
                <a:off x="3346163" y="4498941"/>
                <a:ext cx="1087447" cy="651764"/>
              </a:xfrm>
              <a:prstGeom prst="rect">
                <a:avLst/>
              </a:prstGeom>
              <a:noFill/>
              <a:ln w="12700" cap="flat" cmpd="sng">
                <a:solidFill>
                  <a:srgbClr val="99341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Times New Roman" panose="02020603050405020304" pitchFamily="18" charset="0"/>
                  <a:ea typeface="Libre Baskerville"/>
                  <a:cs typeface="Times New Roman" panose="02020603050405020304" pitchFamily="18" charset="0"/>
                  <a:sym typeface="Libre Baskerville"/>
                </a:endParaRPr>
              </a:p>
            </p:txBody>
          </p:sp>
        </p:grpSp>
        <p:sp>
          <p:nvSpPr>
            <p:cNvPr id="236" name="Google Shape;236;p19"/>
            <p:cNvSpPr txBox="1"/>
            <p:nvPr/>
          </p:nvSpPr>
          <p:spPr>
            <a:xfrm>
              <a:off x="5621544" y="2690990"/>
              <a:ext cx="2435410" cy="617861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l="-45311" t="-223977" r="-1039" b="-321975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Y" sz="1800">
                  <a:latin typeface="Times New Roman" panose="02020603050405020304" pitchFamily="18" charset="0"/>
                  <a:ea typeface="Libre Baskerville"/>
                  <a:cs typeface="Times New Roman" panose="02020603050405020304" pitchFamily="18" charset="0"/>
                  <a:sym typeface="Libre Baskerville"/>
                </a:rPr>
                <a:t> </a:t>
              </a: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Google Shape;237;p19"/>
            <p:cNvSpPr txBox="1"/>
            <p:nvPr/>
          </p:nvSpPr>
          <p:spPr>
            <a:xfrm>
              <a:off x="309164" y="2719720"/>
              <a:ext cx="2118913" cy="617861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l="-53290" t="-228543" r="-1795" b="-328530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Y" sz="1800">
                  <a:latin typeface="Times New Roman" panose="02020603050405020304" pitchFamily="18" charset="0"/>
                  <a:ea typeface="Libre Baskerville"/>
                  <a:cs typeface="Times New Roman" panose="02020603050405020304" pitchFamily="18" charset="0"/>
                  <a:sym typeface="Libre Baskerville"/>
                </a:rPr>
                <a:t> </a:t>
              </a: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8" name="Google Shape;238;p19"/>
            <p:cNvSpPr/>
            <p:nvPr/>
          </p:nvSpPr>
          <p:spPr>
            <a:xfrm>
              <a:off x="2383971" y="2831497"/>
              <a:ext cx="508473" cy="369332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Y" sz="1800">
                  <a:latin typeface="Times New Roman" panose="02020603050405020304" pitchFamily="18" charset="0"/>
                  <a:ea typeface="Libre Baskerville"/>
                  <a:cs typeface="Times New Roman" panose="02020603050405020304" pitchFamily="18" charset="0"/>
                  <a:sym typeface="Libre Baskerville"/>
                </a:rPr>
                <a:t> </a:t>
              </a: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5183564" y="2901743"/>
              <a:ext cx="508473" cy="369332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Y" sz="1800">
                  <a:latin typeface="Times New Roman" panose="02020603050405020304" pitchFamily="18" charset="0"/>
                  <a:ea typeface="Libre Baskerville"/>
                  <a:cs typeface="Times New Roman" panose="02020603050405020304" pitchFamily="18" charset="0"/>
                  <a:sym typeface="Libre Baskerville"/>
                </a:rPr>
                <a:t> </a:t>
              </a: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0" name="Google Shape;240;p19"/>
            <p:cNvSpPr/>
            <p:nvPr/>
          </p:nvSpPr>
          <p:spPr>
            <a:xfrm>
              <a:off x="5577014" y="2690990"/>
              <a:ext cx="2479939" cy="662276"/>
            </a:xfrm>
            <a:prstGeom prst="rect">
              <a:avLst/>
            </a:prstGeom>
            <a:noFill/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endParaRPr>
            </a:p>
          </p:txBody>
        </p:sp>
      </p:grpSp>
      <p:grpSp>
        <p:nvGrpSpPr>
          <p:cNvPr id="242" name="Google Shape;242;p19"/>
          <p:cNvGrpSpPr/>
          <p:nvPr/>
        </p:nvGrpSpPr>
        <p:grpSpPr>
          <a:xfrm>
            <a:off x="3130946" y="4264194"/>
            <a:ext cx="2289423" cy="905736"/>
            <a:chOff x="392326" y="4005064"/>
            <a:chExt cx="2289423" cy="905736"/>
          </a:xfrm>
        </p:grpSpPr>
        <p:sp>
          <p:nvSpPr>
            <p:cNvPr id="243" name="Google Shape;243;p19"/>
            <p:cNvSpPr txBox="1"/>
            <p:nvPr/>
          </p:nvSpPr>
          <p:spPr>
            <a:xfrm>
              <a:off x="392326" y="4005064"/>
              <a:ext cx="2289423" cy="514120"/>
            </a:xfrm>
            <a:prstGeom prst="rect">
              <a:avLst/>
            </a:prstGeom>
            <a:blipFill rotWithShape="1">
              <a:blip r:embed="rId14">
                <a:alphaModFix/>
              </a:blip>
              <a:stretch>
                <a:fillRect l="-41987" t="-247452" r="-551" b="-352435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Y" sz="1800">
                  <a:latin typeface="Times New Roman" panose="02020603050405020304" pitchFamily="18" charset="0"/>
                  <a:ea typeface="Libre Baskerville"/>
                  <a:cs typeface="Times New Roman" panose="02020603050405020304" pitchFamily="18" charset="0"/>
                  <a:sym typeface="Libre Baskerville"/>
                </a:rPr>
                <a:t> </a:t>
              </a: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4" name="Google Shape;244;p19"/>
            <p:cNvCxnSpPr/>
            <p:nvPr/>
          </p:nvCxnSpPr>
          <p:spPr>
            <a:xfrm>
              <a:off x="392326" y="4595395"/>
              <a:ext cx="2246400" cy="0"/>
            </a:xfrm>
            <a:prstGeom prst="straightConnector1">
              <a:avLst/>
            </a:prstGeom>
            <a:noFill/>
            <a:ln w="9525" cap="flat" cmpd="sng">
              <a:solidFill>
                <a:srgbClr val="AE350A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45" name="Google Shape;245;p19"/>
            <p:cNvSpPr txBox="1"/>
            <p:nvPr/>
          </p:nvSpPr>
          <p:spPr>
            <a:xfrm>
              <a:off x="739547" y="4680328"/>
              <a:ext cx="1942202" cy="230472"/>
            </a:xfrm>
            <a:prstGeom prst="rect">
              <a:avLst/>
            </a:prstGeom>
            <a:blipFill rotWithShape="1">
              <a:blip r:embed="rId15">
                <a:alphaModFix/>
              </a:blip>
              <a:stretch>
                <a:fillRect l="-648" t="-10525" r="-647" b="-52628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Y" sz="1800">
                  <a:latin typeface="Times New Roman" panose="02020603050405020304" pitchFamily="18" charset="0"/>
                  <a:ea typeface="Libre Baskerville"/>
                  <a:cs typeface="Times New Roman" panose="02020603050405020304" pitchFamily="18" charset="0"/>
                  <a:sym typeface="Libre Baskerville"/>
                </a:rPr>
                <a:t> </a:t>
              </a: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6" name="Google Shape;246;p19"/>
          <p:cNvGrpSpPr/>
          <p:nvPr/>
        </p:nvGrpSpPr>
        <p:grpSpPr>
          <a:xfrm>
            <a:off x="6806089" y="4203458"/>
            <a:ext cx="1250864" cy="788428"/>
            <a:chOff x="3984591" y="4519395"/>
            <a:chExt cx="959511" cy="771886"/>
          </a:xfrm>
        </p:grpSpPr>
        <p:sp>
          <p:nvSpPr>
            <p:cNvPr id="247" name="Google Shape;247;p19"/>
            <p:cNvSpPr txBox="1"/>
            <p:nvPr/>
          </p:nvSpPr>
          <p:spPr>
            <a:xfrm>
              <a:off x="3984591" y="4615950"/>
              <a:ext cx="959511" cy="675331"/>
            </a:xfrm>
            <a:prstGeom prst="rect">
              <a:avLst/>
            </a:prstGeom>
            <a:blipFill rotWithShape="1">
              <a:blip r:embed="rId1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Y" sz="1800">
                  <a:latin typeface="Times New Roman" panose="02020603050405020304" pitchFamily="18" charset="0"/>
                  <a:ea typeface="Libre Baskerville"/>
                  <a:cs typeface="Times New Roman" panose="02020603050405020304" pitchFamily="18" charset="0"/>
                  <a:sym typeface="Libre Baskerville"/>
                </a:rPr>
                <a:t> </a:t>
              </a: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4010027" y="4519395"/>
              <a:ext cx="856118" cy="651764"/>
            </a:xfrm>
            <a:prstGeom prst="rect">
              <a:avLst/>
            </a:prstGeom>
            <a:noFill/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endParaRPr>
            </a:p>
          </p:txBody>
        </p:sp>
      </p:grpSp>
      <p:sp>
        <p:nvSpPr>
          <p:cNvPr id="249" name="Google Shape;249;p19"/>
          <p:cNvSpPr txBox="1"/>
          <p:nvPr/>
        </p:nvSpPr>
        <p:spPr>
          <a:xfrm>
            <a:off x="349339" y="3863406"/>
            <a:ext cx="83933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b="1" u="sng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Paso</a:t>
            </a:r>
            <a:r>
              <a:rPr lang="es-PY" sz="1800" b="1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 2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0" name="Google Shape;250;p19"/>
          <p:cNvSpPr txBox="1"/>
          <p:nvPr/>
        </p:nvSpPr>
        <p:spPr>
          <a:xfrm>
            <a:off x="349339" y="4279414"/>
            <a:ext cx="2435410" cy="617861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l="-45311" t="-223977" r="-1039" b="-32197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 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Google Shape;251;p19"/>
          <p:cNvSpPr/>
          <p:nvPr/>
        </p:nvSpPr>
        <p:spPr>
          <a:xfrm>
            <a:off x="2690473" y="4381383"/>
            <a:ext cx="508473" cy="369332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 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2" name="Google Shape;252;p19"/>
          <p:cNvSpPr/>
          <p:nvPr/>
        </p:nvSpPr>
        <p:spPr>
          <a:xfrm>
            <a:off x="5375043" y="4342994"/>
            <a:ext cx="508473" cy="369332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 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3" name="Google Shape;253;p19"/>
          <p:cNvSpPr txBox="1"/>
          <p:nvPr/>
        </p:nvSpPr>
        <p:spPr>
          <a:xfrm>
            <a:off x="6890959" y="5332488"/>
            <a:ext cx="866006" cy="971035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r="-28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 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0"/>
          <p:cNvSpPr txBox="1"/>
          <p:nvPr/>
        </p:nvSpPr>
        <p:spPr>
          <a:xfrm>
            <a:off x="313780" y="260648"/>
            <a:ext cx="108471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Solución: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0" name="Google Shape;260;p20"/>
          <p:cNvGrpSpPr/>
          <p:nvPr/>
        </p:nvGrpSpPr>
        <p:grpSpPr>
          <a:xfrm>
            <a:off x="320960" y="748109"/>
            <a:ext cx="7500489" cy="1139770"/>
            <a:chOff x="313780" y="2450006"/>
            <a:chExt cx="7500489" cy="1139770"/>
          </a:xfrm>
        </p:grpSpPr>
        <p:sp>
          <p:nvSpPr>
            <p:cNvPr id="261" name="Google Shape;261;p20"/>
            <p:cNvSpPr txBox="1"/>
            <p:nvPr/>
          </p:nvSpPr>
          <p:spPr>
            <a:xfrm>
              <a:off x="3002399" y="2850009"/>
              <a:ext cx="2435410" cy="617861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l="-45076" t="-219970" r="-515" b="-321960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Y" sz="1800">
                  <a:latin typeface="Times New Roman" panose="02020603050405020304" pitchFamily="18" charset="0"/>
                  <a:ea typeface="Libre Baskerville"/>
                  <a:cs typeface="Times New Roman" panose="02020603050405020304" pitchFamily="18" charset="0"/>
                  <a:sym typeface="Libre Baskerville"/>
                </a:rPr>
                <a:t> </a:t>
              </a: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2" name="Google Shape;262;p20"/>
            <p:cNvSpPr txBox="1"/>
            <p:nvPr/>
          </p:nvSpPr>
          <p:spPr>
            <a:xfrm>
              <a:off x="313780" y="2825070"/>
              <a:ext cx="2118913" cy="617861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l="-52378" t="-221970" r="-1785" b="-321944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Y" sz="1800">
                  <a:latin typeface="Times New Roman" panose="02020603050405020304" pitchFamily="18" charset="0"/>
                  <a:ea typeface="Libre Baskerville"/>
                  <a:cs typeface="Times New Roman" panose="02020603050405020304" pitchFamily="18" charset="0"/>
                  <a:sym typeface="Libre Baskerville"/>
                </a:rPr>
                <a:t> </a:t>
              </a: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3" name="Google Shape;263;p20"/>
            <p:cNvSpPr txBox="1"/>
            <p:nvPr/>
          </p:nvSpPr>
          <p:spPr>
            <a:xfrm>
              <a:off x="6948263" y="2618741"/>
              <a:ext cx="866006" cy="97103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r="-2898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Y" sz="1800">
                  <a:latin typeface="Times New Roman" panose="02020603050405020304" pitchFamily="18" charset="0"/>
                  <a:ea typeface="Libre Baskerville"/>
                  <a:cs typeface="Times New Roman" panose="02020603050405020304" pitchFamily="18" charset="0"/>
                  <a:sym typeface="Libre Baskerville"/>
                </a:rPr>
                <a:t> </a:t>
              </a: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4" name="Google Shape;264;p20"/>
            <p:cNvSpPr/>
            <p:nvPr/>
          </p:nvSpPr>
          <p:spPr>
            <a:xfrm>
              <a:off x="2493926" y="2959285"/>
              <a:ext cx="508473" cy="369332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Y" sz="1800">
                  <a:latin typeface="Times New Roman" panose="02020603050405020304" pitchFamily="18" charset="0"/>
                  <a:ea typeface="Libre Baskerville"/>
                  <a:cs typeface="Times New Roman" panose="02020603050405020304" pitchFamily="18" charset="0"/>
                  <a:sym typeface="Libre Baskerville"/>
                </a:rPr>
                <a:t> </a:t>
              </a: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5" name="Google Shape;265;p20"/>
            <p:cNvSpPr/>
            <p:nvPr/>
          </p:nvSpPr>
          <p:spPr>
            <a:xfrm>
              <a:off x="6007515" y="2959285"/>
              <a:ext cx="508473" cy="369332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Y" sz="1800">
                  <a:latin typeface="Times New Roman" panose="02020603050405020304" pitchFamily="18" charset="0"/>
                  <a:ea typeface="Libre Baskerville"/>
                  <a:cs typeface="Times New Roman" panose="02020603050405020304" pitchFamily="18" charset="0"/>
                  <a:sym typeface="Libre Baskerville"/>
                </a:rPr>
                <a:t> </a:t>
              </a: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" name="Google Shape;266;p20"/>
            <p:cNvSpPr txBox="1"/>
            <p:nvPr/>
          </p:nvSpPr>
          <p:spPr>
            <a:xfrm>
              <a:off x="343545" y="2450006"/>
              <a:ext cx="9556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Y" sz="1800" b="1" u="sng" dirty="0">
                  <a:solidFill>
                    <a:schemeClr val="dk1"/>
                  </a:solidFill>
                  <a:latin typeface="Times New Roman" panose="02020603050405020304" pitchFamily="18" charset="0"/>
                  <a:ea typeface="Libre Baskerville"/>
                  <a:cs typeface="Times New Roman" panose="02020603050405020304" pitchFamily="18" charset="0"/>
                  <a:sym typeface="Libre Baskerville"/>
                </a:rPr>
                <a:t>Paso</a:t>
              </a:r>
              <a:r>
                <a:rPr lang="es-PY" sz="1800" b="1" dirty="0">
                  <a:solidFill>
                    <a:schemeClr val="dk1"/>
                  </a:solidFill>
                  <a:latin typeface="Times New Roman" panose="02020603050405020304" pitchFamily="18" charset="0"/>
                  <a:ea typeface="Libre Baskerville"/>
                  <a:cs typeface="Times New Roman" panose="02020603050405020304" pitchFamily="18" charset="0"/>
                  <a:sym typeface="Libre Baskerville"/>
                </a:rPr>
                <a:t> 1</a:t>
              </a: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7" name="Google Shape;267;p20"/>
            <p:cNvSpPr txBox="1"/>
            <p:nvPr/>
          </p:nvSpPr>
          <p:spPr>
            <a:xfrm>
              <a:off x="3069744" y="2457408"/>
              <a:ext cx="9556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Y" sz="1800" b="1" u="sng" dirty="0">
                  <a:solidFill>
                    <a:schemeClr val="dk1"/>
                  </a:solidFill>
                  <a:latin typeface="Times New Roman" panose="02020603050405020304" pitchFamily="18" charset="0"/>
                  <a:ea typeface="Libre Baskerville"/>
                  <a:cs typeface="Times New Roman" panose="02020603050405020304" pitchFamily="18" charset="0"/>
                  <a:sym typeface="Libre Baskerville"/>
                </a:rPr>
                <a:t>Paso</a:t>
              </a:r>
              <a:r>
                <a:rPr lang="es-PY" sz="1800" b="1" dirty="0">
                  <a:solidFill>
                    <a:schemeClr val="dk1"/>
                  </a:solidFill>
                  <a:latin typeface="Times New Roman" panose="02020603050405020304" pitchFamily="18" charset="0"/>
                  <a:ea typeface="Libre Baskerville"/>
                  <a:cs typeface="Times New Roman" panose="02020603050405020304" pitchFamily="18" charset="0"/>
                  <a:sym typeface="Libre Baskerville"/>
                </a:rPr>
                <a:t> 2</a:t>
              </a: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8" name="Google Shape;268;p20"/>
          <p:cNvGrpSpPr/>
          <p:nvPr/>
        </p:nvGrpSpPr>
        <p:grpSpPr>
          <a:xfrm>
            <a:off x="506330" y="2234227"/>
            <a:ext cx="7441907" cy="666016"/>
            <a:chOff x="442758" y="3112245"/>
            <a:chExt cx="7441907" cy="666016"/>
          </a:xfrm>
        </p:grpSpPr>
        <p:sp>
          <p:nvSpPr>
            <p:cNvPr id="269" name="Google Shape;269;p20"/>
            <p:cNvSpPr txBox="1"/>
            <p:nvPr/>
          </p:nvSpPr>
          <p:spPr>
            <a:xfrm>
              <a:off x="442758" y="3198039"/>
              <a:ext cx="1851725" cy="461921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l="-1360" t="-10810" b="-32431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Y" sz="1800">
                  <a:latin typeface="Times New Roman" panose="02020603050405020304" pitchFamily="18" charset="0"/>
                  <a:ea typeface="Libre Baskerville"/>
                  <a:cs typeface="Times New Roman" panose="02020603050405020304" pitchFamily="18" charset="0"/>
                  <a:sym typeface="Libre Baskerville"/>
                </a:rPr>
                <a:t> </a:t>
              </a: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0" name="Google Shape;270;p20"/>
            <p:cNvSpPr txBox="1"/>
            <p:nvPr/>
          </p:nvSpPr>
          <p:spPr>
            <a:xfrm>
              <a:off x="3722719" y="3198039"/>
              <a:ext cx="1729897" cy="461921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t="-5404" b="-32431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Y" sz="1800">
                  <a:latin typeface="Times New Roman" panose="02020603050405020304" pitchFamily="18" charset="0"/>
                  <a:ea typeface="Libre Baskerville"/>
                  <a:cs typeface="Times New Roman" panose="02020603050405020304" pitchFamily="18" charset="0"/>
                  <a:sym typeface="Libre Baskerville"/>
                </a:rPr>
                <a:t> </a:t>
              </a: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1" name="Google Shape;271;p20"/>
            <p:cNvSpPr txBox="1"/>
            <p:nvPr/>
          </p:nvSpPr>
          <p:spPr>
            <a:xfrm>
              <a:off x="6372200" y="3112245"/>
              <a:ext cx="1512465" cy="666016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-5659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Y" sz="1800">
                  <a:latin typeface="Times New Roman" panose="02020603050405020304" pitchFamily="18" charset="0"/>
                  <a:ea typeface="Libre Baskerville"/>
                  <a:cs typeface="Times New Roman" panose="02020603050405020304" pitchFamily="18" charset="0"/>
                  <a:sym typeface="Libre Baskerville"/>
                </a:rPr>
                <a:t> </a:t>
              </a: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2" name="Google Shape;272;p20"/>
          <p:cNvGrpSpPr/>
          <p:nvPr/>
        </p:nvGrpSpPr>
        <p:grpSpPr>
          <a:xfrm>
            <a:off x="155307" y="3334242"/>
            <a:ext cx="8594881" cy="1782725"/>
            <a:chOff x="160476" y="4075326"/>
            <a:chExt cx="8594881" cy="1782725"/>
          </a:xfrm>
        </p:grpSpPr>
        <p:pic>
          <p:nvPicPr>
            <p:cNvPr id="273" name="Google Shape;273;p20" descr="Imagen que contiene tabla, blanco, agua, mucho&#10;&#10;Descripción generada automáticamente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160476" y="4128660"/>
              <a:ext cx="2572270" cy="17293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4" name="Google Shape;274;p20" descr="Imagen que contiene mucho, blanco, tabla, grupo&#10;&#10;Descripción generada automáticamente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3202091" y="4102150"/>
              <a:ext cx="2555776" cy="16906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5" name="Google Shape;275;p20" descr="Imagen que contiene blanco, mucho, grupo, negro&#10;&#10;Descripción generada automáticamente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6227212" y="4075326"/>
              <a:ext cx="2528145" cy="169068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6" name="Google Shape;276;p20"/>
          <p:cNvGrpSpPr/>
          <p:nvPr/>
        </p:nvGrpSpPr>
        <p:grpSpPr>
          <a:xfrm>
            <a:off x="1046153" y="5657383"/>
            <a:ext cx="6775296" cy="806264"/>
            <a:chOff x="965161" y="5916464"/>
            <a:chExt cx="6775296" cy="806264"/>
          </a:xfrm>
        </p:grpSpPr>
        <p:pic>
          <p:nvPicPr>
            <p:cNvPr id="277" name="Google Shape;277;p20" descr="Captura de pantalla de un celular&#10;&#10;Descripción generada automáticamente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6349651" y="5916464"/>
              <a:ext cx="1390806" cy="8062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8" name="Google Shape;278;p20" descr="Captura de pantalla de un celular&#10;&#10;Descripción generada automáticamente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3734822" y="5963461"/>
              <a:ext cx="1282183" cy="7414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9" name="Google Shape;279;p20" descr="Captura de pantalla de un celular&#10;&#10;Descripción generada automáticamente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965161" y="5963461"/>
              <a:ext cx="1152533" cy="74147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"/>
          <p:cNvSpPr txBox="1">
            <a:spLocks noGrp="1"/>
          </p:cNvSpPr>
          <p:nvPr>
            <p:ph type="title"/>
          </p:nvPr>
        </p:nvSpPr>
        <p:spPr>
          <a:xfrm>
            <a:off x="166621" y="779952"/>
            <a:ext cx="1869142" cy="681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s-PY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Créditos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5" name="Google Shape;285;p21"/>
          <p:cNvSpPr txBox="1"/>
          <p:nvPr/>
        </p:nvSpPr>
        <p:spPr>
          <a:xfrm>
            <a:off x="107504" y="2431137"/>
            <a:ext cx="20787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u="sng" dirty="0">
                <a:solidFill>
                  <a:schemeClr val="hlink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  <a:hlinkClick r:id="rId3"/>
              </a:rPr>
              <a:t>Prof. Gilbert Strang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Libre Baskerville"/>
              <a:cs typeface="Times New Roman" panose="02020603050405020304" pitchFamily="18" charset="0"/>
              <a:sym typeface="Libre Baskerville"/>
            </a:endParaRPr>
          </a:p>
        </p:txBody>
      </p:sp>
      <p:sp>
        <p:nvSpPr>
          <p:cNvPr id="286" name="Google Shape;286;p21"/>
          <p:cNvSpPr/>
          <p:nvPr/>
        </p:nvSpPr>
        <p:spPr>
          <a:xfrm>
            <a:off x="2051719" y="2492692"/>
            <a:ext cx="283404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400" u="sng" dirty="0">
                <a:solidFill>
                  <a:schemeClr val="hlink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  <a:hlinkClick r:id="rId3"/>
              </a:rPr>
              <a:t>http://www-math.mit.edu/~gs/</a:t>
            </a:r>
            <a:endParaRPr sz="1400" dirty="0">
              <a:solidFill>
                <a:srgbClr val="0070C0"/>
              </a:solidFill>
              <a:latin typeface="Times New Roman" panose="02020603050405020304" pitchFamily="18" charset="0"/>
              <a:ea typeface="Libre Baskerville"/>
              <a:cs typeface="Times New Roman" panose="02020603050405020304" pitchFamily="18" charset="0"/>
              <a:sym typeface="Libre Baskerville"/>
            </a:endParaRPr>
          </a:p>
        </p:txBody>
      </p:sp>
      <p:sp>
        <p:nvSpPr>
          <p:cNvPr id="287" name="Google Shape;287;p21"/>
          <p:cNvSpPr/>
          <p:nvPr/>
        </p:nvSpPr>
        <p:spPr>
          <a:xfrm>
            <a:off x="2051719" y="2118797"/>
            <a:ext cx="606133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400" u="sng" dirty="0">
                <a:solidFill>
                  <a:schemeClr val="hlink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  <a:hlinkClick r:id="rId4"/>
              </a:rPr>
              <a:t>https://ocw.mit.edu/courses/mathematics/18-06-linear-algebra-spring-2010/</a:t>
            </a:r>
            <a:endParaRPr sz="1400" dirty="0">
              <a:solidFill>
                <a:srgbClr val="0070C0"/>
              </a:solidFill>
              <a:latin typeface="Times New Roman" panose="02020603050405020304" pitchFamily="18" charset="0"/>
              <a:ea typeface="Libre Baskerville"/>
              <a:cs typeface="Times New Roman" panose="02020603050405020304" pitchFamily="18" charset="0"/>
              <a:sym typeface="Libre Baskerville"/>
            </a:endParaRPr>
          </a:p>
        </p:txBody>
      </p:sp>
      <p:sp>
        <p:nvSpPr>
          <p:cNvPr id="288" name="Google Shape;288;p21"/>
          <p:cNvSpPr txBox="1"/>
          <p:nvPr/>
        </p:nvSpPr>
        <p:spPr>
          <a:xfrm>
            <a:off x="147146" y="2057242"/>
            <a:ext cx="16165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u="sng" dirty="0">
                <a:solidFill>
                  <a:schemeClr val="hlink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  <a:hlinkClick r:id="rId4"/>
              </a:rPr>
              <a:t>MIT 18.06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Libre Baskerville"/>
              <a:cs typeface="Times New Roman" panose="02020603050405020304" pitchFamily="18" charset="0"/>
              <a:sym typeface="Libre Baskerville"/>
            </a:endParaRPr>
          </a:p>
        </p:txBody>
      </p:sp>
      <p:sp>
        <p:nvSpPr>
          <p:cNvPr id="289" name="Google Shape;289;p21"/>
          <p:cNvSpPr txBox="1"/>
          <p:nvPr/>
        </p:nvSpPr>
        <p:spPr>
          <a:xfrm>
            <a:off x="2051720" y="1702834"/>
            <a:ext cx="3506398" cy="41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lang="es-PY" sz="1400" u="sng" dirty="0">
                <a:solidFill>
                  <a:schemeClr val="hlink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  <a:hlinkClick r:id="rId5"/>
              </a:rPr>
              <a:t>https://github.com/aegiloru/linearAlgebra</a:t>
            </a:r>
            <a:endParaRPr sz="1400" dirty="0">
              <a:solidFill>
                <a:srgbClr val="0070C0"/>
              </a:solidFill>
              <a:latin typeface="Times New Roman" panose="02020603050405020304" pitchFamily="18" charset="0"/>
              <a:ea typeface="Libre Baskerville"/>
              <a:cs typeface="Times New Roman" panose="02020603050405020304" pitchFamily="18" charset="0"/>
              <a:sym typeface="Libre Baskerville"/>
            </a:endParaRPr>
          </a:p>
        </p:txBody>
      </p:sp>
      <p:sp>
        <p:nvSpPr>
          <p:cNvPr id="290" name="Google Shape;290;p21"/>
          <p:cNvSpPr txBox="1"/>
          <p:nvPr/>
        </p:nvSpPr>
        <p:spPr>
          <a:xfrm>
            <a:off x="6191770" y="331031"/>
            <a:ext cx="3107772" cy="1131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0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None/>
            </a:pPr>
            <a:r>
              <a:rPr lang="es-PY" sz="2900" b="1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Ariel Guerrero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None/>
            </a:pPr>
            <a:r>
              <a:rPr lang="es-PY" sz="2900" u="sng" dirty="0">
                <a:solidFill>
                  <a:schemeClr val="hlink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  <a:hlinkClick r:id="rId6"/>
              </a:rPr>
              <a:t>ariel.guerrero@uc.edu.py</a:t>
            </a:r>
            <a:endParaRPr sz="2900" dirty="0">
              <a:solidFill>
                <a:srgbClr val="888888"/>
              </a:solidFill>
              <a:latin typeface="Times New Roman" panose="02020603050405020304" pitchFamily="18" charset="0"/>
              <a:ea typeface="Libre Baskerville"/>
              <a:cs typeface="Times New Roman" panose="02020603050405020304" pitchFamily="18" charset="0"/>
              <a:sym typeface="Libre Baskerville"/>
            </a:endParaRPr>
          </a:p>
          <a:p>
            <a:pPr marL="0" marR="0" lvl="0" indent="0" algn="ctr" rtl="0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None/>
            </a:pPr>
            <a:r>
              <a:rPr lang="es-PY" sz="2900" dirty="0">
                <a:solidFill>
                  <a:srgbClr val="888888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(+595) 981-425 040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None/>
            </a:pPr>
            <a:r>
              <a:rPr lang="es-PY" sz="2900" b="1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Hernandarias – Paraguay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None/>
            </a:pPr>
            <a:r>
              <a:rPr lang="es-PY" sz="2900" b="1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@2024</a:t>
            </a:r>
            <a:endParaRPr sz="2900" dirty="0">
              <a:solidFill>
                <a:schemeClr val="dk1"/>
              </a:solidFill>
              <a:latin typeface="Times New Roman" panose="02020603050405020304" pitchFamily="18" charset="0"/>
              <a:ea typeface="Libre Baskerville"/>
              <a:cs typeface="Times New Roman" panose="02020603050405020304" pitchFamily="18" charset="0"/>
              <a:sym typeface="Libre Baskerville"/>
            </a:endParaRPr>
          </a:p>
          <a:p>
            <a:pPr marL="0" marR="0" lvl="0" indent="0" algn="l" rtl="0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None/>
            </a:pPr>
            <a:endParaRPr sz="2400" b="1" dirty="0">
              <a:solidFill>
                <a:srgbClr val="888888"/>
              </a:solidFill>
              <a:latin typeface="Times New Roman" panose="02020603050405020304" pitchFamily="18" charset="0"/>
              <a:ea typeface="Libre Baskerville"/>
              <a:cs typeface="Times New Roman" panose="02020603050405020304" pitchFamily="18" charset="0"/>
              <a:sym typeface="Libre Baskerville"/>
            </a:endParaRPr>
          </a:p>
        </p:txBody>
      </p:sp>
      <p:sp>
        <p:nvSpPr>
          <p:cNvPr id="291" name="Google Shape;291;p21"/>
          <p:cNvSpPr/>
          <p:nvPr/>
        </p:nvSpPr>
        <p:spPr>
          <a:xfrm>
            <a:off x="166621" y="1749465"/>
            <a:ext cx="10740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u="sng" dirty="0">
                <a:solidFill>
                  <a:schemeClr val="hlink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  <a:hlinkClick r:id="rId5"/>
              </a:rPr>
              <a:t>GitHub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Libre Baskerville"/>
              <a:cs typeface="Times New Roman" panose="02020603050405020304" pitchFamily="18" charset="0"/>
              <a:sym typeface="Libre Baskerville"/>
            </a:endParaRPr>
          </a:p>
        </p:txBody>
      </p:sp>
      <p:pic>
        <p:nvPicPr>
          <p:cNvPr id="292" name="Google Shape;292;p21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571999" y="6087815"/>
            <a:ext cx="800100" cy="2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1"/>
          <p:cNvSpPr/>
          <p:nvPr/>
        </p:nvSpPr>
        <p:spPr>
          <a:xfrm>
            <a:off x="2252815" y="6413814"/>
            <a:ext cx="58602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dirty="0" err="1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Attribution-NonCommercial-ShareAlike</a:t>
            </a:r>
            <a:r>
              <a:rPr lang="es-PY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 4.0 International (CC BY-NC-SA 4.0)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4" name="Google Shape;294;p2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22262" y="3280086"/>
            <a:ext cx="1836905" cy="243964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1"/>
          <p:cNvSpPr/>
          <p:nvPr/>
        </p:nvSpPr>
        <p:spPr>
          <a:xfrm>
            <a:off x="2252815" y="3280086"/>
            <a:ext cx="606133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Strang, G., Strang, G., Strang, G., &amp; Strang, G. (1993). 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Introduction</a:t>
            </a:r>
            <a:r>
              <a:rPr lang="es-PY" sz="18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 </a:t>
            </a:r>
            <a:r>
              <a:rPr lang="es-PY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to</a:t>
            </a:r>
            <a:r>
              <a:rPr lang="es-PY" sz="18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 linear algebra (Vol. 3).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Wellesley, MA: Wellesley-Cambridge </a:t>
            </a:r>
            <a:r>
              <a:rPr lang="es-PY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Press</a:t>
            </a:r>
            <a:r>
              <a:rPr lang="es-PY" sz="18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6" name="Google Shape;296;p21"/>
          <p:cNvSpPr/>
          <p:nvPr/>
        </p:nvSpPr>
        <p:spPr>
          <a:xfrm>
            <a:off x="2186298" y="4160083"/>
            <a:ext cx="170438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b="1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[Strang,1993]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quidad">
  <a:themeElements>
    <a:clrScheme name="Equidad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329</Words>
  <Application>Microsoft Office PowerPoint</Application>
  <PresentationFormat>Presentación en pantalla (4:3)</PresentationFormat>
  <Paragraphs>111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Libre Baskerville</vt:lpstr>
      <vt:lpstr>Calibri</vt:lpstr>
      <vt:lpstr>Noto Sans Symbols</vt:lpstr>
      <vt:lpstr>Times New Roman</vt:lpstr>
      <vt:lpstr>Libre Franklin</vt:lpstr>
      <vt:lpstr>Equidad</vt:lpstr>
      <vt:lpstr>CH 1 – Introduction to  vectors Worked Examples Section 1.1</vt:lpstr>
      <vt:lpstr>WE– 1.1.A</vt:lpstr>
      <vt:lpstr>Presentación de PowerPoint</vt:lpstr>
      <vt:lpstr>WE– 1.1.B</vt:lpstr>
      <vt:lpstr>Presentación de PowerPoint</vt:lpstr>
      <vt:lpstr>WE– 1.1.C</vt:lpstr>
      <vt:lpstr>Presentación de PowerPoint</vt:lpstr>
      <vt:lpstr>Presentación de PowerPoint</vt:lpstr>
      <vt:lpstr>Créditos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 1 – Introduction to  vectors Worked Examples Section 1</dc:title>
  <cp:lastModifiedBy>Gregorio Ariel Guerrero Moral</cp:lastModifiedBy>
  <cp:revision>3</cp:revision>
  <dcterms:modified xsi:type="dcterms:W3CDTF">2024-03-14T14:25:46Z</dcterms:modified>
</cp:coreProperties>
</file>