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33"/>
  </p:handoutMasterIdLst>
  <p:sldIdLst>
    <p:sldId id="256" r:id="rId3"/>
    <p:sldId id="346" r:id="rId4"/>
    <p:sldId id="292" r:id="rId5"/>
    <p:sldId id="293" r:id="rId6"/>
    <p:sldId id="294" r:id="rId7"/>
    <p:sldId id="295" r:id="rId8"/>
    <p:sldId id="296" r:id="rId9"/>
    <p:sldId id="300" r:id="rId10"/>
    <p:sldId id="301" r:id="rId11"/>
    <p:sldId id="304" r:id="rId12"/>
    <p:sldId id="302" r:id="rId13"/>
    <p:sldId id="312" r:id="rId14"/>
    <p:sldId id="299" r:id="rId15"/>
    <p:sldId id="305" r:id="rId16"/>
    <p:sldId id="308" r:id="rId17"/>
    <p:sldId id="306" r:id="rId18"/>
    <p:sldId id="309" r:id="rId19"/>
    <p:sldId id="362" r:id="rId20"/>
    <p:sldId id="363" r:id="rId21"/>
    <p:sldId id="364" r:id="rId22"/>
    <p:sldId id="311" r:id="rId23"/>
    <p:sldId id="313" r:id="rId24"/>
    <p:sldId id="315" r:id="rId25"/>
    <p:sldId id="320" r:id="rId26"/>
    <p:sldId id="318" r:id="rId27"/>
    <p:sldId id="335" r:id="rId28"/>
    <p:sldId id="349" r:id="rId29"/>
    <p:sldId id="365" r:id="rId30"/>
    <p:sldId id="366" r:id="rId31"/>
    <p:sldId id="367" r:id="rId32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DF034-ECA0-EFAA-6AA8-287EAE83AAB4}" v="236" dt="2021-10-06T13:39:00.930"/>
    <p1510:client id="{638BB0EE-D3DC-5AD1-FFC5-F2CC8C5E14CA}" v="237" dt="2021-10-06T14:27:29.105"/>
    <p1510:client id="{D0AD3D08-19AC-1A74-5436-59299512DE36}" v="7" dt="2021-10-06T13:41:23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A5465-E683-4B61-BB0D-30D802EFFFEB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06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A54F0-3D85-4509-8861-14CA32CC1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9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81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1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16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19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62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67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48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59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22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0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0290-DFFB-452F-AC2F-AC7D2AF4C50D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MSR India Summer School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2363-1122-4684-A78A-5BC67C413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00290-DFFB-452F-AC2F-AC7D2AF4C5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MSR India Summer School 2008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2363-1122-4684-A78A-5BC67C413E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Print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Prin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769441"/>
          </a:xfrm>
        </p:spPr>
        <p:txBody>
          <a:bodyPr>
            <a:spAutoFit/>
          </a:bodyPr>
          <a:lstStyle/>
          <a:p>
            <a:r>
              <a:rPr lang="en-US"/>
              <a:t>Pointer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962400"/>
            <a:ext cx="67056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G. Ramalingam</a:t>
            </a:r>
          </a:p>
          <a:p>
            <a:r>
              <a:rPr lang="en-US"/>
              <a:t>Microsoft Research, India</a:t>
            </a:r>
          </a:p>
          <a:p>
            <a:r>
              <a:rPr lang="en-US"/>
              <a:t>&amp;</a:t>
            </a:r>
          </a:p>
          <a:p>
            <a:r>
              <a:rPr lang="en-US"/>
              <a:t>K. V. Raghavan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Algorithm A (may points-to analysis)</a:t>
            </a:r>
            <a:br>
              <a:rPr lang="en-US" sz="3600"/>
            </a:br>
            <a:r>
              <a:rPr lang="en-US" sz="3600"/>
              <a:t>A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2057400" cy="501675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x = &amp;a;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y = &amp;b;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if (?) {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} else {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p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}</a:t>
            </a:r>
          </a:p>
          <a:p>
            <a:endParaRPr lang="en-US" sz="320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*x = &amp;c;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*p = &amp;c;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505200" y="1981200"/>
            <a:ext cx="4686665" cy="1055608"/>
          </a:xfrm>
          <a:prstGeom prst="wedgeRoundRectCallout">
            <a:avLst>
              <a:gd name="adj1" fmla="val -90876"/>
              <a:gd name="adj2" fmla="val 24419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How should we handle</a:t>
            </a:r>
          </a:p>
          <a:p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this statement?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(Try it!)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048000" y="4648200"/>
            <a:ext cx="5181600" cy="457200"/>
            <a:chOff x="3962400" y="1447800"/>
            <a:chExt cx="5181600" cy="457200"/>
          </a:xfrm>
        </p:grpSpPr>
        <p:sp>
          <p:nvSpPr>
            <p:cNvPr id="9" name="Rectangle 8"/>
            <p:cNvSpPr/>
            <p:nvPr/>
          </p:nvSpPr>
          <p:spPr>
            <a:xfrm>
              <a:off x="39624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x: 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578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y: 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p: {</a:t>
              </a:r>
              <a:r>
                <a:rPr lang="en-US" sz="2400" err="1"/>
                <a:t>x,y</a:t>
              </a:r>
              <a:r>
                <a:rPr lang="en-US" sz="2400"/>
                <a:t>}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486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a: null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000" y="5334000"/>
            <a:ext cx="5181600" cy="457200"/>
            <a:chOff x="3962400" y="1447800"/>
            <a:chExt cx="5181600" cy="457200"/>
          </a:xfrm>
        </p:grpSpPr>
        <p:sp>
          <p:nvSpPr>
            <p:cNvPr id="15" name="Rectangle 14"/>
            <p:cNvSpPr/>
            <p:nvPr/>
          </p:nvSpPr>
          <p:spPr>
            <a:xfrm>
              <a:off x="39624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x: 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y: 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532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p: {</a:t>
              </a:r>
              <a:r>
                <a:rPr lang="en-US" sz="2400" err="1"/>
                <a:t>x,y</a:t>
              </a:r>
              <a:r>
                <a:rPr lang="en-US" sz="2400"/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486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a: c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8000" y="6019800"/>
            <a:ext cx="5181600" cy="457200"/>
            <a:chOff x="3962400" y="1447800"/>
            <a:chExt cx="5181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39624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x: {</a:t>
              </a:r>
              <a:r>
                <a:rPr lang="en-US" sz="2400" err="1"/>
                <a:t>a,c</a:t>
              </a:r>
              <a:r>
                <a:rPr lang="en-US" sz="2400"/>
                <a:t>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578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y: {</a:t>
              </a:r>
              <a:r>
                <a:rPr lang="en-US" sz="2400" err="1"/>
                <a:t>b,c</a:t>
              </a:r>
              <a:r>
                <a:rPr lang="en-US" sz="2400"/>
                <a:t>}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532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p: {</a:t>
              </a:r>
              <a:r>
                <a:rPr lang="en-US" sz="2400" err="1"/>
                <a:t>x,y</a:t>
              </a:r>
              <a:r>
                <a:rPr lang="en-US" sz="2400"/>
                <a:t>}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848600" y="1447800"/>
              <a:ext cx="1295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/>
                <a:t>a: c</a:t>
              </a: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6172200" y="3733800"/>
            <a:ext cx="2866379" cy="578882"/>
          </a:xfrm>
          <a:prstGeom prst="wedgeRoundRectCallout">
            <a:avLst>
              <a:gd name="adj1" fmla="val -14517"/>
              <a:gd name="adj2" fmla="val 260997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Strong update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3505200" y="3733800"/>
            <a:ext cx="2603303" cy="578882"/>
          </a:xfrm>
          <a:prstGeom prst="wedgeRoundRectCallout">
            <a:avLst>
              <a:gd name="adj1" fmla="val -48147"/>
              <a:gd name="adj2" fmla="val 35846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Weak update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3505200" y="3733800"/>
            <a:ext cx="2603303" cy="578882"/>
          </a:xfrm>
          <a:prstGeom prst="wedgeRoundRectCallout">
            <a:avLst>
              <a:gd name="adj1" fmla="val -7417"/>
              <a:gd name="adj2" fmla="val 3735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Weak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is it </a:t>
            </a:r>
            <a:r>
              <a:rPr lang="en-US">
                <a:solidFill>
                  <a:srgbClr val="00B050"/>
                </a:solidFill>
              </a:rPr>
              <a:t>correct</a:t>
            </a:r>
            <a:r>
              <a:rPr lang="en-US"/>
              <a:t> to use a strong update? A weak update?</a:t>
            </a:r>
          </a:p>
          <a:p>
            <a:endParaRPr lang="en-US"/>
          </a:p>
          <a:p>
            <a:r>
              <a:rPr lang="en-US"/>
              <a:t>Is this points-to analysis </a:t>
            </a:r>
            <a:r>
              <a:rPr lang="en-US">
                <a:solidFill>
                  <a:srgbClr val="00B050"/>
                </a:solidFill>
              </a:rPr>
              <a:t>precise</a:t>
            </a:r>
            <a:r>
              <a:rPr lang="en-US"/>
              <a:t>?</a:t>
            </a:r>
          </a:p>
          <a:p>
            <a:endParaRPr lang="en-US"/>
          </a:p>
          <a:p>
            <a:r>
              <a:rPr lang="en-US"/>
              <a:t>We must </a:t>
            </a:r>
            <a:r>
              <a:rPr lang="en-US">
                <a:solidFill>
                  <a:srgbClr val="FF0000"/>
                </a:solidFill>
              </a:rPr>
              <a:t>formally</a:t>
            </a:r>
            <a:r>
              <a:rPr lang="en-US"/>
              <a:t> define what we want to compute before we can answer many such questions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Points-To Analysis:</a:t>
            </a:r>
            <a:br>
              <a:rPr lang="en-US"/>
            </a:br>
            <a:r>
              <a:rPr lang="en-US"/>
              <a:t>An Informal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Let u denote a program-point</a:t>
            </a:r>
          </a:p>
          <a:p>
            <a:endParaRPr lang="en-US" sz="2400"/>
          </a:p>
          <a:p>
            <a:r>
              <a:rPr lang="en-US" sz="2400">
                <a:latin typeface="Segoe Print"/>
              </a:rPr>
              <a:t>Define </a:t>
            </a:r>
            <a:r>
              <a:rPr lang="en-US" sz="2400">
                <a:solidFill>
                  <a:srgbClr val="00B0F0"/>
                </a:solidFill>
                <a:latin typeface="Segoe Print"/>
              </a:rPr>
              <a:t>IdealMayPT (u)</a:t>
            </a:r>
            <a:r>
              <a:rPr lang="en-US" sz="2400">
                <a:latin typeface="Segoe Print"/>
              </a:rPr>
              <a:t> to be a function </a:t>
            </a:r>
          </a:p>
          <a:p>
            <a:pPr marL="0" indent="0">
              <a:buNone/>
            </a:pPr>
            <a:endParaRPr lang="en-US" sz="2400">
              <a:latin typeface="Segoe Print"/>
            </a:endParaRPr>
          </a:p>
          <a:p>
            <a:pPr marL="400050" lvl="1" indent="0">
              <a:buNone/>
            </a:pPr>
            <a:r>
              <a:rPr lang="en-US" sz="2000">
                <a:latin typeface="Segoe Print"/>
              </a:rPr>
              <a:t>\p. {x | p points-to x in some state at u in some run }</a:t>
            </a:r>
            <a:endParaRPr lang="en-US" sz="2000"/>
          </a:p>
          <a:p>
            <a:endParaRPr lang="en-US" sz="2400"/>
          </a:p>
          <a:p>
            <a:r>
              <a:rPr lang="en-US" sz="2400">
                <a:latin typeface="Segoe Print"/>
              </a:rPr>
              <a:t>Algorithm should compute a function </a:t>
            </a:r>
            <a:r>
              <a:rPr lang="en-US" sz="2800">
                <a:solidFill>
                  <a:srgbClr val="00B0F0"/>
                </a:solidFill>
                <a:latin typeface="Segoe Print"/>
              </a:rPr>
              <a:t>MayPT(u)</a:t>
            </a:r>
            <a:r>
              <a:rPr lang="en-US" sz="2400">
                <a:latin typeface="Segoe Print"/>
              </a:rPr>
              <a:t> that over-approximates above function</a:t>
            </a:r>
          </a:p>
          <a:p>
            <a:pPr algn="ctr">
              <a:buNone/>
            </a:pPr>
            <a:endParaRPr lang="en-US" sz="2400"/>
          </a:p>
          <a:p>
            <a:pPr algn="ctr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Static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static program analysis computes </a:t>
            </a:r>
            <a:r>
              <a:rPr lang="en-US">
                <a:solidFill>
                  <a:srgbClr val="FF0000"/>
                </a:solidFill>
              </a:rPr>
              <a:t>approximate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information</a:t>
            </a:r>
            <a:r>
              <a:rPr lang="en-US"/>
              <a:t> about the </a:t>
            </a:r>
            <a:r>
              <a:rPr lang="en-US">
                <a:solidFill>
                  <a:srgbClr val="00B050"/>
                </a:solidFill>
              </a:rPr>
              <a:t>runtime behavior </a:t>
            </a:r>
            <a:r>
              <a:rPr lang="en-US"/>
              <a:t>of a given </a:t>
            </a:r>
            <a:r>
              <a:rPr lang="en-US" sz="2800">
                <a:solidFill>
                  <a:srgbClr val="C00000"/>
                </a:solidFill>
              </a:rPr>
              <a:t>program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set of valid programs </a:t>
            </a:r>
            <a:r>
              <a:rPr lang="en-US"/>
              <a:t>is defined by the </a:t>
            </a:r>
            <a:r>
              <a:rPr lang="en-US">
                <a:solidFill>
                  <a:srgbClr val="C00000"/>
                </a:solidFill>
              </a:rPr>
              <a:t>programming language syntax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rgbClr val="00B050"/>
                </a:solidFill>
              </a:rPr>
              <a:t>runtime behavior </a:t>
            </a:r>
            <a:r>
              <a:rPr lang="en-US"/>
              <a:t>of a given program is defined by the </a:t>
            </a:r>
            <a:r>
              <a:rPr lang="en-US">
                <a:solidFill>
                  <a:srgbClr val="00B050"/>
                </a:solidFill>
              </a:rPr>
              <a:t>programming language semantics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rgbClr val="00B0F0"/>
                </a:solidFill>
              </a:rPr>
              <a:t>analysis problem </a:t>
            </a:r>
            <a:r>
              <a:rPr lang="en-US"/>
              <a:t>defines </a:t>
            </a:r>
            <a:r>
              <a:rPr lang="en-US">
                <a:solidFill>
                  <a:srgbClr val="00B0F0"/>
                </a:solidFill>
              </a:rPr>
              <a:t>what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information</a:t>
            </a:r>
            <a:r>
              <a:rPr lang="en-US"/>
              <a:t> is desired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analysis algorithm </a:t>
            </a:r>
            <a:r>
              <a:rPr lang="en-US"/>
              <a:t>determines what </a:t>
            </a:r>
            <a:r>
              <a:rPr lang="en-US">
                <a:solidFill>
                  <a:srgbClr val="FF0000"/>
                </a:solidFill>
              </a:rPr>
              <a:t>approximation</a:t>
            </a:r>
            <a:r>
              <a:rPr lang="en-US"/>
              <a:t> to make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Language: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 A program consists of</a:t>
            </a:r>
          </a:p>
          <a:p>
            <a:pPr lvl="1"/>
            <a:r>
              <a:rPr lang="en-US"/>
              <a:t>a set of variables </a:t>
            </a:r>
            <a:r>
              <a:rPr lang="en-US" err="1">
                <a:solidFill>
                  <a:srgbClr val="C00000"/>
                </a:solidFill>
              </a:rPr>
              <a:t>Var</a:t>
            </a:r>
            <a:endParaRPr lang="en-US">
              <a:solidFill>
                <a:srgbClr val="C00000"/>
              </a:solidFill>
            </a:endParaRPr>
          </a:p>
          <a:p>
            <a:pPr lvl="1"/>
            <a:r>
              <a:rPr lang="en-US"/>
              <a:t>a directed graph </a:t>
            </a:r>
            <a:r>
              <a:rPr lang="en-US">
                <a:solidFill>
                  <a:srgbClr val="C00000"/>
                </a:solidFill>
              </a:rPr>
              <a:t>(</a:t>
            </a:r>
            <a:r>
              <a:rPr lang="en-US" err="1">
                <a:solidFill>
                  <a:srgbClr val="C00000"/>
                </a:solidFill>
              </a:rPr>
              <a:t>V,E,entry</a:t>
            </a:r>
            <a:r>
              <a:rPr lang="en-US">
                <a:solidFill>
                  <a:srgbClr val="C00000"/>
                </a:solidFill>
              </a:rPr>
              <a:t>) </a:t>
            </a:r>
            <a:r>
              <a:rPr lang="en-US"/>
              <a:t>with a distinguished entry vertex, with every edge </a:t>
            </a:r>
            <a:r>
              <a:rPr lang="en-US" err="1"/>
              <a:t>labelled</a:t>
            </a:r>
            <a:r>
              <a:rPr lang="en-US"/>
              <a:t> by a primitive statement</a:t>
            </a:r>
          </a:p>
          <a:p>
            <a:r>
              <a:rPr lang="en-US"/>
              <a:t>A primitive statement is of the form</a:t>
            </a:r>
          </a:p>
          <a:p>
            <a:pPr lvl="1">
              <a:buFont typeface="Arial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x = null</a:t>
            </a:r>
          </a:p>
          <a:p>
            <a:pPr lvl="1">
              <a:buFont typeface="Arial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x = y</a:t>
            </a:r>
          </a:p>
          <a:p>
            <a:pPr lvl="1">
              <a:buFont typeface="Arial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x = *y</a:t>
            </a:r>
          </a:p>
          <a:p>
            <a:pPr lvl="1">
              <a:buFont typeface="Arial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x = &amp;y;</a:t>
            </a:r>
          </a:p>
          <a:p>
            <a:pPr lvl="1">
              <a:buFont typeface="Arial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*x = y</a:t>
            </a:r>
          </a:p>
          <a:p>
            <a:pPr lvl="1">
              <a:buFont typeface="Arial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skip</a:t>
            </a:r>
          </a:p>
          <a:p>
            <a:pPr lvl="1">
              <a:buNone/>
            </a:pPr>
            <a:r>
              <a:rPr lang="en-US"/>
              <a:t>(where </a:t>
            </a:r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y</a:t>
            </a:r>
            <a:r>
              <a:rPr lang="en-US"/>
              <a:t> are variables in </a:t>
            </a:r>
            <a:r>
              <a:rPr lang="en-US" err="1">
                <a:solidFill>
                  <a:srgbClr val="C00000"/>
                </a:solidFill>
              </a:rPr>
              <a:t>Var</a:t>
            </a:r>
            <a:r>
              <a:rPr lang="en-US"/>
              <a:t>)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4038600"/>
            <a:ext cx="5007032" cy="21452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Segoe Print" pitchFamily="2" charset="0"/>
              </a:rPr>
              <a:t>Omitted (for now)</a:t>
            </a:r>
          </a:p>
          <a:p>
            <a:pPr>
              <a:buFont typeface="Arial" pitchFamily="34" charset="0"/>
              <a:buChar char="•"/>
            </a:pPr>
            <a:r>
              <a:rPr lang="en-US" sz="2400">
                <a:latin typeface="Segoe Print" pitchFamily="2" charset="0"/>
              </a:rPr>
              <a:t> Dynamic memory allocation</a:t>
            </a:r>
          </a:p>
          <a:p>
            <a:pPr>
              <a:buFont typeface="Arial" pitchFamily="34" charset="0"/>
              <a:buChar char="•"/>
            </a:pPr>
            <a:r>
              <a:rPr lang="en-US" sz="2400">
                <a:latin typeface="Segoe Print" pitchFamily="2" charset="0"/>
              </a:rPr>
              <a:t> Pointer arithmetic</a:t>
            </a:r>
          </a:p>
          <a:p>
            <a:pPr>
              <a:buFont typeface="Arial" pitchFamily="34" charset="0"/>
              <a:buChar char="•"/>
            </a:pPr>
            <a:r>
              <a:rPr lang="en-US" sz="2400">
                <a:latin typeface="Segoe Print" pitchFamily="2" charset="0"/>
              </a:rPr>
              <a:t> Structures and fields</a:t>
            </a:r>
          </a:p>
          <a:p>
            <a:pPr>
              <a:buFont typeface="Arial" pitchFamily="34" charset="0"/>
              <a:buChar char="•"/>
            </a:pPr>
            <a:r>
              <a:rPr lang="en-US" sz="2400">
                <a:latin typeface="Segoe Print" pitchFamily="2" charset="0"/>
              </a:rPr>
              <a:t>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36442"/>
            <a:ext cx="2057400" cy="501675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x = &amp;a;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y = &amp;b;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if (?) {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} else {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p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}</a:t>
            </a:r>
          </a:p>
          <a:p>
            <a:endParaRPr lang="en-US" sz="320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*x = &amp;c;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*p = &amp;c;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715000" y="1447800"/>
            <a:ext cx="2743200" cy="5181600"/>
            <a:chOff x="4038600" y="1447800"/>
            <a:chExt cx="2743200" cy="5181600"/>
          </a:xfrm>
        </p:grpSpPr>
        <p:sp>
          <p:nvSpPr>
            <p:cNvPr id="4" name="Oval 3"/>
            <p:cNvSpPr/>
            <p:nvPr/>
          </p:nvSpPr>
          <p:spPr>
            <a:xfrm>
              <a:off x="5143500" y="14478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143500" y="22860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43500" y="3191887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495800" y="3886200"/>
              <a:ext cx="1752600" cy="389513"/>
              <a:chOff x="4495800" y="3886200"/>
              <a:chExt cx="1752600" cy="38951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95800" y="3886200"/>
                <a:ext cx="457200" cy="3895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91200" y="3886200"/>
                <a:ext cx="457200" cy="3895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14" name="Straight Arrow Connector 13"/>
            <p:cNvCxnSpPr>
              <a:stCxn id="4" idx="4"/>
              <a:endCxn id="5" idx="0"/>
            </p:cNvCxnSpPr>
            <p:nvPr/>
          </p:nvCxnSpPr>
          <p:spPr>
            <a:xfrm rot="5400000">
              <a:off x="5147757" y="2061656"/>
              <a:ext cx="448687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4"/>
              <a:endCxn id="6" idx="0"/>
            </p:cNvCxnSpPr>
            <p:nvPr/>
          </p:nvCxnSpPr>
          <p:spPr>
            <a:xfrm rot="5400000">
              <a:off x="5113913" y="2933700"/>
              <a:ext cx="516374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6085" y="1828800"/>
              <a:ext cx="1064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x = &amp;a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1276" y="2667000"/>
              <a:ext cx="1069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y = &amp;b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143500" y="44958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143500" y="53340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143500" y="6239887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26" name="Straight Arrow Connector 25"/>
            <p:cNvCxnSpPr>
              <a:stCxn id="23" idx="4"/>
              <a:endCxn id="24" idx="0"/>
            </p:cNvCxnSpPr>
            <p:nvPr/>
          </p:nvCxnSpPr>
          <p:spPr>
            <a:xfrm rot="5400000">
              <a:off x="5147757" y="5109656"/>
              <a:ext cx="448687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4"/>
              <a:endCxn id="25" idx="0"/>
            </p:cNvCxnSpPr>
            <p:nvPr/>
          </p:nvCxnSpPr>
          <p:spPr>
            <a:xfrm rot="5400000">
              <a:off x="5113913" y="5981700"/>
              <a:ext cx="516374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23376" y="4876800"/>
              <a:ext cx="1229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*x = &amp;c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9406" y="5715000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*p = &amp;c</a:t>
              </a:r>
            </a:p>
          </p:txBody>
        </p:sp>
        <p:cxnSp>
          <p:nvCxnSpPr>
            <p:cNvPr id="30" name="Straight Arrow Connector 29"/>
            <p:cNvCxnSpPr>
              <a:stCxn id="6" idx="3"/>
              <a:endCxn id="7" idx="7"/>
            </p:cNvCxnSpPr>
            <p:nvPr/>
          </p:nvCxnSpPr>
          <p:spPr>
            <a:xfrm rot="5400000">
              <a:off x="4838807" y="3571595"/>
              <a:ext cx="418886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5"/>
              <a:endCxn id="8" idx="1"/>
            </p:cNvCxnSpPr>
            <p:nvPr/>
          </p:nvCxnSpPr>
          <p:spPr>
            <a:xfrm rot="16200000" flipH="1">
              <a:off x="5486507" y="3571595"/>
              <a:ext cx="418886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3"/>
              <a:endCxn id="23" idx="7"/>
            </p:cNvCxnSpPr>
            <p:nvPr/>
          </p:nvCxnSpPr>
          <p:spPr>
            <a:xfrm rot="5400000">
              <a:off x="5528864" y="4223551"/>
              <a:ext cx="334173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5"/>
              <a:endCxn id="23" idx="1"/>
            </p:cNvCxnSpPr>
            <p:nvPr/>
          </p:nvCxnSpPr>
          <p:spPr>
            <a:xfrm rot="16200000" flipH="1">
              <a:off x="4881164" y="4223551"/>
              <a:ext cx="334173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09070" y="3388668"/>
              <a:ext cx="1072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 = &amp;y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38600" y="3388668"/>
              <a:ext cx="1072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 = &amp;x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38800" y="4191000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skip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53271" y="4191000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skip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505200" y="1524000"/>
            <a:ext cx="283282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err="1"/>
              <a:t>Vars</a:t>
            </a:r>
            <a:r>
              <a:rPr lang="en-US" sz="2400"/>
              <a:t> = {</a:t>
            </a:r>
            <a:r>
              <a:rPr lang="en-US" sz="2400" err="1"/>
              <a:t>x,y,p,a,b,c</a:t>
            </a: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Language:</a:t>
            </a:r>
            <a:br>
              <a:rPr lang="en-US"/>
            </a:br>
            <a:r>
              <a:rPr lang="en-US"/>
              <a:t>Operational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Operational semantics == an interpreter (defined mathematically)</a:t>
            </a:r>
          </a:p>
          <a:p>
            <a:r>
              <a:rPr lang="en-US"/>
              <a:t>State</a:t>
            </a:r>
          </a:p>
          <a:p>
            <a:pPr lvl="1"/>
            <a:r>
              <a:rPr lang="en-US" err="1">
                <a:solidFill>
                  <a:srgbClr val="C00000"/>
                </a:solidFill>
                <a:latin typeface="Segoe Print"/>
              </a:rPr>
              <a:t>DataState</a:t>
            </a:r>
            <a:r>
              <a:rPr lang="en-US">
                <a:solidFill>
                  <a:srgbClr val="C00000"/>
                </a:solidFill>
                <a:latin typeface="Segoe Print"/>
              </a:rPr>
              <a:t> ::= </a:t>
            </a:r>
            <a:r>
              <a:rPr lang="en-US" err="1">
                <a:solidFill>
                  <a:srgbClr val="C00000"/>
                </a:solidFill>
                <a:latin typeface="Segoe Print"/>
              </a:rPr>
              <a:t>Var</a:t>
            </a:r>
            <a:r>
              <a:rPr lang="en-US">
                <a:solidFill>
                  <a:srgbClr val="C00000"/>
                </a:solidFill>
                <a:latin typeface="Segoe Print"/>
              </a:rPr>
              <a:t> -&gt; (</a:t>
            </a:r>
            <a:r>
              <a:rPr lang="en-US" err="1">
                <a:solidFill>
                  <a:srgbClr val="C00000"/>
                </a:solidFill>
                <a:latin typeface="Segoe Print"/>
              </a:rPr>
              <a:t>Var</a:t>
            </a:r>
            <a:r>
              <a:rPr lang="en-US">
                <a:solidFill>
                  <a:srgbClr val="C00000"/>
                </a:solidFill>
                <a:latin typeface="Segoe Print"/>
              </a:rPr>
              <a:t> U {null})</a:t>
            </a:r>
          </a:p>
          <a:p>
            <a:r>
              <a:rPr lang="en-US"/>
              <a:t>Initial-state: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Segoe Print"/>
              </a:rPr>
              <a:t>\x. null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Example States</a:t>
            </a:r>
          </a:p>
        </p:txBody>
      </p:sp>
      <p:grpSp>
        <p:nvGrpSpPr>
          <p:cNvPr id="9" name="Group 46"/>
          <p:cNvGrpSpPr/>
          <p:nvPr/>
        </p:nvGrpSpPr>
        <p:grpSpPr>
          <a:xfrm>
            <a:off x="273413" y="1600200"/>
            <a:ext cx="2743200" cy="5181600"/>
            <a:chOff x="4038600" y="1447800"/>
            <a:chExt cx="2743200" cy="5181600"/>
          </a:xfrm>
        </p:grpSpPr>
        <p:sp>
          <p:nvSpPr>
            <p:cNvPr id="4" name="Oval 3"/>
            <p:cNvSpPr/>
            <p:nvPr/>
          </p:nvSpPr>
          <p:spPr>
            <a:xfrm>
              <a:off x="5143500" y="14478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5143500" y="22860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43500" y="3191887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0" name="Group 41"/>
            <p:cNvGrpSpPr/>
            <p:nvPr/>
          </p:nvGrpSpPr>
          <p:grpSpPr>
            <a:xfrm>
              <a:off x="4495800" y="3886200"/>
              <a:ext cx="1752600" cy="389513"/>
              <a:chOff x="4495800" y="3886200"/>
              <a:chExt cx="1752600" cy="38951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495800" y="3886200"/>
                <a:ext cx="457200" cy="3895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91200" y="3886200"/>
                <a:ext cx="457200" cy="3895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cxnSp>
          <p:nvCxnSpPr>
            <p:cNvPr id="14" name="Straight Arrow Connector 13"/>
            <p:cNvCxnSpPr>
              <a:stCxn id="4" idx="4"/>
              <a:endCxn id="5" idx="0"/>
            </p:cNvCxnSpPr>
            <p:nvPr/>
          </p:nvCxnSpPr>
          <p:spPr>
            <a:xfrm rot="5400000">
              <a:off x="5147757" y="2061656"/>
              <a:ext cx="448687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4"/>
              <a:endCxn id="6" idx="0"/>
            </p:cNvCxnSpPr>
            <p:nvPr/>
          </p:nvCxnSpPr>
          <p:spPr>
            <a:xfrm rot="5400000">
              <a:off x="5113913" y="2933700"/>
              <a:ext cx="516374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36085" y="1828800"/>
              <a:ext cx="1064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x = &amp;a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1276" y="2667000"/>
              <a:ext cx="1069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y = &amp;b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143500" y="44958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143500" y="5334000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143500" y="6239887"/>
              <a:ext cx="457200" cy="3895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26" name="Straight Arrow Connector 25"/>
            <p:cNvCxnSpPr>
              <a:stCxn id="23" idx="4"/>
              <a:endCxn id="24" idx="0"/>
            </p:cNvCxnSpPr>
            <p:nvPr/>
          </p:nvCxnSpPr>
          <p:spPr>
            <a:xfrm rot="5400000">
              <a:off x="5147757" y="5109656"/>
              <a:ext cx="448687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4"/>
              <a:endCxn id="25" idx="0"/>
            </p:cNvCxnSpPr>
            <p:nvPr/>
          </p:nvCxnSpPr>
          <p:spPr>
            <a:xfrm rot="5400000">
              <a:off x="5113913" y="5981700"/>
              <a:ext cx="516374" cy="1588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23376" y="4876800"/>
              <a:ext cx="1229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*x = &amp;c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9406" y="5715000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*p = &amp;c</a:t>
              </a:r>
            </a:p>
          </p:txBody>
        </p:sp>
        <p:cxnSp>
          <p:nvCxnSpPr>
            <p:cNvPr id="30" name="Straight Arrow Connector 29"/>
            <p:cNvCxnSpPr>
              <a:stCxn id="6" idx="3"/>
              <a:endCxn id="7" idx="7"/>
            </p:cNvCxnSpPr>
            <p:nvPr/>
          </p:nvCxnSpPr>
          <p:spPr>
            <a:xfrm rot="5400000">
              <a:off x="4838807" y="3571595"/>
              <a:ext cx="418886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" idx="5"/>
              <a:endCxn id="8" idx="1"/>
            </p:cNvCxnSpPr>
            <p:nvPr/>
          </p:nvCxnSpPr>
          <p:spPr>
            <a:xfrm rot="16200000" flipH="1">
              <a:off x="5486507" y="3571595"/>
              <a:ext cx="418886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8" idx="3"/>
              <a:endCxn id="23" idx="7"/>
            </p:cNvCxnSpPr>
            <p:nvPr/>
          </p:nvCxnSpPr>
          <p:spPr>
            <a:xfrm rot="5400000">
              <a:off x="5528864" y="4223551"/>
              <a:ext cx="334173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5"/>
              <a:endCxn id="23" idx="1"/>
            </p:cNvCxnSpPr>
            <p:nvPr/>
          </p:nvCxnSpPr>
          <p:spPr>
            <a:xfrm rot="16200000" flipH="1">
              <a:off x="4881164" y="4223551"/>
              <a:ext cx="334173" cy="32441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09070" y="3388668"/>
              <a:ext cx="1072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 = &amp;y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38600" y="3388668"/>
              <a:ext cx="1072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 = &amp;x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38800" y="4191000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skip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53271" y="4191000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skip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28600" y="1062335"/>
            <a:ext cx="2832827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err="1"/>
              <a:t>Vars</a:t>
            </a:r>
            <a:r>
              <a:rPr lang="en-US" sz="2400"/>
              <a:t> = {</a:t>
            </a:r>
            <a:r>
              <a:rPr lang="en-US" sz="2400" err="1"/>
              <a:t>x,y,p,a,b,c</a:t>
            </a:r>
            <a:r>
              <a:rPr lang="en-US" sz="2400"/>
              <a:t>}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810000" y="1295400"/>
            <a:ext cx="4282803" cy="842665"/>
            <a:chOff x="3946797" y="1295400"/>
            <a:chExt cx="4282803" cy="842665"/>
          </a:xfrm>
        </p:grpSpPr>
        <p:sp>
          <p:nvSpPr>
            <p:cNvPr id="38" name="Rectangle 37"/>
            <p:cNvSpPr/>
            <p:nvPr/>
          </p:nvSpPr>
          <p:spPr>
            <a:xfrm>
              <a:off x="4038600" y="1676400"/>
              <a:ext cx="4191000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</a:rPr>
                <a:t>x: N, y:N, p:N, a:N, b:N, c:N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46797" y="1295400"/>
              <a:ext cx="2281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Initial data-state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10000" y="2581870"/>
            <a:ext cx="5410200" cy="847130"/>
            <a:chOff x="3810000" y="2433935"/>
            <a:chExt cx="5410200" cy="847130"/>
          </a:xfrm>
        </p:grpSpPr>
        <p:sp>
          <p:nvSpPr>
            <p:cNvPr id="42" name="TextBox 41"/>
            <p:cNvSpPr txBox="1"/>
            <p:nvPr/>
          </p:nvSpPr>
          <p:spPr>
            <a:xfrm>
              <a:off x="3810000" y="2433935"/>
              <a:ext cx="2733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Initial program-state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810000" y="2814935"/>
              <a:ext cx="5410200" cy="466130"/>
              <a:chOff x="3429000" y="2814935"/>
              <a:chExt cx="5410200" cy="46613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978003" y="2814935"/>
                <a:ext cx="4191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x: N, y:N, p:N, a:N, b:N, c:N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29000" y="28194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&lt;1,                                                 &gt;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3810000" y="3724870"/>
            <a:ext cx="5410200" cy="847130"/>
            <a:chOff x="3810000" y="2433935"/>
            <a:chExt cx="5410200" cy="847130"/>
          </a:xfrm>
        </p:grpSpPr>
        <p:sp>
          <p:nvSpPr>
            <p:cNvPr id="56" name="TextBox 55"/>
            <p:cNvSpPr txBox="1"/>
            <p:nvPr/>
          </p:nvSpPr>
          <p:spPr>
            <a:xfrm>
              <a:off x="3810000" y="2433935"/>
              <a:ext cx="26100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Next program-state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810000" y="2814935"/>
              <a:ext cx="5410200" cy="466130"/>
              <a:chOff x="3429000" y="2814935"/>
              <a:chExt cx="5410200" cy="466130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3978003" y="2814935"/>
                <a:ext cx="4191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sz="2400">
                    <a:solidFill>
                      <a:schemeClr val="tx1"/>
                    </a:solidFill>
                  </a:rPr>
                  <a:t>x: a, y:N, p:N, a:N, b:N, c:N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429000" y="28194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&lt;2,                                                 &gt;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Language:</a:t>
            </a:r>
            <a:br>
              <a:rPr lang="en-US"/>
            </a:br>
            <a:r>
              <a:rPr lang="en-US"/>
              <a:t>Operational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Meaning of primitive statements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CS[stmt] : </a:t>
            </a:r>
            <a:r>
              <a:rPr lang="en-US" err="1">
                <a:solidFill>
                  <a:srgbClr val="C00000"/>
                </a:solidFill>
              </a:rPr>
              <a:t>DataState</a:t>
            </a:r>
            <a:r>
              <a:rPr lang="en-US">
                <a:solidFill>
                  <a:srgbClr val="C00000"/>
                </a:solidFill>
              </a:rPr>
              <a:t> -&gt; 2</a:t>
            </a:r>
            <a:r>
              <a:rPr lang="en-US" baseline="30000">
                <a:solidFill>
                  <a:srgbClr val="C00000"/>
                </a:solidFill>
              </a:rPr>
              <a:t>DataState</a:t>
            </a:r>
          </a:p>
          <a:p>
            <a:pPr lvl="1"/>
            <a:endParaRPr lang="en-US"/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null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null]}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&amp;y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y]}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s(y)]}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*y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…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			…</a:t>
            </a:r>
          </a:p>
          <a:p>
            <a:pPr marL="0" indent="0">
              <a:buNone/>
            </a:pPr>
            <a:r>
              <a:rPr lang="en-US"/>
              <a:t>                    …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CS[</a:t>
            </a:r>
            <a:r>
              <a:rPr lang="en-US">
                <a:solidFill>
                  <a:srgbClr val="FF0000"/>
                </a:solidFill>
              </a:rPr>
              <a:t>*x = y </a:t>
            </a:r>
            <a:r>
              <a:rPr lang="en-US"/>
              <a:t>]</a:t>
            </a:r>
            <a:r>
              <a:rPr lang="en-US">
                <a:solidFill>
                  <a:srgbClr val="00B050"/>
                </a:solidFill>
              </a:rPr>
              <a:t> s = …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			…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      = …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40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Language:</a:t>
            </a:r>
            <a:br>
              <a:rPr lang="en-US"/>
            </a:br>
            <a:r>
              <a:rPr lang="en-US"/>
              <a:t>Operational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Meaning of primitive statements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CS[stmt] : </a:t>
            </a:r>
            <a:r>
              <a:rPr lang="en-US" err="1">
                <a:solidFill>
                  <a:srgbClr val="C00000"/>
                </a:solidFill>
              </a:rPr>
              <a:t>DataState</a:t>
            </a:r>
            <a:r>
              <a:rPr lang="en-US">
                <a:solidFill>
                  <a:srgbClr val="C00000"/>
                </a:solidFill>
              </a:rPr>
              <a:t> -&gt; 2</a:t>
            </a:r>
            <a:r>
              <a:rPr lang="en-US" baseline="30000">
                <a:solidFill>
                  <a:srgbClr val="C00000"/>
                </a:solidFill>
              </a:rPr>
              <a:t>DataState</a:t>
            </a:r>
          </a:p>
          <a:p>
            <a:pPr lvl="1"/>
            <a:endParaRPr lang="en-US"/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null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null]}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&amp;y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y]}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s(y)]}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*y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s(s(y))]}, 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			if s(y) is not null</a:t>
            </a:r>
          </a:p>
          <a:p>
            <a:pPr marL="0" indent="0">
              <a:buNone/>
            </a:pPr>
            <a:r>
              <a:rPr lang="en-US"/>
              <a:t>                    = </a:t>
            </a:r>
            <a:r>
              <a:rPr lang="en-US">
                <a:solidFill>
                  <a:srgbClr val="00B050"/>
                </a:solidFill>
              </a:rPr>
              <a:t>{}, otherwise</a:t>
            </a:r>
          </a:p>
          <a:p>
            <a:r>
              <a:rPr lang="en-US"/>
              <a:t>CS[</a:t>
            </a:r>
            <a:r>
              <a:rPr lang="en-US">
                <a:solidFill>
                  <a:srgbClr val="FF0000"/>
                </a:solidFill>
              </a:rPr>
              <a:t>*x = y </a:t>
            </a:r>
            <a:r>
              <a:rPr lang="en-US"/>
              <a:t>]</a:t>
            </a:r>
            <a:r>
              <a:rPr lang="en-US">
                <a:solidFill>
                  <a:srgbClr val="00B050"/>
                </a:solidFill>
              </a:rPr>
              <a:t> s </a:t>
            </a:r>
            <a:r>
              <a:rPr lang="en-US"/>
              <a:t>=</a:t>
            </a:r>
            <a:r>
              <a:rPr lang="en-US">
                <a:solidFill>
                  <a:srgbClr val="00B050"/>
                </a:solidFill>
              </a:rPr>
              <a:t> …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			…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      </a:t>
            </a:r>
            <a:r>
              <a:rPr lang="en-US"/>
              <a:t>…</a:t>
            </a:r>
            <a:endParaRPr lang="en-US">
              <a:solidFill>
                <a:srgbClr val="00B050"/>
              </a:solidFill>
            </a:endParaRP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8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i="1"/>
              <a:t>Points-to Analysis</a:t>
            </a:r>
            <a:r>
              <a:rPr lang="en-US"/>
              <a:t>: Determine the set of possible values of a pointer-variable (at different points in a program)</a:t>
            </a:r>
          </a:p>
          <a:p>
            <a:pPr lvl="1"/>
            <a:r>
              <a:rPr lang="en-US"/>
              <a:t>what locations can a pointer point-to?</a:t>
            </a:r>
          </a:p>
          <a:p>
            <a:pPr lvl="1"/>
            <a:endParaRPr lang="en-US"/>
          </a:p>
          <a:p>
            <a:r>
              <a:rPr lang="en-US" i="1"/>
              <a:t>Alias Analysis</a:t>
            </a:r>
            <a:r>
              <a:rPr lang="en-US"/>
              <a:t>: Determine if two pointer-variables may point to the same location</a:t>
            </a:r>
          </a:p>
          <a:p>
            <a:endParaRPr lang="en-US"/>
          </a:p>
          <a:p>
            <a:r>
              <a:rPr lang="en-US"/>
              <a:t>Compute conservative approximation</a:t>
            </a:r>
          </a:p>
          <a:p>
            <a:endParaRPr lang="en-US"/>
          </a:p>
          <a:p>
            <a:r>
              <a:rPr lang="en-US"/>
              <a:t>A fundamental analysis, required by most other static analyses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Language:</a:t>
            </a:r>
            <a:br>
              <a:rPr lang="en-US"/>
            </a:br>
            <a:r>
              <a:rPr lang="en-US"/>
              <a:t>Operational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Meaning of primitive statements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CS[stmt] : </a:t>
            </a:r>
            <a:r>
              <a:rPr lang="en-US" err="1">
                <a:solidFill>
                  <a:srgbClr val="C00000"/>
                </a:solidFill>
              </a:rPr>
              <a:t>DataState</a:t>
            </a:r>
            <a:r>
              <a:rPr lang="en-US">
                <a:solidFill>
                  <a:srgbClr val="C00000"/>
                </a:solidFill>
              </a:rPr>
              <a:t> -&gt; 2</a:t>
            </a:r>
            <a:r>
              <a:rPr lang="en-US" baseline="30000">
                <a:solidFill>
                  <a:srgbClr val="C00000"/>
                </a:solidFill>
              </a:rPr>
              <a:t>DataState</a:t>
            </a:r>
          </a:p>
          <a:p>
            <a:pPr lvl="1"/>
            <a:endParaRPr lang="en-US"/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null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null]}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&amp;y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y]}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s(y)]}</a:t>
            </a:r>
          </a:p>
          <a:p>
            <a:r>
              <a:rPr lang="en-US"/>
              <a:t>CS[ </a:t>
            </a:r>
            <a:r>
              <a:rPr lang="en-US">
                <a:solidFill>
                  <a:srgbClr val="FF0000"/>
                </a:solidFill>
              </a:rPr>
              <a:t>x = *y </a:t>
            </a:r>
            <a:r>
              <a:rPr lang="en-US"/>
              <a:t>] </a:t>
            </a:r>
            <a:r>
              <a:rPr lang="en-US">
                <a:solidFill>
                  <a:srgbClr val="00B05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B050"/>
                </a:solidFill>
              </a:rPr>
              <a:t>{s[x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s(s(y))]}, 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			if s(y) is not null</a:t>
            </a:r>
          </a:p>
          <a:p>
            <a:pPr marL="0" indent="0">
              <a:buNone/>
            </a:pPr>
            <a:r>
              <a:rPr lang="en-US"/>
              <a:t>                    = </a:t>
            </a:r>
            <a:r>
              <a:rPr lang="en-US">
                <a:solidFill>
                  <a:srgbClr val="00B050"/>
                </a:solidFill>
              </a:rPr>
              <a:t>{}, otherwise</a:t>
            </a:r>
          </a:p>
          <a:p>
            <a:r>
              <a:rPr lang="en-US"/>
              <a:t>CS[</a:t>
            </a:r>
            <a:r>
              <a:rPr lang="en-US">
                <a:solidFill>
                  <a:srgbClr val="FF0000"/>
                </a:solidFill>
              </a:rPr>
              <a:t>*x = y </a:t>
            </a:r>
            <a:r>
              <a:rPr lang="en-US"/>
              <a:t>]</a:t>
            </a:r>
            <a:r>
              <a:rPr lang="en-US">
                <a:solidFill>
                  <a:srgbClr val="00B050"/>
                </a:solidFill>
              </a:rPr>
              <a:t> s </a:t>
            </a:r>
            <a:r>
              <a:rPr lang="en-US"/>
              <a:t>=</a:t>
            </a:r>
            <a:r>
              <a:rPr lang="en-US">
                <a:solidFill>
                  <a:srgbClr val="00B050"/>
                </a:solidFill>
              </a:rPr>
              <a:t> {s[s(x) </a:t>
            </a:r>
            <a:r>
              <a:rPr lang="en-US">
                <a:solidFill>
                  <a:srgbClr val="00B05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B050"/>
                </a:solidFill>
                <a:latin typeface="Math C"/>
              </a:rPr>
              <a:t> </a:t>
            </a:r>
            <a:r>
              <a:rPr lang="en-US">
                <a:solidFill>
                  <a:srgbClr val="00B050"/>
                </a:solidFill>
              </a:rPr>
              <a:t>s(y)]},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			if s(x) is not null</a:t>
            </a:r>
          </a:p>
          <a:p>
            <a:pPr marL="0" indent="0">
              <a:buNone/>
            </a:pPr>
            <a:r>
              <a:rPr lang="en-US">
                <a:solidFill>
                  <a:srgbClr val="00B050"/>
                </a:solidFill>
              </a:rPr>
              <a:t>		      </a:t>
            </a:r>
            <a:r>
              <a:rPr lang="en-US"/>
              <a:t>=</a:t>
            </a:r>
            <a:r>
              <a:rPr lang="en-US">
                <a:solidFill>
                  <a:srgbClr val="00B050"/>
                </a:solidFill>
              </a:rPr>
              <a:t> {}, otherwise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32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Programming Language:</a:t>
            </a:r>
            <a:br>
              <a:rPr lang="en-US"/>
            </a:br>
            <a:r>
              <a:rPr lang="en-US"/>
              <a:t>Operational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Print"/>
              </a:rPr>
              <a:t>Let u denote a vertex in the CFG</a:t>
            </a:r>
          </a:p>
          <a:p>
            <a:pPr marL="0" indent="0">
              <a:buNone/>
            </a:pPr>
            <a:endParaRPr lang="en-US">
              <a:latin typeface="Segoe Print"/>
            </a:endParaRPr>
          </a:p>
          <a:p>
            <a:r>
              <a:rPr lang="en-US">
                <a:latin typeface="Segoe Print"/>
              </a:rPr>
              <a:t>Define </a:t>
            </a:r>
            <a:r>
              <a:rPr lang="en-US">
                <a:solidFill>
                  <a:srgbClr val="00B0F0"/>
                </a:solidFill>
                <a:latin typeface="Segoe Print"/>
              </a:rPr>
              <a:t>RS(u)</a:t>
            </a:r>
            <a:r>
              <a:rPr lang="en-US">
                <a:latin typeface="Segoe Print"/>
              </a:rPr>
              <a:t> = { s | s is a DataState that can arise at point u in some execution }</a:t>
            </a:r>
            <a:endParaRPr lang="en-US"/>
          </a:p>
          <a:p>
            <a:pPr lvl="1"/>
            <a:r>
              <a:rPr lang="en-US">
                <a:latin typeface="Segoe Print"/>
              </a:rPr>
              <a:t>It is the collecting semantics at 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May-Point-To Analysis:</a:t>
            </a:r>
            <a:br>
              <a:rPr lang="en-US" sz="3600"/>
            </a:br>
            <a:r>
              <a:rPr lang="en-US" sz="3600"/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621" y="2286000"/>
            <a:ext cx="7838359" cy="2062103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>
                <a:latin typeface="Segoe Print" pitchFamily="2" charset="0"/>
              </a:rPr>
              <a:t>Compute </a:t>
            </a:r>
            <a:r>
              <a:rPr lang="en-US" sz="3200" err="1">
                <a:latin typeface="Segoe Print" pitchFamily="2" charset="0"/>
              </a:rPr>
              <a:t>MayPT</a:t>
            </a:r>
            <a:r>
              <a:rPr lang="en-US" sz="3200">
                <a:latin typeface="Segoe Print" pitchFamily="2" charset="0"/>
              </a:rPr>
              <a:t>: V -&gt; 2</a:t>
            </a:r>
            <a:r>
              <a:rPr lang="en-US" sz="3200" baseline="30000">
                <a:latin typeface="Segoe Print" pitchFamily="2" charset="0"/>
              </a:rPr>
              <a:t>Var’ </a:t>
            </a:r>
            <a:r>
              <a:rPr lang="en-US" sz="3200">
                <a:latin typeface="Segoe Print" pitchFamily="2" charset="0"/>
              </a:rPr>
              <a:t>such that for every vertex u</a:t>
            </a:r>
            <a:endParaRPr lang="en-US" sz="3200" baseline="30000">
              <a:latin typeface="Segoe Print" pitchFamily="2" charset="0"/>
            </a:endParaRPr>
          </a:p>
          <a:p>
            <a:pPr algn="ctr"/>
            <a:r>
              <a:rPr lang="en-US" sz="3200" err="1">
                <a:latin typeface="Segoe Print"/>
              </a:rPr>
              <a:t>MayPT</a:t>
            </a:r>
            <a:r>
              <a:rPr lang="en-US" sz="3200">
                <a:latin typeface="Segoe Print"/>
              </a:rPr>
              <a:t>(u) </a:t>
            </a:r>
            <a:r>
              <a:rPr lang="en-US" sz="3200" b="1">
                <a:latin typeface="Math B"/>
                <a:sym typeface="Symbol"/>
              </a:rPr>
              <a:t></a:t>
            </a:r>
            <a:r>
              <a:rPr lang="en-US" sz="3200">
                <a:latin typeface="Math B"/>
              </a:rPr>
              <a:t> </a:t>
            </a:r>
            <a:r>
              <a:rPr lang="en-US" sz="3200">
                <a:latin typeface="Segoe Print"/>
              </a:rPr>
              <a:t>IdealMayPT(u), </a:t>
            </a:r>
            <a:endParaRPr lang="en-US" sz="3200">
              <a:latin typeface="Segoe Print" pitchFamily="2" charset="0"/>
            </a:endParaRPr>
          </a:p>
          <a:p>
            <a:pPr algn="ctr"/>
            <a:r>
              <a:rPr lang="en-US" sz="3200">
                <a:latin typeface="Segoe Print"/>
              </a:rPr>
              <a:t>where Var’ = Var U {null}.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B3928-34A1-4D60-9EF2-48DE6A0057FB}"/>
              </a:ext>
            </a:extLst>
          </p:cNvPr>
          <p:cNvSpPr txBox="1"/>
          <p:nvPr/>
        </p:nvSpPr>
        <p:spPr>
          <a:xfrm>
            <a:off x="1639604" y="4698498"/>
            <a:ext cx="5715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Segoe Print"/>
              </a:rPr>
              <a:t>Given two functions f and g, we say </a:t>
            </a:r>
            <a:r>
              <a:rPr lang="en-US" dirty="0">
                <a:latin typeface="Comic Sans MS"/>
              </a:rPr>
              <a:t>f</a:t>
            </a:r>
            <a:r>
              <a:rPr lang="en-US" sz="2400" dirty="0">
                <a:latin typeface="Segoe Print"/>
              </a:rPr>
              <a:t> </a:t>
            </a:r>
            <a:r>
              <a:rPr lang="en-US" sz="2400" b="1" dirty="0">
                <a:latin typeface="Math B"/>
                <a:sym typeface="Symbol"/>
              </a:rPr>
              <a:t></a:t>
            </a:r>
            <a:r>
              <a:rPr lang="en-US" sz="2400" dirty="0">
                <a:latin typeface="Math B"/>
              </a:rPr>
              <a:t> </a:t>
            </a:r>
            <a:r>
              <a:rPr lang="en-US" sz="2400" dirty="0">
                <a:latin typeface="Segoe Print"/>
              </a:rPr>
              <a:t>g, </a:t>
            </a:r>
            <a:r>
              <a:rPr lang="en-US" sz="2400" dirty="0" err="1">
                <a:latin typeface="Segoe Print"/>
              </a:rPr>
              <a:t>iff</a:t>
            </a:r>
            <a:r>
              <a:rPr lang="en-US" sz="2400" dirty="0">
                <a:latin typeface="Segoe Print"/>
              </a:rPr>
              <a:t> </a:t>
            </a:r>
            <a:r>
              <a:rPr lang="en-US" sz="2400" dirty="0" err="1">
                <a:latin typeface="Segoe Print"/>
              </a:rPr>
              <a:t>forall</a:t>
            </a:r>
            <a:r>
              <a:rPr lang="en-US" sz="2400" dirty="0">
                <a:latin typeface="Segoe Print"/>
              </a:rPr>
              <a:t> x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3853C-0EAB-471D-A308-C4A57E3A4327}"/>
              </a:ext>
            </a:extLst>
          </p:cNvPr>
          <p:cNvSpPr txBox="1"/>
          <p:nvPr/>
        </p:nvSpPr>
        <p:spPr>
          <a:xfrm>
            <a:off x="1639604" y="5511699"/>
            <a:ext cx="5715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Segoe Print"/>
              </a:rPr>
              <a:t>f(x) </a:t>
            </a:r>
            <a:r>
              <a:rPr lang="en-US" sz="2400" b="1" dirty="0">
                <a:latin typeface="Math B"/>
                <a:sym typeface="Symbol"/>
              </a:rPr>
              <a:t></a:t>
            </a:r>
            <a:r>
              <a:rPr lang="en-US" sz="2400" dirty="0">
                <a:latin typeface="Math B"/>
              </a:rPr>
              <a:t> </a:t>
            </a:r>
            <a:r>
              <a:rPr lang="en-US" sz="2400" dirty="0">
                <a:latin typeface="Segoe Print"/>
              </a:rPr>
              <a:t>g(x)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May-Point-To Algorithms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An algorithm is said to be </a:t>
            </a:r>
            <a:r>
              <a:rPr lang="en-US">
                <a:solidFill>
                  <a:srgbClr val="00B0F0"/>
                </a:solidFill>
              </a:rPr>
              <a:t>correct</a:t>
            </a:r>
            <a:r>
              <a:rPr lang="en-US"/>
              <a:t> if the solution </a:t>
            </a:r>
            <a:r>
              <a:rPr lang="en-US" err="1"/>
              <a:t>MayPT</a:t>
            </a:r>
            <a:r>
              <a:rPr lang="en-US"/>
              <a:t> it computes satisfies</a:t>
            </a:r>
          </a:p>
          <a:p>
            <a:pPr algn="ctr">
              <a:buNone/>
            </a:pPr>
            <a:r>
              <a:rPr lang="en-US" b="1">
                <a:latin typeface="Symbol"/>
              </a:rPr>
              <a:t>"</a:t>
            </a:r>
            <a:r>
              <a:rPr lang="en-US" err="1">
                <a:solidFill>
                  <a:prstClr val="black"/>
                </a:solidFill>
              </a:rPr>
              <a:t>u</a:t>
            </a:r>
            <a:r>
              <a:rPr lang="en-US" b="1" err="1">
                <a:latin typeface="Symbol"/>
              </a:rPr>
              <a:t>Î</a:t>
            </a:r>
            <a:r>
              <a:rPr lang="en-US" err="1"/>
              <a:t>V</a:t>
            </a:r>
            <a:r>
              <a:rPr lang="en-US"/>
              <a:t>. </a:t>
            </a:r>
            <a:r>
              <a:rPr lang="en-US" err="1"/>
              <a:t>MayPT</a:t>
            </a:r>
            <a:r>
              <a:rPr lang="en-US"/>
              <a:t>(u) </a:t>
            </a:r>
            <a:r>
              <a:rPr lang="en-US" b="1">
                <a:latin typeface="Math B"/>
                <a:sym typeface="Symbol"/>
              </a:rPr>
              <a:t></a:t>
            </a:r>
            <a:r>
              <a:rPr lang="en-US">
                <a:latin typeface="Math B"/>
              </a:rPr>
              <a:t> </a:t>
            </a:r>
            <a:r>
              <a:rPr lang="en-US" err="1"/>
              <a:t>IdealMayPT</a:t>
            </a:r>
            <a:r>
              <a:rPr lang="en-US"/>
              <a:t>(u)</a:t>
            </a:r>
          </a:p>
          <a:p>
            <a:r>
              <a:rPr lang="en-US"/>
              <a:t>An algorithm is said to be </a:t>
            </a:r>
            <a:r>
              <a:rPr lang="en-US">
                <a:solidFill>
                  <a:srgbClr val="00B0F0"/>
                </a:solidFill>
              </a:rPr>
              <a:t>precise </a:t>
            </a:r>
            <a:r>
              <a:rPr lang="en-US"/>
              <a:t>if the solution </a:t>
            </a:r>
            <a:r>
              <a:rPr lang="en-US" err="1"/>
              <a:t>MayPT</a:t>
            </a:r>
            <a:r>
              <a:rPr lang="en-US"/>
              <a:t> it computes satisfies</a:t>
            </a:r>
          </a:p>
          <a:p>
            <a:pPr algn="ctr">
              <a:buNone/>
            </a:pPr>
            <a:r>
              <a:rPr lang="en-US" b="1">
                <a:latin typeface="Symbol"/>
              </a:rPr>
              <a:t>"</a:t>
            </a:r>
            <a:r>
              <a:rPr lang="en-US" err="1">
                <a:solidFill>
                  <a:prstClr val="black"/>
                </a:solidFill>
              </a:rPr>
              <a:t>u</a:t>
            </a:r>
            <a:r>
              <a:rPr lang="en-US" b="1" err="1">
                <a:latin typeface="Symbol"/>
              </a:rPr>
              <a:t>Î</a:t>
            </a:r>
            <a:r>
              <a:rPr lang="en-US" err="1"/>
              <a:t>V</a:t>
            </a:r>
            <a:r>
              <a:rPr lang="en-US"/>
              <a:t>. </a:t>
            </a:r>
            <a:r>
              <a:rPr lang="en-US" err="1"/>
              <a:t>MayPT</a:t>
            </a:r>
            <a:r>
              <a:rPr lang="en-US"/>
              <a:t>(u)</a:t>
            </a:r>
            <a:r>
              <a:rPr lang="en-US">
                <a:latin typeface="Math B"/>
              </a:rPr>
              <a:t> </a:t>
            </a:r>
            <a:r>
              <a:rPr lang="en-US"/>
              <a:t>=</a:t>
            </a:r>
            <a:r>
              <a:rPr lang="en-US">
                <a:latin typeface="Math B"/>
              </a:rPr>
              <a:t> </a:t>
            </a:r>
            <a:r>
              <a:rPr lang="en-US" err="1"/>
              <a:t>IdealMayPT</a:t>
            </a:r>
            <a:r>
              <a:rPr lang="en-US"/>
              <a:t>(u)</a:t>
            </a:r>
          </a:p>
          <a:p>
            <a:r>
              <a:rPr lang="en-US"/>
              <a:t>An algorithm that computes a solution MayPT1 is said to be </a:t>
            </a:r>
            <a:r>
              <a:rPr lang="en-US">
                <a:solidFill>
                  <a:srgbClr val="00B0F0"/>
                </a:solidFill>
              </a:rPr>
              <a:t>more precise </a:t>
            </a:r>
            <a:r>
              <a:rPr lang="en-US"/>
              <a:t>than one that computes a solution MayPT2 if</a:t>
            </a:r>
          </a:p>
          <a:p>
            <a:pPr algn="ctr">
              <a:buNone/>
            </a:pPr>
            <a:r>
              <a:rPr lang="en-US" b="1">
                <a:latin typeface="Symbol"/>
              </a:rPr>
              <a:t>"</a:t>
            </a:r>
            <a:r>
              <a:rPr lang="en-US" err="1">
                <a:solidFill>
                  <a:prstClr val="black"/>
                </a:solidFill>
              </a:rPr>
              <a:t>u</a:t>
            </a:r>
            <a:r>
              <a:rPr lang="en-US" b="1" err="1">
                <a:latin typeface="Symbol"/>
              </a:rPr>
              <a:t>Î</a:t>
            </a:r>
            <a:r>
              <a:rPr lang="en-US" err="1"/>
              <a:t>V</a:t>
            </a:r>
            <a:r>
              <a:rPr lang="en-US"/>
              <a:t>. MayPT1(u) </a:t>
            </a:r>
            <a:r>
              <a:rPr lang="en-US" sz="3400">
                <a:latin typeface="Symbol"/>
              </a:rPr>
              <a:t>Í</a:t>
            </a:r>
            <a:r>
              <a:rPr lang="en-US">
                <a:latin typeface="Math B"/>
              </a:rPr>
              <a:t>  </a:t>
            </a:r>
            <a:r>
              <a:rPr lang="en-US"/>
              <a:t>MayPT2(u)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1219200"/>
            <a:ext cx="5715000" cy="1200329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egoe Print" pitchFamily="2" charset="0"/>
              </a:rPr>
              <a:t>Compute </a:t>
            </a:r>
            <a:r>
              <a:rPr lang="en-US" sz="2400" err="1">
                <a:latin typeface="Segoe Print" pitchFamily="2" charset="0"/>
              </a:rPr>
              <a:t>MayPT</a:t>
            </a:r>
            <a:r>
              <a:rPr lang="en-US" sz="2400">
                <a:latin typeface="Segoe Print" pitchFamily="2" charset="0"/>
              </a:rPr>
              <a:t>: V -&gt; 2</a:t>
            </a:r>
            <a:r>
              <a:rPr lang="en-US" sz="2400" baseline="30000">
                <a:latin typeface="Segoe Print" pitchFamily="2" charset="0"/>
              </a:rPr>
              <a:t>Vars’ </a:t>
            </a:r>
            <a:r>
              <a:rPr lang="en-US" sz="2400">
                <a:latin typeface="Segoe Print" pitchFamily="2" charset="0"/>
              </a:rPr>
              <a:t>such that</a:t>
            </a:r>
            <a:endParaRPr lang="en-US" sz="2400" baseline="30000">
              <a:latin typeface="Segoe Print" pitchFamily="2" charset="0"/>
            </a:endParaRPr>
          </a:p>
          <a:p>
            <a:pPr algn="ctr"/>
            <a:r>
              <a:rPr lang="en-US" sz="2400" err="1">
                <a:latin typeface="Segoe Print" pitchFamily="2" charset="0"/>
              </a:rPr>
              <a:t>MayPT</a:t>
            </a:r>
            <a:r>
              <a:rPr lang="en-US" sz="2400">
                <a:latin typeface="Segoe Print" pitchFamily="2" charset="0"/>
              </a:rPr>
              <a:t>(u) </a:t>
            </a:r>
            <a:r>
              <a:rPr lang="en-US" sz="2400" b="1">
                <a:latin typeface="Math B"/>
                <a:sym typeface="Symbol"/>
              </a:rPr>
              <a:t></a:t>
            </a:r>
            <a:r>
              <a:rPr lang="en-US" sz="2400">
                <a:latin typeface="Math B"/>
              </a:rPr>
              <a:t> </a:t>
            </a:r>
            <a:r>
              <a:rPr lang="en-US" sz="2400" err="1">
                <a:latin typeface="Segoe Print" pitchFamily="2" charset="0"/>
              </a:rPr>
              <a:t>IdealMayPT</a:t>
            </a:r>
            <a:r>
              <a:rPr lang="en-US" sz="2400">
                <a:latin typeface="Segoe Print" pitchFamily="2" charset="0"/>
              </a:rPr>
              <a:t>(u)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Algorithm A: A Formal Definition</a:t>
            </a:r>
            <a:br>
              <a:rPr lang="en-US" sz="3600"/>
            </a:br>
            <a:r>
              <a:rPr lang="en-US" sz="3600"/>
              <a:t>The “Data Flow Analysis” Recipe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058" y="1564058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Define semi-lattice of abstract-values</a:t>
                </a:r>
              </a:p>
              <a:p>
                <a:pPr lvl="1"/>
                <a:r>
                  <a:rPr lang="en-US" err="1"/>
                  <a:t>AbsDataState</a:t>
                </a:r>
                <a:r>
                  <a:rPr lang="en-US"/>
                  <a:t> ::= </a:t>
                </a:r>
              </a:p>
              <a:p>
                <a:pPr marL="457200" lvl="1" indent="0">
                  <a:buNone/>
                </a:pPr>
                <a:r>
                  <a:rPr lang="en-US"/>
                  <a:t>     (</a:t>
                </a:r>
                <a:r>
                  <a:rPr lang="en-US" err="1"/>
                  <a:t>Var</a:t>
                </a:r>
                <a:r>
                  <a:rPr lang="en-US"/>
                  <a:t> -&gt; (2</a:t>
                </a:r>
                <a:r>
                  <a:rPr lang="en-US" baseline="30000"/>
                  <a:t>Var’ </a:t>
                </a:r>
                <a:r>
                  <a:rPr lang="en-US"/>
                  <a:t>– {}))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∪</m:t>
                    </m:r>
                    <m:r>
                      <a:rPr lang="en-IN" b="0" i="0" smtClean="0">
                        <a:latin typeface="Cambria Math"/>
                      </a:rPr>
                      <m:t>{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bot</m:t>
                    </m:r>
                    <m:r>
                      <a:rPr lang="en-IN" b="0" i="0" smtClean="0">
                        <a:latin typeface="Cambria Math"/>
                      </a:rPr>
                      <m:t>}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f</a:t>
                </a:r>
                <a:r>
                  <a:rPr lang="en-US" baseline="-25000"/>
                  <a:t>1</a:t>
                </a:r>
                <a:r>
                  <a:rPr lang="en-US"/>
                  <a:t> </a:t>
                </a:r>
                <a:r>
                  <a:rPr lang="en-US">
                    <a:latin typeface="Math B"/>
                    <a:sym typeface="Symbol"/>
                  </a:rPr>
                  <a:t></a:t>
                </a:r>
                <a:r>
                  <a:rPr lang="en-US"/>
                  <a:t> f</a:t>
                </a:r>
                <a:r>
                  <a:rPr lang="en-US" baseline="-25000"/>
                  <a:t>2</a:t>
                </a:r>
                <a:r>
                  <a:rPr lang="en-US"/>
                  <a:t> = \x. (f</a:t>
                </a:r>
                <a:r>
                  <a:rPr lang="en-US" baseline="-25000"/>
                  <a:t>1 </a:t>
                </a:r>
                <a:r>
                  <a:rPr lang="en-US"/>
                  <a:t>(x) </a:t>
                </a:r>
                <a:r>
                  <a:rPr lang="en-US" b="1">
                    <a:latin typeface="Symbol"/>
                  </a:rPr>
                  <a:t>È</a:t>
                </a:r>
                <a:r>
                  <a:rPr lang="en-US"/>
                  <a:t> f</a:t>
                </a:r>
                <a:r>
                  <a:rPr lang="en-US" baseline="-25000"/>
                  <a:t>2</a:t>
                </a:r>
                <a:r>
                  <a:rPr lang="en-US"/>
                  <a:t> (x))</a:t>
                </a:r>
              </a:p>
              <a:p>
                <a:r>
                  <a:rPr lang="en-US"/>
                  <a:t>Define initial abstract-value</a:t>
                </a:r>
              </a:p>
              <a:p>
                <a:pPr lvl="1"/>
                <a:r>
                  <a:rPr lang="en-US" err="1"/>
                  <a:t>InitialAbsState</a:t>
                </a:r>
                <a:r>
                  <a:rPr lang="en-US"/>
                  <a:t> = \x. {null}</a:t>
                </a:r>
              </a:p>
              <a:p>
                <a:r>
                  <a:rPr lang="en-US"/>
                  <a:t>Define transformers for primitive statements</a:t>
                </a:r>
              </a:p>
              <a:p>
                <a:pPr lvl="2"/>
                <a:r>
                  <a:rPr lang="en-US"/>
                  <a:t>AS[stmt] : </a:t>
                </a:r>
                <a:r>
                  <a:rPr lang="en-US" err="1"/>
                  <a:t>AbsDataState</a:t>
                </a:r>
                <a:r>
                  <a:rPr lang="en-US"/>
                  <a:t> -&gt; </a:t>
                </a:r>
                <a:r>
                  <a:rPr lang="en-US" err="1"/>
                  <a:t>AbsDataState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058" y="1564058"/>
                <a:ext cx="8686800" cy="5257800"/>
              </a:xfrm>
              <a:blipFill>
                <a:blip r:embed="rId2"/>
                <a:stretch>
                  <a:fillRect l="-161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Algorithm A: A Formal Definition</a:t>
            </a:r>
            <a:br>
              <a:rPr lang="en-US" sz="3600"/>
            </a:br>
            <a:r>
              <a:rPr lang="en-US" sz="3600"/>
              <a:t>The “Data Flow Analysis”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84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/>
              <a:t>Apply </a:t>
            </a:r>
            <a:r>
              <a:rPr lang="en-US" sz="2800" err="1"/>
              <a:t>Kildall’s</a:t>
            </a:r>
            <a:r>
              <a:rPr lang="en-US" sz="2800"/>
              <a:t> algorithm, using </a:t>
            </a:r>
            <a:r>
              <a:rPr lang="en-US" sz="2800" err="1"/>
              <a:t>AbsDataState</a:t>
            </a:r>
            <a:r>
              <a:rPr lang="en-US" sz="2800"/>
              <a:t> lattice, and AS transfer functions. 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A:</a:t>
            </a:r>
            <a:br>
              <a:rPr lang="en-US"/>
            </a:br>
            <a:r>
              <a:rPr lang="en-US"/>
              <a:t>The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Abstract transformers for primitive statements</a:t>
            </a:r>
          </a:p>
          <a:p>
            <a:pPr lvl="1"/>
            <a:r>
              <a:rPr lang="en-US">
                <a:solidFill>
                  <a:srgbClr val="C00000"/>
                </a:solidFill>
              </a:rPr>
              <a:t>AS[stmt] : </a:t>
            </a:r>
            <a:r>
              <a:rPr lang="en-US" err="1">
                <a:solidFill>
                  <a:srgbClr val="C00000"/>
                </a:solidFill>
              </a:rPr>
              <a:t>AbsDataState</a:t>
            </a:r>
            <a:r>
              <a:rPr lang="en-US">
                <a:solidFill>
                  <a:srgbClr val="C00000"/>
                </a:solidFill>
              </a:rPr>
              <a:t> -&gt; </a:t>
            </a:r>
            <a:r>
              <a:rPr lang="en-US" err="1">
                <a:solidFill>
                  <a:srgbClr val="C00000"/>
                </a:solidFill>
              </a:rPr>
              <a:t>AbsDataState</a:t>
            </a:r>
            <a:endParaRPr lang="en-US">
              <a:solidFill>
                <a:srgbClr val="C00000"/>
              </a:solidFill>
            </a:endParaRPr>
          </a:p>
          <a:p>
            <a:r>
              <a:rPr lang="en-US"/>
              <a:t>AS[ </a:t>
            </a:r>
            <a:r>
              <a:rPr lang="en-US">
                <a:solidFill>
                  <a:srgbClr val="FF0000"/>
                </a:solidFill>
              </a:rPr>
              <a:t>x = y </a:t>
            </a:r>
            <a:r>
              <a:rPr lang="en-US"/>
              <a:t>] </a:t>
            </a:r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70C0"/>
                </a:solidFill>
              </a:rPr>
              <a:t>s[x </a:t>
            </a:r>
            <a:r>
              <a:rPr lang="en-US">
                <a:solidFill>
                  <a:srgbClr val="0070C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70C0"/>
                </a:solidFill>
                <a:latin typeface="Math C"/>
              </a:rPr>
              <a:t> </a:t>
            </a:r>
            <a:r>
              <a:rPr lang="en-US">
                <a:solidFill>
                  <a:srgbClr val="0070C0"/>
                </a:solidFill>
              </a:rPr>
              <a:t>s(y)]</a:t>
            </a:r>
          </a:p>
          <a:p>
            <a:r>
              <a:rPr lang="en-US"/>
              <a:t>AS[ </a:t>
            </a:r>
            <a:r>
              <a:rPr lang="en-US">
                <a:solidFill>
                  <a:srgbClr val="FF0000"/>
                </a:solidFill>
              </a:rPr>
              <a:t>x = null </a:t>
            </a:r>
            <a:r>
              <a:rPr lang="en-US"/>
              <a:t>] </a:t>
            </a:r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70C0"/>
                </a:solidFill>
              </a:rPr>
              <a:t>s[x </a:t>
            </a:r>
            <a:r>
              <a:rPr lang="en-US">
                <a:solidFill>
                  <a:srgbClr val="0070C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70C0"/>
                </a:solidFill>
                <a:latin typeface="Math C"/>
              </a:rPr>
              <a:t> </a:t>
            </a:r>
            <a:r>
              <a:rPr lang="en-US">
                <a:solidFill>
                  <a:srgbClr val="0070C0"/>
                </a:solidFill>
              </a:rPr>
              <a:t>{null}]</a:t>
            </a:r>
          </a:p>
          <a:p>
            <a:r>
              <a:rPr lang="en-US"/>
              <a:t>AS[ </a:t>
            </a:r>
            <a:r>
              <a:rPr lang="en-US">
                <a:solidFill>
                  <a:srgbClr val="FF0000"/>
                </a:solidFill>
              </a:rPr>
              <a:t>x = &amp;y </a:t>
            </a:r>
            <a:r>
              <a:rPr lang="en-US"/>
              <a:t>] </a:t>
            </a:r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70C0"/>
                </a:solidFill>
              </a:rPr>
              <a:t>s[x </a:t>
            </a:r>
            <a:r>
              <a:rPr lang="en-US">
                <a:solidFill>
                  <a:srgbClr val="0070C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70C0"/>
                </a:solidFill>
                <a:latin typeface="Math C"/>
              </a:rPr>
              <a:t> </a:t>
            </a:r>
            <a:r>
              <a:rPr lang="en-US">
                <a:solidFill>
                  <a:srgbClr val="0070C0"/>
                </a:solidFill>
              </a:rPr>
              <a:t>{y}]</a:t>
            </a:r>
          </a:p>
          <a:p>
            <a:r>
              <a:rPr lang="en-US"/>
              <a:t>AS[ </a:t>
            </a:r>
            <a:r>
              <a:rPr lang="en-US">
                <a:solidFill>
                  <a:srgbClr val="FF0000"/>
                </a:solidFill>
              </a:rPr>
              <a:t>x = *y </a:t>
            </a:r>
            <a:r>
              <a:rPr lang="en-US"/>
              <a:t>] </a:t>
            </a:r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/>
              <a:t> = </a:t>
            </a:r>
            <a:r>
              <a:rPr lang="en-US">
                <a:solidFill>
                  <a:srgbClr val="0070C0"/>
                </a:solidFill>
              </a:rPr>
              <a:t>s[x </a:t>
            </a:r>
            <a:r>
              <a:rPr lang="en-US">
                <a:solidFill>
                  <a:srgbClr val="0070C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70C0"/>
                </a:solidFill>
                <a:latin typeface="Math C"/>
              </a:rPr>
              <a:t> </a:t>
            </a:r>
            <a:r>
              <a:rPr lang="en-US">
                <a:solidFill>
                  <a:srgbClr val="0070C0"/>
                </a:solidFill>
              </a:rPr>
              <a:t>s*(s(y)-{null})],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                          if s(y) is not = {null}</a:t>
            </a:r>
          </a:p>
          <a:p>
            <a:pPr marL="0" indent="0">
              <a:buNone/>
            </a:pPr>
            <a:r>
              <a:rPr lang="en-US"/>
              <a:t>                     = bot, otherwise</a:t>
            </a:r>
          </a:p>
          <a:p>
            <a:pPr marL="0" indent="0">
              <a:buNone/>
            </a:pPr>
            <a:r>
              <a:rPr lang="en-US"/>
              <a:t>where </a:t>
            </a:r>
            <a:r>
              <a:rPr lang="en-US">
                <a:solidFill>
                  <a:srgbClr val="0070C0"/>
                </a:solidFill>
              </a:rPr>
              <a:t>s*({v</a:t>
            </a:r>
            <a:r>
              <a:rPr lang="en-US" baseline="-25000">
                <a:solidFill>
                  <a:srgbClr val="0070C0"/>
                </a:solidFill>
              </a:rPr>
              <a:t>1</a:t>
            </a:r>
            <a:r>
              <a:rPr lang="en-US">
                <a:solidFill>
                  <a:srgbClr val="0070C0"/>
                </a:solidFill>
              </a:rPr>
              <a:t>,…,</a:t>
            </a:r>
            <a:r>
              <a:rPr lang="en-US" err="1">
                <a:solidFill>
                  <a:srgbClr val="0070C0"/>
                </a:solidFill>
              </a:rPr>
              <a:t>v</a:t>
            </a:r>
            <a:r>
              <a:rPr lang="en-US" baseline="-25000" err="1">
                <a:solidFill>
                  <a:srgbClr val="0070C0"/>
                </a:solidFill>
              </a:rPr>
              <a:t>n</a:t>
            </a:r>
            <a:r>
              <a:rPr lang="en-US">
                <a:solidFill>
                  <a:srgbClr val="0070C0"/>
                </a:solidFill>
              </a:rPr>
              <a:t>}) = s(v</a:t>
            </a:r>
            <a:r>
              <a:rPr lang="en-US" baseline="-25000">
                <a:solidFill>
                  <a:srgbClr val="0070C0"/>
                </a:solidFill>
              </a:rPr>
              <a:t>1</a:t>
            </a:r>
            <a:r>
              <a:rPr lang="en-US">
                <a:solidFill>
                  <a:srgbClr val="0070C0"/>
                </a:solidFill>
              </a:rPr>
              <a:t>) </a:t>
            </a:r>
            <a:r>
              <a:rPr lang="en-US" b="1">
                <a:solidFill>
                  <a:srgbClr val="0070C0"/>
                </a:solidFill>
                <a:latin typeface="Symbol"/>
              </a:rPr>
              <a:t>È</a:t>
            </a:r>
            <a:r>
              <a:rPr lang="en-US">
                <a:solidFill>
                  <a:srgbClr val="0070C0"/>
                </a:solidFill>
              </a:rPr>
              <a:t> … </a:t>
            </a:r>
            <a:r>
              <a:rPr lang="en-US" b="1">
                <a:solidFill>
                  <a:srgbClr val="0070C0"/>
                </a:solidFill>
                <a:latin typeface="Symbol"/>
              </a:rPr>
              <a:t>È</a:t>
            </a:r>
            <a:r>
              <a:rPr lang="en-US">
                <a:solidFill>
                  <a:srgbClr val="0070C0"/>
                </a:solidFill>
              </a:rPr>
              <a:t> s(</a:t>
            </a:r>
            <a:r>
              <a:rPr lang="en-US" err="1">
                <a:solidFill>
                  <a:srgbClr val="0070C0"/>
                </a:solidFill>
              </a:rPr>
              <a:t>v</a:t>
            </a:r>
            <a:r>
              <a:rPr lang="en-US" baseline="-25000" err="1">
                <a:solidFill>
                  <a:srgbClr val="0070C0"/>
                </a:solidFill>
              </a:rPr>
              <a:t>n</a:t>
            </a:r>
            <a:r>
              <a:rPr lang="en-US">
                <a:solidFill>
                  <a:srgbClr val="0070C0"/>
                </a:solidFill>
              </a:rPr>
              <a:t>),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Algorithm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91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AS[ </a:t>
            </a:r>
            <a:r>
              <a:rPr lang="en-US">
                <a:solidFill>
                  <a:srgbClr val="FF0000"/>
                </a:solidFill>
              </a:rPr>
              <a:t>*x = y </a:t>
            </a:r>
            <a:r>
              <a:rPr lang="en-US"/>
              <a:t>] </a:t>
            </a:r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/>
              <a:t> =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After fix-point solution is obtained, </a:t>
            </a:r>
            <a:r>
              <a:rPr lang="en-US" err="1"/>
              <a:t>AbsDataState</a:t>
            </a:r>
            <a:r>
              <a:rPr lang="en-US"/>
              <a:t>(u) is emitted as </a:t>
            </a:r>
            <a:r>
              <a:rPr lang="en-US" err="1"/>
              <a:t>MayPT</a:t>
            </a:r>
            <a:r>
              <a:rPr lang="en-US"/>
              <a:t>(u), for each program point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295400" y="2362200"/>
                <a:ext cx="7772400" cy="320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Segoe Print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>
                    <a:solidFill>
                      <a:srgbClr val="0070C0"/>
                    </a:solidFill>
                  </a:rPr>
                  <a:t>bot                         if s(x) = {null}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>
                    <a:solidFill>
                      <a:srgbClr val="0070C0"/>
                    </a:solidFill>
                  </a:rPr>
                  <a:t>s[z </a:t>
                </a:r>
                <a:r>
                  <a:rPr lang="en-US">
                    <a:solidFill>
                      <a:srgbClr val="0070C0"/>
                    </a:solidFill>
                    <a:latin typeface="Math C"/>
                    <a:sym typeface="Symbol"/>
                  </a:rPr>
                  <a:t> </a:t>
                </a:r>
                <a:r>
                  <a:rPr lang="en-US">
                    <a:solidFill>
                      <a:srgbClr val="0070C0"/>
                    </a:solidFill>
                    <a:sym typeface="Symbol"/>
                  </a:rPr>
                  <a:t>s(y)</a:t>
                </a:r>
                <a:r>
                  <a:rPr lang="en-US">
                    <a:solidFill>
                      <a:srgbClr val="0070C0"/>
                    </a:solidFill>
                  </a:rPr>
                  <a:t>]                if s(x)-{null} = {z}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>
                  <a:solidFill>
                    <a:srgbClr val="0070C0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>
                    <a:solidFill>
                      <a:srgbClr val="0070C0"/>
                    </a:solidFill>
                  </a:rPr>
                  <a:t>s[z</a:t>
                </a:r>
                <a:r>
                  <a:rPr lang="en-US" baseline="-25000">
                    <a:solidFill>
                      <a:srgbClr val="0070C0"/>
                    </a:solidFill>
                    <a:latin typeface="Cambria" pitchFamily="18" charset="0"/>
                  </a:rPr>
                  <a:t>1</a:t>
                </a:r>
                <a:r>
                  <a:rPr lang="en-US">
                    <a:solidFill>
                      <a:srgbClr val="0070C0"/>
                    </a:solidFill>
                  </a:rPr>
                  <a:t> </a:t>
                </a:r>
                <a:r>
                  <a:rPr lang="en-US">
                    <a:solidFill>
                      <a:srgbClr val="0070C0"/>
                    </a:solidFill>
                    <a:latin typeface="Math C"/>
                    <a:sym typeface="Symbol"/>
                  </a:rPr>
                  <a:t></a:t>
                </a:r>
                <a:r>
                  <a:rPr lang="en-US">
                    <a:solidFill>
                      <a:srgbClr val="0070C0"/>
                    </a:solidFill>
                  </a:rPr>
                  <a:t> s(z</a:t>
                </a:r>
                <a:r>
                  <a:rPr lang="en-US" baseline="-25000">
                    <a:solidFill>
                      <a:srgbClr val="0070C0"/>
                    </a:solidFill>
                    <a:latin typeface="Cambria" pitchFamily="18" charset="0"/>
                  </a:rPr>
                  <a:t>1</a:t>
                </a:r>
                <a:r>
                  <a:rPr lang="en-US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∪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s(y)]      if s(x)-{null} = {z</a:t>
                </a:r>
                <a:r>
                  <a:rPr lang="en-US" baseline="-25000">
                    <a:solidFill>
                      <a:srgbClr val="0070C0"/>
                    </a:solidFill>
                    <a:latin typeface="Cambria" pitchFamily="18" charset="0"/>
                  </a:rPr>
                  <a:t>1, …, </a:t>
                </a:r>
                <a:r>
                  <a:rPr lang="en-US" err="1">
                    <a:solidFill>
                      <a:srgbClr val="0070C0"/>
                    </a:solidFill>
                  </a:rPr>
                  <a:t>z</a:t>
                </a:r>
                <a:r>
                  <a:rPr lang="en-US" baseline="-25000" err="1">
                    <a:solidFill>
                      <a:srgbClr val="0070C0"/>
                    </a:solidFill>
                    <a:latin typeface="Cambria" pitchFamily="18" charset="0"/>
                  </a:rPr>
                  <a:t>k</a:t>
                </a:r>
                <a:r>
                  <a:rPr lang="en-US">
                    <a:solidFill>
                      <a:srgbClr val="0070C0"/>
                    </a:solidFill>
                  </a:rPr>
                  <a:t>}</a:t>
                </a:r>
                <a:r>
                  <a:rPr lang="en-US" baseline="-25000">
                    <a:solidFill>
                      <a:srgbClr val="0070C0"/>
                    </a:solidFill>
                    <a:latin typeface="Cambria" pitchFamily="18" charset="0"/>
                  </a:rPr>
                  <a:t> </a:t>
                </a:r>
                <a:endParaRPr lang="en-US">
                  <a:solidFill>
                    <a:srgbClr val="0070C0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>
                    <a:solidFill>
                      <a:srgbClr val="0070C0"/>
                    </a:solidFill>
                  </a:rPr>
                  <a:t> [z</a:t>
                </a:r>
                <a:r>
                  <a:rPr lang="en-US" baseline="-25000">
                    <a:solidFill>
                      <a:srgbClr val="0070C0"/>
                    </a:solidFill>
                    <a:latin typeface="Cambria" pitchFamily="18" charset="0"/>
                  </a:rPr>
                  <a:t>2</a:t>
                </a:r>
                <a:r>
                  <a:rPr lang="en-US">
                    <a:solidFill>
                      <a:srgbClr val="0070C0"/>
                    </a:solidFill>
                  </a:rPr>
                  <a:t> </a:t>
                </a:r>
                <a:r>
                  <a:rPr lang="en-US">
                    <a:solidFill>
                      <a:srgbClr val="0070C0"/>
                    </a:solidFill>
                    <a:latin typeface="Math C"/>
                    <a:sym typeface="Symbol"/>
                  </a:rPr>
                  <a:t></a:t>
                </a:r>
                <a:r>
                  <a:rPr lang="en-US">
                    <a:solidFill>
                      <a:srgbClr val="0070C0"/>
                    </a:solidFill>
                  </a:rPr>
                  <a:t> s(z</a:t>
                </a:r>
                <a:r>
                  <a:rPr lang="en-US" baseline="-25000">
                    <a:solidFill>
                      <a:srgbClr val="0070C0"/>
                    </a:solidFill>
                    <a:latin typeface="Cambria" pitchFamily="18" charset="0"/>
                  </a:rPr>
                  <a:t>2</a:t>
                </a:r>
                <a:r>
                  <a:rPr lang="en-US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∪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s(y)]      (where k &gt; 1)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>
                    <a:solidFill>
                      <a:srgbClr val="0070C0"/>
                    </a:solidFill>
                  </a:rPr>
                  <a:t> …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>
                    <a:solidFill>
                      <a:srgbClr val="0070C0"/>
                    </a:solidFill>
                  </a:rPr>
                  <a:t> [</a:t>
                </a:r>
                <a:r>
                  <a:rPr lang="en-US" err="1">
                    <a:solidFill>
                      <a:srgbClr val="0070C0"/>
                    </a:solidFill>
                  </a:rPr>
                  <a:t>z</a:t>
                </a:r>
                <a:r>
                  <a:rPr lang="en-US" baseline="-25000" err="1">
                    <a:solidFill>
                      <a:srgbClr val="0070C0"/>
                    </a:solidFill>
                    <a:latin typeface="Cambria" pitchFamily="18" charset="0"/>
                  </a:rPr>
                  <a:t>k</a:t>
                </a:r>
                <a:r>
                  <a:rPr lang="en-US">
                    <a:solidFill>
                      <a:srgbClr val="0070C0"/>
                    </a:solidFill>
                  </a:rPr>
                  <a:t> </a:t>
                </a:r>
                <a:r>
                  <a:rPr lang="en-US">
                    <a:solidFill>
                      <a:srgbClr val="0070C0"/>
                    </a:solidFill>
                    <a:latin typeface="Math C"/>
                    <a:sym typeface="Symbol"/>
                  </a:rPr>
                  <a:t></a:t>
                </a:r>
                <a:r>
                  <a:rPr lang="en-US">
                    <a:solidFill>
                      <a:srgbClr val="0070C0"/>
                    </a:solidFill>
                  </a:rPr>
                  <a:t> s(</a:t>
                </a:r>
                <a:r>
                  <a:rPr lang="en-US" err="1">
                    <a:solidFill>
                      <a:srgbClr val="0070C0"/>
                    </a:solidFill>
                  </a:rPr>
                  <a:t>z</a:t>
                </a:r>
                <a:r>
                  <a:rPr lang="en-US" baseline="-25000" err="1">
                    <a:solidFill>
                      <a:srgbClr val="0070C0"/>
                    </a:solidFill>
                    <a:latin typeface="Cambria" pitchFamily="18" charset="0"/>
                  </a:rPr>
                  <a:t>k</a:t>
                </a:r>
                <a:r>
                  <a:rPr lang="en-US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∪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 s(y)]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362200"/>
                <a:ext cx="7772400" cy="3200400"/>
              </a:xfrm>
              <a:prstGeom prst="rect">
                <a:avLst/>
              </a:prstGeom>
              <a:blipFill>
                <a:blip r:embed="rId2"/>
                <a:stretch>
                  <a:fillRect l="-1333" t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>
            <a:off x="762000" y="2153093"/>
            <a:ext cx="762000" cy="2952307"/>
          </a:xfrm>
          <a:prstGeom prst="leftBrace">
            <a:avLst>
              <a:gd name="adj1" fmla="val 35310"/>
              <a:gd name="adj2" fmla="val 465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57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An alternative algorithm: must points-to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IN" err="1"/>
                  <a:t>AbsDataState</a:t>
                </a:r>
                <a:r>
                  <a:rPr lang="en-IN"/>
                  <a:t> is modified, as follows:</a:t>
                </a:r>
              </a:p>
              <a:p>
                <a:pPr lvl="1"/>
                <a:r>
                  <a:rPr lang="en-IN"/>
                  <a:t>Each </a:t>
                </a:r>
                <a:r>
                  <a:rPr lang="en-IN" err="1"/>
                  <a:t>var</a:t>
                </a:r>
                <a:r>
                  <a:rPr lang="en-IN"/>
                  <a:t> is mapped to {} or to a singleton set</a:t>
                </a:r>
              </a:p>
              <a:p>
                <a:pPr lvl="1"/>
                <a:r>
                  <a:rPr lang="en-IN"/>
                  <a:t>join is point-wise intersection</a:t>
                </a:r>
              </a:p>
              <a:p>
                <a:endParaRPr lang="en-IN"/>
              </a:p>
              <a:p>
                <a:r>
                  <a:rPr lang="en-IN"/>
                  <a:t>Let </a:t>
                </a:r>
                <a:r>
                  <a:rPr lang="en-IN" err="1"/>
                  <a:t>MustPT</a:t>
                </a:r>
                <a:r>
                  <a:rPr lang="en-IN"/>
                  <a:t>(u) be fix-point at u</a:t>
                </a:r>
              </a:p>
              <a:p>
                <a:endParaRPr lang="en-IN"/>
              </a:p>
              <a:p>
                <a:r>
                  <a:rPr lang="en-IN"/>
                  <a:t>Guarantee: </a:t>
                </a:r>
                <a:r>
                  <a:rPr lang="el-GR"/>
                  <a:t>Υ</a:t>
                </a:r>
                <a:r>
                  <a:rPr lang="en-IN"/>
                  <a:t>(</a:t>
                </a:r>
                <a:r>
                  <a:rPr lang="en-IN" err="1"/>
                  <a:t>MustPT</a:t>
                </a:r>
                <a:r>
                  <a:rPr lang="en-IN"/>
                  <a:t>(u))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⊇ </m:t>
                    </m:r>
                  </m:oMath>
                </a14:m>
                <a:r>
                  <a:rPr lang="en-IN" err="1"/>
                  <a:t>MayPT</a:t>
                </a:r>
                <a:r>
                  <a:rPr lang="en-IN"/>
                  <a:t>(u)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⊇ </m:t>
                    </m:r>
                  </m:oMath>
                </a14:m>
                <a:r>
                  <a:rPr lang="en-IN"/>
                  <a:t>IdealMayPT(u)</a:t>
                </a:r>
              </a:p>
              <a:p>
                <a:endParaRPr lang="en-IN"/>
              </a:p>
              <a:p>
                <a:pPr marL="0" indent="0">
                  <a:buNone/>
                </a:pPr>
                <a:r>
                  <a:rPr lang="en-IN"/>
                  <a:t>    </a:t>
                </a:r>
              </a:p>
              <a:p>
                <a:pPr marL="0" indent="0">
                  <a:buNone/>
                </a:pPr>
                <a:r>
                  <a:rPr lang="en-IN"/>
                  <a:t>    where </a:t>
                </a:r>
                <a:r>
                  <a:rPr lang="el-GR"/>
                  <a:t>Υ</a:t>
                </a:r>
                <a:r>
                  <a:rPr lang="en-IN"/>
                  <a:t>(S) = S,     </a:t>
                </a:r>
              </a:p>
              <a:p>
                <a:pPr marL="0" indent="0">
                  <a:buNone/>
                </a:pPr>
                <a:r>
                  <a:rPr lang="en-IN"/>
                  <a:t>                      if S is a singleton set</a:t>
                </a:r>
              </a:p>
              <a:p>
                <a:pPr marL="0" indent="0">
                  <a:buNone/>
                </a:pPr>
                <a:r>
                  <a:rPr lang="en-IN"/>
                  <a:t>                   = </a:t>
                </a:r>
                <a:r>
                  <a:rPr lang="en-IN" err="1"/>
                  <a:t>Var</a:t>
                </a:r>
                <a:r>
                  <a:rPr lang="en-IN"/>
                  <a:t>’,  if S = {}</a:t>
                </a:r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212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Must points-to analysis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AS transfer functions same as in Algorithm A for </a:t>
            </a:r>
            <a:r>
              <a:rPr lang="en-US">
                <a:solidFill>
                  <a:srgbClr val="FF0000"/>
                </a:solidFill>
              </a:rPr>
              <a:t>x = y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</a:rPr>
              <a:t> x = null, </a:t>
            </a:r>
            <a:r>
              <a:rPr lang="en-US"/>
              <a:t>and</a:t>
            </a:r>
            <a:r>
              <a:rPr lang="en-US">
                <a:solidFill>
                  <a:srgbClr val="FF0000"/>
                </a:solidFill>
              </a:rPr>
              <a:t> x = &amp;y</a:t>
            </a:r>
          </a:p>
          <a:p>
            <a:r>
              <a:rPr lang="en-US"/>
              <a:t>AS[ </a:t>
            </a:r>
            <a:r>
              <a:rPr lang="en-US">
                <a:solidFill>
                  <a:srgbClr val="FF0000"/>
                </a:solidFill>
              </a:rPr>
              <a:t>x = *y </a:t>
            </a:r>
            <a:r>
              <a:rPr lang="en-US"/>
              <a:t>] </a:t>
            </a:r>
            <a:r>
              <a:rPr lang="en-US">
                <a:solidFill>
                  <a:srgbClr val="0070C0"/>
                </a:solidFill>
              </a:rPr>
              <a:t>s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                = bot,   if s(y) = {null}</a:t>
            </a:r>
          </a:p>
          <a:p>
            <a:pPr marL="0" indent="0">
              <a:buNone/>
            </a:pPr>
            <a:r>
              <a:rPr lang="en-US"/>
              <a:t>                = </a:t>
            </a:r>
            <a:r>
              <a:rPr lang="en-US">
                <a:solidFill>
                  <a:srgbClr val="0070C0"/>
                </a:solidFill>
              </a:rPr>
              <a:t>s[x </a:t>
            </a:r>
            <a:r>
              <a:rPr lang="en-US">
                <a:solidFill>
                  <a:srgbClr val="0070C0"/>
                </a:solidFill>
                <a:latin typeface="Math C"/>
                <a:sym typeface="Symbol"/>
              </a:rPr>
              <a:t>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{}], </a:t>
            </a:r>
            <a:r>
              <a:rPr lang="en-US"/>
              <a:t>if s(y) = {} </a:t>
            </a:r>
          </a:p>
          <a:p>
            <a:pPr marL="0" indent="0">
              <a:buNone/>
            </a:pPr>
            <a:r>
              <a:rPr lang="en-US"/>
              <a:t>                = </a:t>
            </a:r>
            <a:r>
              <a:rPr lang="en-US">
                <a:solidFill>
                  <a:srgbClr val="0070C0"/>
                </a:solidFill>
              </a:rPr>
              <a:t>s[x </a:t>
            </a:r>
            <a:r>
              <a:rPr lang="en-US">
                <a:solidFill>
                  <a:srgbClr val="0070C0"/>
                </a:solidFill>
                <a:latin typeface="Math C"/>
                <a:sym typeface="Symbol"/>
              </a:rPr>
              <a:t></a:t>
            </a:r>
            <a:r>
              <a:rPr lang="en-US">
                <a:solidFill>
                  <a:srgbClr val="0070C0"/>
                </a:solidFill>
                <a:latin typeface="Math C"/>
              </a:rPr>
              <a:t> </a:t>
            </a:r>
            <a:r>
              <a:rPr lang="en-US">
                <a:solidFill>
                  <a:srgbClr val="0070C0"/>
                </a:solidFill>
              </a:rPr>
              <a:t>s(z)], </a:t>
            </a:r>
            <a:r>
              <a:rPr lang="en-US"/>
              <a:t>if s(y) = {z}</a:t>
            </a:r>
          </a:p>
        </p:txBody>
      </p:sp>
    </p:spTree>
    <p:extLst>
      <p:ext uri="{BB962C8B-B14F-4D97-AF65-F5344CB8AC3E}">
        <p14:creationId xmlns:p14="http://schemas.microsoft.com/office/powerpoint/2010/main" val="160928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A Constant Propagation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151727"/>
            <a:ext cx="2209799" cy="255454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endParaRPr lang="en-US" sz="320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y = 4;</a:t>
            </a:r>
          </a:p>
          <a:p>
            <a:endParaRPr lang="en-US" sz="320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8" name="Oval 7"/>
          <p:cNvSpPr/>
          <p:nvPr/>
        </p:nvSpPr>
        <p:spPr>
          <a:xfrm>
            <a:off x="2057400" y="41910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038600" y="2438400"/>
            <a:ext cx="4512523" cy="2009061"/>
          </a:xfrm>
          <a:prstGeom prst="wedgeRoundRectCallout">
            <a:avLst>
              <a:gd name="adj1" fmla="val -86687"/>
              <a:gd name="adj2" fmla="val 4004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is always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3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here</a:t>
            </a:r>
          </a:p>
          <a:p>
            <a:pPr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can replace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by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3</a:t>
            </a:r>
          </a:p>
          <a:p>
            <a:pPr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and replace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x+5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by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8</a:t>
            </a:r>
          </a:p>
          <a:p>
            <a:pPr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Must points-to analysis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AS[ </a:t>
            </a:r>
            <a:r>
              <a:rPr lang="en-US" dirty="0">
                <a:solidFill>
                  <a:srgbClr val="FF0000"/>
                </a:solidFill>
              </a:rPr>
              <a:t>*x = y 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dirty="0"/>
              <a:t> </a:t>
            </a:r>
            <a:r>
              <a:rPr lang="en-IN" dirty="0"/>
              <a:t>= bot, </a:t>
            </a:r>
          </a:p>
          <a:p>
            <a:pPr marL="0" indent="0">
              <a:buNone/>
            </a:pPr>
            <a:r>
              <a:rPr lang="en-IN" dirty="0"/>
              <a:t>                          if s(x) = {null}</a:t>
            </a:r>
          </a:p>
          <a:p>
            <a:pPr marL="0" indent="0">
              <a:buNone/>
            </a:pPr>
            <a:r>
              <a:rPr lang="en-IN" dirty="0"/>
              <a:t>                     = </a:t>
            </a:r>
            <a:r>
              <a:rPr lang="en-US" dirty="0">
                <a:solidFill>
                  <a:srgbClr val="0070C0"/>
                </a:solidFill>
              </a:rPr>
              <a:t>s[z </a:t>
            </a:r>
            <a:r>
              <a:rPr lang="en-US" dirty="0">
                <a:solidFill>
                  <a:srgbClr val="0070C0"/>
                </a:solidFill>
                <a:latin typeface="Math C"/>
                <a:sym typeface="Symbol"/>
              </a:rPr>
              <a:t>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s(y)</a:t>
            </a:r>
            <a:r>
              <a:rPr lang="en-US" dirty="0">
                <a:solidFill>
                  <a:srgbClr val="0070C0"/>
                </a:solidFill>
              </a:rPr>
              <a:t>] 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</a:t>
            </a:r>
            <a:r>
              <a:rPr lang="en-US" dirty="0"/>
              <a:t>if s(x) = {z} </a:t>
            </a:r>
          </a:p>
          <a:p>
            <a:pPr marL="0" indent="0">
              <a:buNone/>
            </a:pPr>
            <a:r>
              <a:rPr lang="en-US" dirty="0"/>
              <a:t>                     = \v. {}, </a:t>
            </a:r>
          </a:p>
          <a:p>
            <a:pPr marL="0" indent="0">
              <a:buNone/>
            </a:pPr>
            <a:r>
              <a:rPr lang="en-US" dirty="0"/>
              <a:t>                          otherwise</a:t>
            </a:r>
          </a:p>
          <a:p>
            <a:pPr marL="0" indent="0">
              <a:buNone/>
            </a:pPr>
            <a:r>
              <a:rPr lang="en-IN" dirty="0"/>
              <a:t> This analysis is less precise than the may-points-to analysis (Algorithm A), but is more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 Constant Propagation Example</a:t>
            </a:r>
            <a:br>
              <a:rPr lang="en-US" sz="3600"/>
            </a:br>
            <a:r>
              <a:rPr lang="en-US" sz="3600"/>
              <a:t>With Pointers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151727"/>
            <a:ext cx="2209799" cy="255454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endParaRPr lang="en-US" sz="320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*p = 4;</a:t>
            </a:r>
          </a:p>
          <a:p>
            <a:endParaRPr lang="en-US" sz="3200">
              <a:latin typeface="Rockwell" pitchFamily="18" charset="0"/>
              <a:ea typeface="Verdana" pitchFamily="34" charset="0"/>
              <a:cs typeface="Verdana" pitchFamily="34" charset="0"/>
            </a:endParaRP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8" name="Oval 7"/>
          <p:cNvSpPr/>
          <p:nvPr/>
        </p:nvSpPr>
        <p:spPr>
          <a:xfrm>
            <a:off x="2057400" y="41910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4038600" y="2438400"/>
            <a:ext cx="3957571" cy="578882"/>
          </a:xfrm>
          <a:prstGeom prst="wedgeRoundRectCallout">
            <a:avLst>
              <a:gd name="adj1" fmla="val -91357"/>
              <a:gd name="adj2" fmla="val 26522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Is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always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3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1" y="1447800"/>
            <a:ext cx="2209799" cy="20621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p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*p = 4;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 Constant Propagation Example</a:t>
            </a:r>
            <a:br>
              <a:rPr lang="en-US" sz="3600"/>
            </a:br>
            <a:r>
              <a:rPr lang="en-US" sz="3600"/>
              <a:t>With Pointers</a:t>
            </a:r>
          </a:p>
        </p:txBody>
      </p:sp>
      <p:sp>
        <p:nvSpPr>
          <p:cNvPr id="8" name="Oval 7"/>
          <p:cNvSpPr/>
          <p:nvPr/>
        </p:nvSpPr>
        <p:spPr>
          <a:xfrm>
            <a:off x="1219200" y="29718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52400" y="4038600"/>
            <a:ext cx="2582061" cy="578882"/>
          </a:xfrm>
          <a:prstGeom prst="wedgeRoundRectCallout">
            <a:avLst>
              <a:gd name="adj1" fmla="val -3577"/>
              <a:gd name="adj2" fmla="val -15320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is always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3</a:t>
            </a:r>
            <a:endParaRPr lang="en-US" sz="280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1301" y="1447800"/>
            <a:ext cx="2209799" cy="20621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*p = 4;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101" y="1447800"/>
            <a:ext cx="2209799" cy="35394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if (?)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 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else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 p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*p = 4;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11" name="Oval 10"/>
          <p:cNvSpPr/>
          <p:nvPr/>
        </p:nvSpPr>
        <p:spPr>
          <a:xfrm>
            <a:off x="7467600" y="30480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400800" y="4114800"/>
            <a:ext cx="2582061" cy="578882"/>
          </a:xfrm>
          <a:prstGeom prst="wedgeRoundRectCallout">
            <a:avLst>
              <a:gd name="adj1" fmla="val -3577"/>
              <a:gd name="adj2" fmla="val -15320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is always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4</a:t>
            </a:r>
            <a:endParaRPr lang="en-US" sz="280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43400" y="44958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2133600" y="5638800"/>
            <a:ext cx="6400800" cy="1055608"/>
          </a:xfrm>
          <a:prstGeom prst="wedgeRoundRectCallout">
            <a:avLst>
              <a:gd name="adj1" fmla="val -14543"/>
              <a:gd name="adj2" fmla="val -1193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may be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3 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or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 4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(i.e.,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is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unknown 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in our lattice)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57400" y="3962400"/>
            <a:ext cx="5029200" cy="1295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pointers affect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most program analyses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901" y="1447800"/>
            <a:ext cx="2209799" cy="20621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p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*p = 4;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 Constant Propagation Example</a:t>
            </a:r>
            <a:br>
              <a:rPr lang="en-US" sz="3600"/>
            </a:br>
            <a:r>
              <a:rPr lang="en-US" sz="3600"/>
              <a:t>With Pointers</a:t>
            </a:r>
          </a:p>
        </p:txBody>
      </p:sp>
      <p:sp>
        <p:nvSpPr>
          <p:cNvPr id="8" name="Oval 7"/>
          <p:cNvSpPr/>
          <p:nvPr/>
        </p:nvSpPr>
        <p:spPr>
          <a:xfrm>
            <a:off x="762000" y="25908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52400" y="4038600"/>
            <a:ext cx="2382969" cy="1055608"/>
          </a:xfrm>
          <a:prstGeom prst="wedgeRoundRectCallout">
            <a:avLst>
              <a:gd name="adj1" fmla="val -18239"/>
              <a:gd name="adj2" fmla="val -14133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p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always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points-to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y</a:t>
            </a:r>
            <a:endParaRPr lang="en-US" sz="280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1301" y="1447800"/>
            <a:ext cx="2209799" cy="206210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*p = 4;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101" y="1447800"/>
            <a:ext cx="2209799" cy="353943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if (?)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 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else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 p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x = 3;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*p = 4;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z = x + 5;</a:t>
            </a:r>
          </a:p>
        </p:txBody>
      </p:sp>
      <p:sp>
        <p:nvSpPr>
          <p:cNvPr id="11" name="Oval 10"/>
          <p:cNvSpPr/>
          <p:nvPr/>
        </p:nvSpPr>
        <p:spPr>
          <a:xfrm>
            <a:off x="7010400" y="25908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6400800" y="4114800"/>
            <a:ext cx="2382969" cy="1055608"/>
          </a:xfrm>
          <a:prstGeom prst="wedgeRoundRectCallout">
            <a:avLst>
              <a:gd name="adj1" fmla="val -16982"/>
              <a:gd name="adj2" fmla="val -1484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p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always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points-to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</a:t>
            </a:r>
            <a:endParaRPr lang="en-US" sz="280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86200" y="40386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2133600" y="5638800"/>
            <a:ext cx="6400800" cy="578882"/>
          </a:xfrm>
          <a:prstGeom prst="wedgeRoundRectCallout">
            <a:avLst>
              <a:gd name="adj1" fmla="val -20014"/>
              <a:gd name="adj2" fmla="val -24447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p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 may point-to 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x </a:t>
            </a:r>
            <a:r>
              <a:rPr lang="en-US" sz="2800">
                <a:solidFill>
                  <a:schemeClr val="tx1"/>
                </a:solidFill>
                <a:latin typeface="Segoe Print" pitchFamily="2" charset="0"/>
              </a:rPr>
              <a:t>or</a:t>
            </a:r>
            <a:r>
              <a:rPr lang="en-US" sz="2800">
                <a:solidFill>
                  <a:srgbClr val="FF0000"/>
                </a:solidFill>
                <a:latin typeface="Segoe Print" pitchFamily="2" charset="0"/>
              </a:rPr>
              <a:t>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Points-to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r>
              <a:rPr lang="en-US"/>
              <a:t>Determine the set of targets a pointer variable could point-to (at different points in the program)</a:t>
            </a:r>
          </a:p>
          <a:p>
            <a:pPr lvl="1"/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 points-to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/>
              <a:t>”</a:t>
            </a:r>
          </a:p>
          <a:p>
            <a:pPr lvl="2"/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 stores the value </a:t>
            </a:r>
            <a:r>
              <a:rPr lang="en-US">
                <a:solidFill>
                  <a:srgbClr val="FF0000"/>
                </a:solidFill>
              </a:rPr>
              <a:t>&amp;x</a:t>
            </a:r>
            <a:r>
              <a:rPr lang="en-US"/>
              <a:t>”</a:t>
            </a:r>
          </a:p>
          <a:p>
            <a:pPr lvl="2"/>
            <a:r>
              <a:rPr lang="en-US"/>
              <a:t>“</a:t>
            </a:r>
            <a:r>
              <a:rPr lang="en-US">
                <a:solidFill>
                  <a:srgbClr val="FF0000"/>
                </a:solidFill>
              </a:rPr>
              <a:t>*p</a:t>
            </a:r>
            <a:r>
              <a:rPr lang="en-US"/>
              <a:t> denotes the location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/>
              <a:t>”</a:t>
            </a:r>
          </a:p>
          <a:p>
            <a:pPr lvl="1"/>
            <a:r>
              <a:rPr lang="en-US"/>
              <a:t>targets could be variables or locations in the heap (dynamic memory allocation)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p = &amp;x;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p = new </a:t>
            </a:r>
            <a:r>
              <a:rPr lang="en-US" err="1">
                <a:solidFill>
                  <a:srgbClr val="FF0000"/>
                </a:solidFill>
              </a:rPr>
              <a:t>Foo</a:t>
            </a:r>
            <a:r>
              <a:rPr lang="en-US">
                <a:solidFill>
                  <a:srgbClr val="FF0000"/>
                </a:solidFill>
              </a:rPr>
              <a:t>();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p = </a:t>
            </a:r>
            <a:r>
              <a:rPr lang="en-US" err="1">
                <a:solidFill>
                  <a:srgbClr val="FF0000"/>
                </a:solidFill>
              </a:rPr>
              <a:t>malloc</a:t>
            </a:r>
            <a:r>
              <a:rPr lang="en-US">
                <a:solidFill>
                  <a:srgbClr val="FF0000"/>
                </a:solidFill>
              </a:rPr>
              <a:t> (…);</a:t>
            </a:r>
          </a:p>
          <a:p>
            <a:pPr marL="457200" lvl="1" indent="0">
              <a:buNone/>
            </a:pPr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Algorithm A (may points-to analysis)</a:t>
            </a:r>
            <a:br>
              <a:rPr lang="en-US" sz="3600"/>
            </a:br>
            <a:r>
              <a:rPr lang="en-US" sz="3600"/>
              <a:t>A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1676400" cy="403187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q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if (?) {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q = p;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}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x = &amp;a;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y = &amp;b;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z = *q;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Algorithm A (may points-to analysis)</a:t>
            </a:r>
            <a:br>
              <a:rPr lang="en-US" sz="3600"/>
            </a:br>
            <a:r>
              <a:rPr lang="en-US" sz="3600"/>
              <a:t>A Simple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133600"/>
            <a:ext cx="1676400" cy="4031873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p = &amp;x;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q = &amp;y;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if (?) {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   q = p;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}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x = &amp;a;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y = &amp;b;</a:t>
            </a:r>
          </a:p>
          <a:p>
            <a:r>
              <a:rPr lang="en-US" sz="3200">
                <a:latin typeface="Rockwell" pitchFamily="18" charset="0"/>
                <a:ea typeface="Verdana" pitchFamily="34" charset="0"/>
                <a:cs typeface="Verdana" pitchFamily="34" charset="0"/>
              </a:rPr>
              <a:t>z = *q;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a,b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{</a:t>
                      </a:r>
                      <a:r>
                        <a:rPr lang="en-US" err="1"/>
                        <a:t>x,y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757367"/>
              </p:ext>
            </p:extLst>
          </p:nvPr>
        </p:nvGraphicFramePr>
        <p:xfrm>
          <a:off x="1905000" y="1600200"/>
          <a:ext cx="6096000" cy="4876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4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ma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ma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2_Office Theme</vt:lpstr>
      <vt:lpstr>Pointer Analysis</vt:lpstr>
      <vt:lpstr>Goals</vt:lpstr>
      <vt:lpstr>A Constant Propagation Example</vt:lpstr>
      <vt:lpstr>A Constant Propagation Example With Pointers</vt:lpstr>
      <vt:lpstr>A Constant Propagation Example With Pointers</vt:lpstr>
      <vt:lpstr>A Constant Propagation Example With Pointers</vt:lpstr>
      <vt:lpstr>Points-to Analysis</vt:lpstr>
      <vt:lpstr>Algorithm A (may points-to analysis) A Simple Example</vt:lpstr>
      <vt:lpstr>Algorithm A (may points-to analysis) A Simple Example</vt:lpstr>
      <vt:lpstr>Algorithm A (may points-to analysis) A Simple Example</vt:lpstr>
      <vt:lpstr>Questions</vt:lpstr>
      <vt:lpstr>Points-To Analysis: An Informal Definition</vt:lpstr>
      <vt:lpstr>Static Program Analysis</vt:lpstr>
      <vt:lpstr>Programming Language: Syntax</vt:lpstr>
      <vt:lpstr>Example Program</vt:lpstr>
      <vt:lpstr>Programming Language: Operational Semantics</vt:lpstr>
      <vt:lpstr>Example States</vt:lpstr>
      <vt:lpstr>Programming Language: Operational Semantics</vt:lpstr>
      <vt:lpstr>Programming Language: Operational Semantics</vt:lpstr>
      <vt:lpstr>Programming Language: Operational Semantics</vt:lpstr>
      <vt:lpstr>Programming Language: Operational Semantics</vt:lpstr>
      <vt:lpstr>May-Point-To Analysis: Problem statement</vt:lpstr>
      <vt:lpstr>May-Point-To Algorithms</vt:lpstr>
      <vt:lpstr>Algorithm A: A Formal Definition The “Data Flow Analysis” Recipe</vt:lpstr>
      <vt:lpstr>Algorithm A: A Formal Definition The “Data Flow Analysis” Recipe</vt:lpstr>
      <vt:lpstr>Algorithm A: The Transformers</vt:lpstr>
      <vt:lpstr>Algorithm A</vt:lpstr>
      <vt:lpstr>An alternative algorithm: must points-to analysis</vt:lpstr>
      <vt:lpstr>Must points-to analysis algorithm</vt:lpstr>
      <vt:lpstr>Must points-to analysis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from Sequential Proofs  (What You Prove is What You Get)</dc:title>
  <dc:creator>grama</dc:creator>
  <cp:revision>59</cp:revision>
  <dcterms:created xsi:type="dcterms:W3CDTF">2008-04-14T03:35:13Z</dcterms:created>
  <dcterms:modified xsi:type="dcterms:W3CDTF">2021-10-06T14:32:46Z</dcterms:modified>
</cp:coreProperties>
</file>