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handoutMasterIdLst>
    <p:handoutMasterId r:id="rId31"/>
  </p:handoutMasterIdLst>
  <p:sldIdLst>
    <p:sldId id="256" r:id="rId4"/>
    <p:sldId id="498" r:id="rId5"/>
    <p:sldId id="447" r:id="rId6"/>
    <p:sldId id="448" r:id="rId7"/>
    <p:sldId id="450" r:id="rId8"/>
    <p:sldId id="453" r:id="rId9"/>
    <p:sldId id="483" r:id="rId10"/>
    <p:sldId id="485" r:id="rId11"/>
    <p:sldId id="487" r:id="rId12"/>
    <p:sldId id="489" r:id="rId13"/>
    <p:sldId id="509" r:id="rId14"/>
    <p:sldId id="510" r:id="rId15"/>
    <p:sldId id="490" r:id="rId16"/>
    <p:sldId id="500" r:id="rId17"/>
    <p:sldId id="493" r:id="rId18"/>
    <p:sldId id="511" r:id="rId19"/>
    <p:sldId id="508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494" r:id="rId28"/>
    <p:sldId id="495" r:id="rId29"/>
    <p:sldId id="496" r:id="rId30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2515B-8250-7C9E-479A-5D1B64D0039C}" v="1148" dt="2021-10-13T12:14:40.178"/>
    <p1510:client id="{F4D1DD23-EAFD-CC7C-5AA1-AC34A36B0CF2}" v="3" dt="2021-10-11T08:16:50.813"/>
    <p1510:client id="{FB45E428-2805-77C7-0FCD-831DEFCD8DD1}" v="70" dt="2022-10-17T08:36:44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3136" cy="3506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49" y="0"/>
            <a:ext cx="4003136" cy="3506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A5465-E683-4B61-BB0D-30D802EFFFEB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555"/>
            <a:ext cx="4003136" cy="3506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49" y="6658555"/>
            <a:ext cx="4003136" cy="3506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A54F0-3D85-4509-8861-14CA32CC1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9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9778063-7607-44ED-8BF4-DF7E8BA5B1E8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5DD0C6B-58C2-4A43-8674-FE25D6C505E4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9BB4EEE3-967A-4B41-A06E-CE9BFB41C884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422400"/>
            <a:ext cx="4237037" cy="4767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050" y="1422400"/>
            <a:ext cx="4237038" cy="4767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866D660F-5B8C-417E-B9FE-109DAE752BC8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7E6702A-1ED1-4811-BE4A-4EBD075E3BF3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AF4D6F7-2C8E-45AD-960C-86918C2BC01C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37985B7-17E3-41B0-8155-4FCAB869F3DE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3851852A-B62B-4FB8-AD42-4A89B2617CE7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EAAC789E-8B3D-49E9-898D-0C4A7DEF063C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86AD1AF9-DE1C-4F82-8182-B3C4911F9D27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350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350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75745FA-0774-4F9E-BFEB-3BD250C24936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5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422400"/>
            <a:ext cx="8626475" cy="2306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3" y="3881438"/>
            <a:ext cx="8626475" cy="2308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8AB9F70E-7818-4C90-8CD9-93047411BFFE}" type="slidenum">
              <a:rPr lang="en-US" sz="1400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5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24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37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19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8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2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50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29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05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18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0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0290-DFFB-452F-AC2F-AC7D2AF4C50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MSR India Summer School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9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422400"/>
            <a:ext cx="8626475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9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199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199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fld id="{66C313BB-5ABD-42E1-BAB8-B339C5C08E9B}" type="slidenum">
              <a:rPr lang="en-US" kern="1200">
                <a:solidFill>
                  <a:srgbClr val="FFFFFF"/>
                </a:solidFill>
                <a:latin typeface="Comic Sans MS"/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FFFFFF"/>
              </a:solidFill>
              <a:latin typeface="Comic Sans MS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MSR India Summer School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323439"/>
          </a:xfr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Pointer Analysis</a:t>
            </a:r>
            <a:br>
              <a:rPr lang="en-US" dirty="0"/>
            </a:br>
            <a:r>
              <a:rPr lang="en-US" sz="3600" dirty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67056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G. Ramalingam</a:t>
            </a:r>
          </a:p>
          <a:p>
            <a:r>
              <a:rPr lang="en-US" dirty="0"/>
              <a:t>Microsoft Research, India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K. V. Raghavan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s: x = new () / </a:t>
            </a:r>
            <a:r>
              <a:rPr lang="en-US" dirty="0" err="1">
                <a:solidFill>
                  <a:srgbClr val="C00000"/>
                </a:solidFill>
              </a:rPr>
              <a:t>malloc</a:t>
            </a:r>
            <a:r>
              <a:rPr lang="en-US" dirty="0">
                <a:solidFill>
                  <a:srgbClr val="C00000"/>
                </a:solidFill>
              </a:rPr>
              <a:t> ()</a:t>
            </a:r>
          </a:p>
          <a:p>
            <a:r>
              <a:rPr lang="en-US" dirty="0"/>
              <a:t>Assume, for now, that allocated object stores one pointer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s: x = malloc ( </a:t>
            </a:r>
            <a:r>
              <a:rPr lang="en-US" dirty="0" err="1">
                <a:solidFill>
                  <a:srgbClr val="C00000"/>
                </a:solidFill>
              </a:rPr>
              <a:t>sizeof</a:t>
            </a:r>
            <a:r>
              <a:rPr lang="en-US" dirty="0">
                <a:solidFill>
                  <a:srgbClr val="C00000"/>
                </a:solidFill>
              </a:rPr>
              <a:t>(void*) )</a:t>
            </a:r>
          </a:p>
          <a:p>
            <a:pPr lvl="1"/>
            <a:endParaRPr lang="en-US" dirty="0"/>
          </a:p>
          <a:p>
            <a:r>
              <a:rPr lang="en-US" dirty="0"/>
              <a:t>Introduce a pseudo-variable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s</a:t>
            </a:r>
            <a:r>
              <a:rPr lang="en-US" dirty="0"/>
              <a:t> to represent objects allocated at statement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, and use previous algorithm</a:t>
            </a:r>
          </a:p>
          <a:p>
            <a:pPr lvl="1"/>
            <a:r>
              <a:rPr lang="en-US" dirty="0"/>
              <a:t>treat </a:t>
            </a:r>
            <a:r>
              <a:rPr lang="en-US" dirty="0">
                <a:solidFill>
                  <a:srgbClr val="C00000"/>
                </a:solidFill>
              </a:rPr>
              <a:t>s </a:t>
            </a:r>
            <a:r>
              <a:rPr lang="en-US" dirty="0"/>
              <a:t>as if it were </a:t>
            </a:r>
            <a:r>
              <a:rPr lang="en-US" dirty="0">
                <a:solidFill>
                  <a:srgbClr val="C00000"/>
                </a:solidFill>
              </a:rPr>
              <a:t>“x = &amp;V</a:t>
            </a:r>
            <a:r>
              <a:rPr lang="en-US" baseline="-25000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”</a:t>
            </a:r>
          </a:p>
          <a:p>
            <a:pPr lvl="1"/>
            <a:r>
              <a:rPr lang="en-US" dirty="0"/>
              <a:t>also track possible values of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allocation-site</a:t>
            </a:r>
            <a:r>
              <a:rPr lang="en-US" dirty="0"/>
              <a:t>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230323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7540-9FA3-4D35-A7E3-C1A55892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a  </a:t>
            </a:r>
            <a:r>
              <a:rPr lang="en-US" dirty="0">
                <a:solidFill>
                  <a:prstClr val="black"/>
                </a:solidFill>
              </a:rPr>
              <a:t> in the presence of pseudo variables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3B70F-0B9C-4D11-9655-056EC5819DBE}"/>
              </a:ext>
            </a:extLst>
          </p:cNvPr>
          <p:cNvSpPr txBox="1">
            <a:spLocks/>
          </p:cNvSpPr>
          <p:nvPr/>
        </p:nvSpPr>
        <p:spPr>
          <a:xfrm>
            <a:off x="1219200" y="1371600"/>
            <a:ext cx="7027886" cy="4512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rtlCol="0" anchor="t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buFont typeface="Arial" pitchFamily="34" charset="0"/>
              <a:buNone/>
            </a:pPr>
            <a:r>
              <a:rPr lang="en-US" sz="2800" dirty="0">
                <a:solidFill>
                  <a:srgbClr val="C00000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\p. {x | exist s in Y such that s(y) = z</a:t>
            </a:r>
          </a:p>
          <a:p>
            <a:pPr marL="342900" lvl="2" indent="-342900">
              <a:buFont typeface="Arial" pitchFamily="34" charset="0"/>
              <a:buNone/>
            </a:pPr>
            <a:r>
              <a:rPr lang="en-US" dirty="0"/>
              <a:t>  such that:</a:t>
            </a:r>
          </a:p>
          <a:p>
            <a:pPr marL="342900" lvl="2" indent="-342900">
              <a:buNone/>
            </a:pPr>
            <a:r>
              <a:rPr lang="en-US">
                <a:latin typeface="Segoe Print"/>
              </a:rPr>
              <a:t>  ((p is a normal variable and y is p) OR </a:t>
            </a:r>
            <a:endParaRPr lang="en-US"/>
          </a:p>
          <a:p>
            <a:pPr marL="342900" lvl="2" indent="-342900">
              <a:buNone/>
            </a:pPr>
            <a:r>
              <a:rPr lang="en-US">
                <a:latin typeface="Segoe Print"/>
              </a:rPr>
              <a:t>   (p is </a:t>
            </a:r>
            <a:r>
              <a:rPr lang="en-US" err="1">
                <a:solidFill>
                  <a:srgbClr val="C00000"/>
                </a:solidFill>
                <a:latin typeface="Segoe Print"/>
              </a:rPr>
              <a:t>V</a:t>
            </a:r>
            <a:r>
              <a:rPr lang="en-US" baseline="-25000" err="1">
                <a:solidFill>
                  <a:srgbClr val="C00000"/>
                </a:solidFill>
                <a:latin typeface="Segoe Print"/>
              </a:rPr>
              <a:t>r</a:t>
            </a:r>
            <a:r>
              <a:rPr lang="en-US" dirty="0">
                <a:solidFill>
                  <a:srgbClr val="C00000"/>
                </a:solidFill>
                <a:latin typeface="Segoe Print"/>
              </a:rPr>
              <a:t> </a:t>
            </a:r>
            <a:r>
              <a:rPr lang="en-US" dirty="0">
                <a:latin typeface="Segoe Print"/>
              </a:rPr>
              <a:t>and y is an address </a:t>
            </a:r>
            <a:endParaRPr lang="en-US" dirty="0"/>
          </a:p>
          <a:p>
            <a:pPr marL="342900" lvl="2" indent="-342900">
              <a:buNone/>
            </a:pPr>
            <a:r>
              <a:rPr lang="en-US" dirty="0">
                <a:latin typeface="Segoe Print"/>
              </a:rPr>
              <a:t>                allocated at site </a:t>
            </a:r>
            <a:r>
              <a:rPr lang="en-US" dirty="0">
                <a:solidFill>
                  <a:srgbClr val="C00000"/>
                </a:solidFill>
                <a:latin typeface="Segoe Print"/>
              </a:rPr>
              <a:t>r  </a:t>
            </a:r>
            <a:r>
              <a:rPr lang="en-US">
                <a:latin typeface="Segoe Print"/>
              </a:rPr>
              <a:t>))</a:t>
            </a:r>
            <a:endParaRPr lang="en-US"/>
          </a:p>
          <a:p>
            <a:pPr marL="342900" lvl="2" indent="-342900">
              <a:buNone/>
            </a:pPr>
            <a:r>
              <a:rPr lang="en-US" dirty="0"/>
              <a:t>       AND</a:t>
            </a:r>
          </a:p>
          <a:p>
            <a:pPr marL="342900" lvl="2" indent="-342900">
              <a:buNone/>
            </a:pPr>
            <a:r>
              <a:rPr lang="en-US">
                <a:latin typeface="Segoe Print"/>
              </a:rPr>
              <a:t>  ((x is a normal variable and x is z)  OR </a:t>
            </a:r>
            <a:endParaRPr lang="en-US"/>
          </a:p>
          <a:p>
            <a:pPr marL="342900" lvl="2" indent="-342900">
              <a:buNone/>
            </a:pPr>
            <a:r>
              <a:rPr lang="en-US">
                <a:latin typeface="Segoe Print"/>
              </a:rPr>
              <a:t>   (x is </a:t>
            </a:r>
            <a:r>
              <a:rPr lang="en-US" dirty="0">
                <a:solidFill>
                  <a:srgbClr val="C00000"/>
                </a:solidFill>
                <a:latin typeface="Segoe Print"/>
              </a:rPr>
              <a:t>V</a:t>
            </a:r>
            <a:r>
              <a:rPr lang="en-US" baseline="-25000" dirty="0">
                <a:solidFill>
                  <a:srgbClr val="C00000"/>
                </a:solidFill>
                <a:latin typeface="Segoe Print"/>
              </a:rPr>
              <a:t>t </a:t>
            </a:r>
            <a:r>
              <a:rPr lang="en-US" dirty="0">
                <a:latin typeface="Segoe Print"/>
              </a:rPr>
              <a:t>and z is an address </a:t>
            </a:r>
            <a:endParaRPr lang="en-US" dirty="0"/>
          </a:p>
          <a:p>
            <a:pPr marL="342900" lvl="2" indent="-342900">
              <a:buNone/>
            </a:pPr>
            <a:r>
              <a:rPr lang="en-US" dirty="0">
                <a:latin typeface="Segoe Print"/>
              </a:rPr>
              <a:t>                allocated at site </a:t>
            </a:r>
            <a:r>
              <a:rPr lang="en-US" dirty="0">
                <a:solidFill>
                  <a:srgbClr val="C00000"/>
                </a:solidFill>
                <a:latin typeface="Segoe Print"/>
              </a:rPr>
              <a:t>t  </a:t>
            </a:r>
            <a:r>
              <a:rPr lang="en-US">
                <a:latin typeface="Segoe Print"/>
              </a:rPr>
              <a:t>)) }</a:t>
            </a:r>
          </a:p>
          <a:p>
            <a:pPr marL="342900" lvl="2" indent="-34290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41259-B654-45F2-845B-563FA1614F50}"/>
              </a:ext>
            </a:extLst>
          </p:cNvPr>
          <p:cNvSpPr txBox="1"/>
          <p:nvPr/>
        </p:nvSpPr>
        <p:spPr>
          <a:xfrm>
            <a:off x="1334764" y="5867400"/>
            <a:ext cx="689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(For simplicity, assume that the set of all concrete addresses is partitioned upfront among all allocation sites in the program)</a:t>
            </a:r>
          </a:p>
        </p:txBody>
      </p:sp>
    </p:spTree>
    <p:extLst>
      <p:ext uri="{BB962C8B-B14F-4D97-AF65-F5344CB8AC3E}">
        <p14:creationId xmlns:p14="http://schemas.microsoft.com/office/powerpoint/2010/main" val="15381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CDC3-F5C9-436E-8AAE-8AED7E26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  <a:latin typeface="Symbol" pitchFamily="18" charset="2"/>
              </a:rPr>
              <a:t>g  </a:t>
            </a:r>
            <a:r>
              <a:rPr lang="en-IN" dirty="0"/>
              <a:t>in the presence of pseudo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38CA4F-51D4-4A76-B0EB-C5F33BD6E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493151"/>
                <a:ext cx="9144000" cy="44504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Segoe Print" pitchFamily="2" charset="0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Segoe Print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Print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Segoe Print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Segoe Print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2" indent="-34290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Symbol" pitchFamily="18" charset="2"/>
                  </a:rPr>
                  <a:t>g</a:t>
                </a:r>
                <a:r>
                  <a:rPr lang="en-US" dirty="0">
                    <a:solidFill>
                      <a:srgbClr val="C00000"/>
                    </a:solidFill>
                  </a:rPr>
                  <a:t>(a)</a:t>
                </a:r>
                <a:r>
                  <a:rPr lang="en-US" dirty="0"/>
                  <a:t> = {s |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/>
                  <a:t> normal variables p: </a:t>
                </a:r>
              </a:p>
              <a:p>
                <a:pPr marL="342900" lvl="2" indent="-342900">
                  <a:buNone/>
                </a:pPr>
                <a:r>
                  <a:rPr lang="en-US" dirty="0"/>
                  <a:t>   s(p) = 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x is a normal variable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a(p), OR</a:t>
                </a:r>
              </a:p>
              <a:p>
                <a:pPr marL="342900" lvl="2" indent="-342900">
                  <a:buNone/>
                </a:pPr>
                <a:r>
                  <a:rPr lang="en-US" dirty="0"/>
                  <a:t>   s(p) = 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y is an address allocated at</a:t>
                </a:r>
              </a:p>
              <a:p>
                <a:pPr marL="342900" lvl="2" indent="-342900">
                  <a:buNone/>
                </a:pPr>
                <a:r>
                  <a:rPr lang="en-US" dirty="0"/>
                  <a:t>     site 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dirty="0"/>
                  <a:t> V</a:t>
                </a:r>
                <a:r>
                  <a:rPr lang="en-US" baseline="-25000" dirty="0"/>
                  <a:t>t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a(p), AND</a:t>
                </a:r>
              </a:p>
              <a:p>
                <a:pPr marL="342900" lvl="2" indent="-342900">
                  <a:buNone/>
                </a:pPr>
                <a:endParaRPr lang="en-US" dirty="0"/>
              </a:p>
              <a:p>
                <a:pPr marL="342900" lvl="2" indent="-34290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/>
                  <a:t> pseudo-variables </a:t>
                </a:r>
                <a:r>
                  <a:rPr lang="en-US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/>
                  <a:t> addresses y allocated at </a:t>
                </a:r>
                <a:r>
                  <a:rPr lang="en-US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: </a:t>
                </a:r>
              </a:p>
              <a:p>
                <a:pPr marL="342900" lvl="2" indent="-342900">
                  <a:buNone/>
                </a:pPr>
                <a:r>
                  <a:rPr lang="en-US" dirty="0"/>
                  <a:t>    s(y) = 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x is a normal variable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a(</a:t>
                </a:r>
                <a:r>
                  <a:rPr lang="en-US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), OR</a:t>
                </a:r>
              </a:p>
              <a:p>
                <a:pPr marL="342900" lvl="2" indent="-342900">
                  <a:buNone/>
                </a:pPr>
                <a:r>
                  <a:rPr lang="en-US" dirty="0"/>
                  <a:t>   s(y) = z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z is an address allocated at</a:t>
                </a:r>
              </a:p>
              <a:p>
                <a:pPr marL="342900" lvl="2" indent="-342900">
                  <a:buNone/>
                </a:pPr>
                <a:r>
                  <a:rPr lang="en-US" dirty="0"/>
                  <a:t>     site 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dirty="0"/>
                  <a:t> V</a:t>
                </a:r>
                <a:r>
                  <a:rPr lang="en-US" baseline="-25000" dirty="0"/>
                  <a:t>t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a(</a:t>
                </a:r>
                <a:r>
                  <a:rPr lang="en-US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)}</a:t>
                </a:r>
              </a:p>
              <a:p>
                <a:pPr marL="342900" lvl="2" indent="-342900">
                  <a:buNone/>
                </a:pPr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38CA4F-51D4-4A76-B0EB-C5F33BD6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3151"/>
                <a:ext cx="9144000" cy="4450449"/>
              </a:xfrm>
              <a:prstGeom prst="rect">
                <a:avLst/>
              </a:prstGeom>
              <a:blipFill>
                <a:blip r:embed="rId2"/>
                <a:stretch>
                  <a:fillRect l="-797" t="-1223" r="-3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76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Print"/>
              </a:rPr>
              <a:t>Dynamic Memory Allocation:</a:t>
            </a:r>
            <a:br>
              <a:rPr lang="en-US" dirty="0"/>
            </a:br>
            <a:r>
              <a:rPr lang="en-US">
                <a:latin typeface="Segoe Print"/>
              </a:rPr>
              <a:t>A run of the algorithm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151727"/>
            <a:ext cx="3026227" cy="35394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>
                <a:latin typeface="Rockwell"/>
                <a:ea typeface="Verdana"/>
                <a:cs typeface="Verdana" pitchFamily="34" charset="0"/>
              </a:rPr>
              <a:t>  x = new; // 1</a:t>
            </a:r>
            <a:endParaRPr lang="en-US" sz="3200" dirty="0"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endParaRPr lang="en-US" sz="3200" dirty="0"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>
                <a:latin typeface="Rockwell" pitchFamily="18" charset="0"/>
                <a:ea typeface="Verdana" pitchFamily="34" charset="0"/>
                <a:cs typeface="Verdana" pitchFamily="34" charset="0"/>
              </a:rPr>
              <a:t>  y = x;</a:t>
            </a:r>
          </a:p>
          <a:p>
            <a:endParaRPr lang="en-US" sz="3200" dirty="0"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>
                <a:latin typeface="Rockwell" pitchFamily="18" charset="0"/>
                <a:ea typeface="Verdana" pitchFamily="34" charset="0"/>
                <a:cs typeface="Verdana" pitchFamily="34" charset="0"/>
              </a:rPr>
              <a:t>  *y = &amp;b;</a:t>
            </a:r>
          </a:p>
          <a:p>
            <a:endParaRPr lang="en-US" sz="3200" dirty="0"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>
                <a:latin typeface="Rockwell" pitchFamily="18" charset="0"/>
                <a:ea typeface="Verdana" pitchFamily="34" charset="0"/>
                <a:cs typeface="Verdana" pitchFamily="34" charset="0"/>
              </a:rPr>
              <a:t>  *y = &amp;a;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659641" y="2057400"/>
            <a:ext cx="5398783" cy="3886200"/>
            <a:chOff x="3200400" y="2057400"/>
            <a:chExt cx="5398783" cy="3886200"/>
          </a:xfrm>
        </p:grpSpPr>
        <p:sp>
          <p:nvSpPr>
            <p:cNvPr id="7" name="Oval 6"/>
            <p:cNvSpPr/>
            <p:nvPr/>
          </p:nvSpPr>
          <p:spPr>
            <a:xfrm>
              <a:off x="3200400" y="20574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200400" y="28956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3801487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0" name="Straight Arrow Connector 9"/>
            <p:cNvCxnSpPr>
              <a:stCxn id="7" idx="4"/>
              <a:endCxn id="8" idx="0"/>
            </p:cNvCxnSpPr>
            <p:nvPr/>
          </p:nvCxnSpPr>
          <p:spPr>
            <a:xfrm rot="5400000">
              <a:off x="3204657" y="2671256"/>
              <a:ext cx="448687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4"/>
              <a:endCxn id="9" idx="0"/>
            </p:cNvCxnSpPr>
            <p:nvPr/>
          </p:nvCxnSpPr>
          <p:spPr>
            <a:xfrm rot="5400000">
              <a:off x="3170813" y="3543300"/>
              <a:ext cx="516374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92985" y="2438400"/>
              <a:ext cx="4451860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400"/>
                <a:t>x -&gt; {V</a:t>
              </a:r>
              <a:r>
                <a:rPr lang="en-US" sz="2400" baseline="-25000"/>
                <a:t>1</a:t>
              </a:r>
              <a:r>
                <a:rPr lang="en-US" sz="2400"/>
                <a:t>}, y -&gt; {null}, </a:t>
              </a:r>
              <a:r>
                <a:rPr lang="en-US" sz="2400">
                  <a:ea typeface="+mn-lt"/>
                  <a:cs typeface="+mn-lt"/>
                </a:rPr>
                <a:t>V</a:t>
              </a:r>
              <a:r>
                <a:rPr lang="en-US" sz="2400" baseline="-25000">
                  <a:ea typeface="+mn-lt"/>
                  <a:cs typeface="+mn-lt"/>
                </a:rPr>
                <a:t>1</a:t>
              </a:r>
              <a:r>
                <a:rPr lang="en-US" sz="2400">
                  <a:ea typeface="+mn-lt"/>
                  <a:cs typeface="+mn-lt"/>
                </a:rPr>
                <a:t> -&gt; {null}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88176" y="3276600"/>
              <a:ext cx="442941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400" dirty="0">
                  <a:ea typeface="+mn-lt"/>
                  <a:cs typeface="+mn-lt"/>
                </a:rPr>
                <a:t>x -&gt; {V</a:t>
              </a:r>
              <a:r>
                <a:rPr lang="en-US" sz="2400" baseline="-25000" dirty="0">
                  <a:ea typeface="+mn-lt"/>
                  <a:cs typeface="+mn-lt"/>
                </a:rPr>
                <a:t>1</a:t>
              </a:r>
              <a:r>
                <a:rPr lang="en-US" sz="2400" dirty="0">
                  <a:ea typeface="+mn-lt"/>
                  <a:cs typeface="+mn-lt"/>
                </a:rPr>
                <a:t>},</a:t>
              </a:r>
              <a:r>
                <a:rPr lang="en-US" sz="2400" dirty="0"/>
                <a:t> y -&gt; {</a:t>
              </a:r>
              <a:r>
                <a:rPr lang="en-US" sz="2400" dirty="0">
                  <a:ea typeface="+mn-lt"/>
                  <a:cs typeface="+mn-lt"/>
                </a:rPr>
                <a:t>V</a:t>
              </a:r>
              <a:r>
                <a:rPr lang="en-US" sz="2400" baseline="-25000" dirty="0">
                  <a:ea typeface="+mn-lt"/>
                  <a:cs typeface="+mn-lt"/>
                </a:rPr>
                <a:t>1</a:t>
              </a:r>
              <a:r>
                <a:rPr lang="en-US" sz="2400" dirty="0"/>
                <a:t>}, </a:t>
              </a:r>
              <a:r>
                <a:rPr lang="en-US" sz="2400">
                  <a:ea typeface="+mn-lt"/>
                  <a:cs typeface="+mn-lt"/>
                </a:rPr>
                <a:t> V</a:t>
              </a:r>
              <a:r>
                <a:rPr lang="en-US" sz="2400" baseline="-25000">
                  <a:ea typeface="+mn-lt"/>
                  <a:cs typeface="+mn-lt"/>
                </a:rPr>
                <a:t>1</a:t>
              </a:r>
              <a:r>
                <a:rPr lang="en-US" sz="2400" dirty="0">
                  <a:ea typeface="+mn-lt"/>
                  <a:cs typeface="+mn-lt"/>
                </a:rPr>
                <a:t> -&gt; {null}</a:t>
              </a:r>
              <a:endParaRPr lang="en-US" dirty="0">
                <a:ea typeface="+mn-lt"/>
                <a:cs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46482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200400" y="5554087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Arrow Connector 15"/>
            <p:cNvCxnSpPr>
              <a:endCxn id="14" idx="0"/>
            </p:cNvCxnSpPr>
            <p:nvPr/>
          </p:nvCxnSpPr>
          <p:spPr>
            <a:xfrm rot="5400000">
              <a:off x="3204657" y="4423856"/>
              <a:ext cx="448687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4"/>
              <a:endCxn id="15" idx="0"/>
            </p:cNvCxnSpPr>
            <p:nvPr/>
          </p:nvCxnSpPr>
          <p:spPr>
            <a:xfrm rot="5400000">
              <a:off x="3170813" y="5295900"/>
              <a:ext cx="516374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80276" y="4191000"/>
              <a:ext cx="521890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400" dirty="0">
                  <a:ea typeface="+mn-lt"/>
                  <a:cs typeface="+mn-lt"/>
                </a:rPr>
                <a:t>x -&gt; {V</a:t>
              </a:r>
              <a:r>
                <a:rPr lang="en-US" sz="2400" baseline="-25000" dirty="0">
                  <a:ea typeface="+mn-lt"/>
                  <a:cs typeface="+mn-lt"/>
                </a:rPr>
                <a:t>1</a:t>
              </a:r>
              <a:r>
                <a:rPr lang="en-US" sz="2400" dirty="0">
                  <a:ea typeface="+mn-lt"/>
                  <a:cs typeface="+mn-lt"/>
                </a:rPr>
                <a:t>},</a:t>
              </a:r>
              <a:r>
                <a:rPr lang="en-US" sz="2400" dirty="0"/>
                <a:t> </a:t>
              </a:r>
              <a:r>
                <a:rPr lang="en-US" sz="2400" dirty="0">
                  <a:ea typeface="+mn-lt"/>
                  <a:cs typeface="+mn-lt"/>
                </a:rPr>
                <a:t>y -&gt; {V</a:t>
              </a:r>
              <a:r>
                <a:rPr lang="en-US" sz="2400" baseline="-25000" dirty="0">
                  <a:ea typeface="+mn-lt"/>
                  <a:cs typeface="+mn-lt"/>
                </a:rPr>
                <a:t>1</a:t>
              </a:r>
              <a:r>
                <a:rPr lang="en-US" sz="2400" dirty="0">
                  <a:ea typeface="+mn-lt"/>
                  <a:cs typeface="+mn-lt"/>
                </a:rPr>
                <a:t>},</a:t>
              </a:r>
              <a:r>
                <a:rPr lang="en-US" sz="2400" dirty="0"/>
                <a:t> V</a:t>
              </a:r>
              <a:r>
                <a:rPr lang="en-US" sz="2400" baseline="-25000" dirty="0"/>
                <a:t>1</a:t>
              </a:r>
              <a:r>
                <a:rPr lang="en-US" sz="2400"/>
                <a:t> -&gt; {null,b}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96306" y="5029200"/>
              <a:ext cx="471795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400">
                  <a:ea typeface="+mn-lt"/>
                  <a:cs typeface="+mn-lt"/>
                </a:rPr>
                <a:t>x -&gt; {V</a:t>
              </a:r>
              <a:r>
                <a:rPr lang="en-US" sz="2400" baseline="-25000">
                  <a:ea typeface="+mn-lt"/>
                  <a:cs typeface="+mn-lt"/>
                </a:rPr>
                <a:t>1</a:t>
              </a:r>
              <a:r>
                <a:rPr lang="en-US" sz="2400">
                  <a:ea typeface="+mn-lt"/>
                  <a:cs typeface="+mn-lt"/>
                </a:rPr>
                <a:t>}, y -&gt; {V</a:t>
              </a:r>
              <a:r>
                <a:rPr lang="en-US" sz="2400" baseline="-25000">
                  <a:ea typeface="+mn-lt"/>
                  <a:cs typeface="+mn-lt"/>
                </a:rPr>
                <a:t>1</a:t>
              </a:r>
              <a:r>
                <a:rPr lang="en-US" sz="2400">
                  <a:ea typeface="+mn-lt"/>
                  <a:cs typeface="+mn-lt"/>
                </a:rPr>
                <a:t>},</a:t>
              </a:r>
              <a:r>
                <a:rPr lang="en-US" sz="2400"/>
                <a:t> V</a:t>
              </a:r>
              <a:r>
                <a:rPr lang="en-US" sz="2400" baseline="-25000" dirty="0"/>
                <a:t>1</a:t>
              </a:r>
              <a:r>
                <a:rPr lang="en-US" sz="2400"/>
                <a:t> -&gt; {null,a,b}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1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6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egoe Print"/>
              </a:rPr>
              <a:t>Illustrating need for </a:t>
            </a:r>
            <a:r>
              <a:rPr lang="en-US" dirty="0">
                <a:latin typeface="Segoe Print"/>
              </a:rPr>
              <a:t>weak </a:t>
            </a:r>
            <a:r>
              <a:rPr lang="en-US">
                <a:latin typeface="Segoe Print"/>
              </a:rPr>
              <a:t>updates on pseudo variables</a:t>
            </a:r>
            <a:endParaRPr lang="en-IN" dirty="0">
              <a:latin typeface="Segoe Prin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3992"/>
            <a:ext cx="8583322" cy="49428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514350" indent="-457200"/>
            <a:r>
              <a:rPr lang="en-US" sz="2800">
                <a:latin typeface="Segoe Print"/>
              </a:rPr>
              <a:t>Key aspect: </a:t>
            </a:r>
            <a:r>
              <a:rPr lang="en-US" sz="2800" dirty="0">
                <a:solidFill>
                  <a:srgbClr val="C00000"/>
                </a:solidFill>
                <a:latin typeface="Segoe Print"/>
              </a:rPr>
              <a:t>V</a:t>
            </a:r>
            <a:r>
              <a:rPr lang="en-US" sz="2800" baseline="-25000" dirty="0">
                <a:solidFill>
                  <a:srgbClr val="C00000"/>
                </a:solidFill>
                <a:latin typeface="Segoe Print"/>
              </a:rPr>
              <a:t>s </a:t>
            </a:r>
            <a:r>
              <a:rPr lang="en-US" sz="2800" dirty="0">
                <a:latin typeface="Segoe Print"/>
              </a:rPr>
              <a:t>represents a set of </a:t>
            </a:r>
            <a:r>
              <a:rPr lang="en-US" sz="2800">
                <a:latin typeface="Segoe Print"/>
              </a:rPr>
              <a:t>memory locations, not a single location</a:t>
            </a:r>
            <a:endParaRPr lang="en-US" sz="2800"/>
          </a:p>
          <a:p>
            <a:pPr lvl="1"/>
            <a:r>
              <a:rPr lang="en-US" dirty="0">
                <a:latin typeface="Segoe Print"/>
              </a:rPr>
              <a:t>i</a:t>
            </a:r>
            <a:r>
              <a:rPr lang="en-US" sz="2400" dirty="0">
                <a:latin typeface="Segoe Print"/>
              </a:rPr>
              <a:t>f x-&gt;{</a:t>
            </a:r>
            <a:r>
              <a:rPr lang="en-US" sz="2400" dirty="0">
                <a:solidFill>
                  <a:srgbClr val="C00000"/>
                </a:solidFill>
                <a:latin typeface="Segoe Print"/>
              </a:rPr>
              <a:t>V</a:t>
            </a:r>
            <a:r>
              <a:rPr lang="en-US" sz="2400" baseline="-25000" dirty="0">
                <a:solidFill>
                  <a:srgbClr val="C00000"/>
                </a:solidFill>
                <a:latin typeface="Segoe Print"/>
              </a:rPr>
              <a:t>s</a:t>
            </a:r>
            <a:r>
              <a:rPr lang="en-US" sz="2400" dirty="0">
                <a:latin typeface="Segoe Print"/>
              </a:rPr>
              <a:t>}, to be safe “*x = ..” still needs weak update!</a:t>
            </a:r>
          </a:p>
          <a:p>
            <a:r>
              <a:rPr lang="en-US" sz="2800">
                <a:latin typeface="Segoe Print"/>
              </a:rPr>
              <a:t>Consider this program:</a:t>
            </a:r>
          </a:p>
          <a:p>
            <a:pPr marL="0" indent="0">
              <a:buNone/>
            </a:pPr>
            <a:r>
              <a:rPr lang="en-US" sz="2800">
                <a:latin typeface="Segoe Print"/>
              </a:rPr>
              <a:t>     do  {x = new /* V</a:t>
            </a:r>
            <a:r>
              <a:rPr lang="en-US" sz="2800" baseline="-25000">
                <a:latin typeface="Segoe Print"/>
              </a:rPr>
              <a:t>1</a:t>
            </a:r>
            <a:r>
              <a:rPr lang="en-US" sz="2800">
                <a:latin typeface="Segoe Print"/>
              </a:rPr>
              <a:t> */; *x = &amp;a} while(..); </a:t>
            </a:r>
          </a:p>
          <a:p>
            <a:pPr marL="0" indent="0">
              <a:buNone/>
            </a:pPr>
            <a:r>
              <a:rPr lang="en-US" sz="2800">
                <a:latin typeface="Segoe Print"/>
              </a:rPr>
              <a:t>     *x = &amp;b; 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Segoe Print"/>
              </a:rPr>
              <a:t>Exercise</a:t>
            </a:r>
            <a:r>
              <a:rPr lang="en-US" sz="2400">
                <a:latin typeface="Segoe Print"/>
              </a:rPr>
              <a:t>: Say in the last stmt above we set V</a:t>
            </a:r>
            <a:r>
              <a:rPr lang="en-US" sz="2400" baseline="-25000" dirty="0">
                <a:latin typeface="Segoe Print"/>
              </a:rPr>
              <a:t>1</a:t>
            </a:r>
            <a:r>
              <a:rPr lang="en-US" sz="2400" dirty="0">
                <a:latin typeface="Segoe Print"/>
              </a:rPr>
              <a:t> -&gt; {b}. </a:t>
            </a:r>
            <a:r>
              <a:rPr lang="en-US" sz="2400">
                <a:latin typeface="Segoe Print"/>
              </a:rPr>
              <a:t>Show that \gamma(V</a:t>
            </a:r>
            <a:r>
              <a:rPr lang="en-US" sz="2400" baseline="-25000">
                <a:latin typeface="Segoe Print"/>
              </a:rPr>
              <a:t>1</a:t>
            </a:r>
            <a:r>
              <a:rPr lang="en-US" sz="2400">
                <a:latin typeface="Segoe Print"/>
              </a:rPr>
              <a:t> -&gt; {b}) does not include all concrete states that can arise at the end of the </a:t>
            </a:r>
            <a:r>
              <a:rPr lang="en-US" sz="2400" dirty="0">
                <a:latin typeface="Segoe Print"/>
              </a:rPr>
              <a:t>program.</a:t>
            </a:r>
          </a:p>
        </p:txBody>
      </p:sp>
    </p:spTree>
    <p:extLst>
      <p:ext uri="{BB962C8B-B14F-4D97-AF65-F5344CB8AC3E}">
        <p14:creationId xmlns:p14="http://schemas.microsoft.com/office/powerpoint/2010/main" val="87968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structures/objects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Concrete state maps each variable to a variable or address of an object or null, and for each object o and each field f of o, maps (</a:t>
            </a:r>
            <a:r>
              <a:rPr lang="en-US" dirty="0" err="1"/>
              <a:t>o,f</a:t>
            </a:r>
            <a:r>
              <a:rPr lang="en-US" dirty="0"/>
              <a:t>) to the address of some other object (or to null)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PseudoVar</a:t>
            </a:r>
            <a:r>
              <a:rPr lang="en-US" dirty="0"/>
              <a:t> be the set of pseudo-variables, let Var’ = Var </a:t>
            </a:r>
            <a:r>
              <a:rPr lang="en-US" dirty="0">
                <a:latin typeface="Cambria Math"/>
                <a:ea typeface="Cambria Math"/>
              </a:rPr>
              <a:t>⋃ </a:t>
            </a:r>
            <a:r>
              <a:rPr lang="en-US" dirty="0" err="1"/>
              <a:t>PseudoVar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⋃ </a:t>
            </a:r>
            <a:r>
              <a:rPr lang="en-US" dirty="0"/>
              <a:t>{null}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AbsDataState</a:t>
            </a:r>
            <a:r>
              <a:rPr lang="en-US" dirty="0"/>
              <a:t> maps each variable to a subset of Var’, and also maps (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s </a:t>
            </a:r>
            <a:r>
              <a:rPr lang="en-US" dirty="0"/>
              <a:t>,f) to a subset of Var’ for each V</a:t>
            </a:r>
            <a:r>
              <a:rPr lang="en-US" baseline="-25000" dirty="0"/>
              <a:t>s</a:t>
            </a:r>
            <a:r>
              <a:rPr lang="en-US" dirty="0"/>
              <a:t> and for each field f in struct allocated at site s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4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668E-33C2-4401-B351-2A263043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structures/objects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62DC-F686-4FEE-98EC-2A67CC9F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Transfer function of an update statement “v-&gt;f = w” should perform weak update if v points to a singleton and that element is a pseudo-variable.</a:t>
            </a:r>
          </a:p>
          <a:p>
            <a:pPr lvl="1"/>
            <a:r>
              <a:rPr lang="en-IN" dirty="0"/>
              <a:t>That is, if v -&gt; </a:t>
            </a:r>
            <a:r>
              <a:rPr lang="en-US" dirty="0"/>
              <a:t>{V</a:t>
            </a:r>
            <a:r>
              <a:rPr lang="en-US" baseline="-25000" dirty="0"/>
              <a:t>s</a:t>
            </a:r>
            <a:r>
              <a:rPr lang="en-US" dirty="0"/>
              <a:t>} in incoming </a:t>
            </a:r>
            <a:r>
              <a:rPr lang="en-US"/>
              <a:t>abstract state</a:t>
            </a:r>
            <a:r>
              <a:rPr lang="en-IN"/>
              <a:t>, </a:t>
            </a:r>
            <a:r>
              <a:rPr lang="en-IN" dirty="0"/>
              <a:t>then add points-to set of w to points-to set of (</a:t>
            </a:r>
            <a:r>
              <a:rPr lang="en-US" dirty="0"/>
              <a:t>V</a:t>
            </a:r>
            <a:r>
              <a:rPr lang="en-US" baseline="-25000" dirty="0"/>
              <a:t>s, </a:t>
            </a:r>
            <a:r>
              <a:rPr lang="en-US" dirty="0"/>
              <a:t>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8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5356-C7FB-4906-978A-C892B519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Inter-procedural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FF49-FF3B-4DB9-A697-8B006399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Context-sensitivity can be achieved using standard techniques</a:t>
            </a:r>
          </a:p>
          <a:p>
            <a:r>
              <a:rPr lang="en-US" dirty="0"/>
              <a:t>Indirect (virtual) function call sites need to be resolved to candidate functions using points-to analysis. And points-to analysis needs calls to be resolved!  Therefore, the two have to happen hand in hand.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83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Andersen’s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flow-insensitive</a:t>
            </a:r>
            <a:r>
              <a:rPr lang="en-US" dirty="0"/>
              <a:t> analysis </a:t>
            </a:r>
          </a:p>
          <a:p>
            <a:pPr lvl="1"/>
            <a:r>
              <a:rPr lang="en-US" dirty="0"/>
              <a:t>computes a single points-to solution, which over-approximates points-to solutions at all program points</a:t>
            </a:r>
          </a:p>
          <a:p>
            <a:pPr lvl="1"/>
            <a:r>
              <a:rPr lang="en-US" dirty="0"/>
              <a:t>ignores control-flow – treats program as a set of statements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equivalent to collapsing the given program to have a single program point, and then applying Algorithm A on it. </a:t>
            </a:r>
          </a:p>
        </p:txBody>
      </p:sp>
    </p:spTree>
    <p:extLst>
      <p:ext uri="{BB962C8B-B14F-4D97-AF65-F5344CB8AC3E}">
        <p14:creationId xmlns:p14="http://schemas.microsoft.com/office/powerpoint/2010/main" val="736700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Andersen’s Analysis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584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Print" panose="02000600000000000000" pitchFamily="2" charset="0"/>
              </a:rPr>
              <a:t>If program has statements s1, s2, …, </a:t>
            </a:r>
            <a:r>
              <a:rPr lang="en-US" sz="2400" dirty="0" err="1">
                <a:latin typeface="Segoe Print" panose="02000600000000000000" pitchFamily="2" charset="0"/>
              </a:rPr>
              <a:t>sn</a:t>
            </a:r>
            <a:r>
              <a:rPr lang="en-US" sz="2400" dirty="0">
                <a:latin typeface="Segoe Print" panose="02000600000000000000" pitchFamily="2" charset="0"/>
              </a:rPr>
              <a:t>, then create </a:t>
            </a:r>
          </a:p>
          <a:p>
            <a:r>
              <a:rPr lang="en-US" sz="2400" dirty="0">
                <a:latin typeface="Segoe Print" panose="02000600000000000000" pitchFamily="2" charset="0"/>
              </a:rPr>
              <a:t>collapsed CFG as follows:</a:t>
            </a:r>
            <a:endParaRPr lang="en-IN" sz="2400" dirty="0">
              <a:latin typeface="Segoe Print" panose="02000600000000000000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67200" y="2154382"/>
            <a:ext cx="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52900" y="2687782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endParaRPr lang="en-IN" sz="2400" b="1" dirty="0">
              <a:solidFill>
                <a:schemeClr val="tx1"/>
              </a:solidFill>
              <a:latin typeface="Symbol" pitchFamily="18" charset="2"/>
            </a:endParaRPr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4267200" y="2916382"/>
            <a:ext cx="0" cy="838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42064" y="3737264"/>
            <a:ext cx="457200" cy="4572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ymbol" pitchFamily="18" charset="2"/>
              </a:rPr>
              <a:t>?</a:t>
            </a:r>
            <a:endParaRPr lang="en-IN" sz="2400" b="1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44340" y="3221182"/>
            <a:ext cx="45719" cy="4571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b="1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71800" y="4668982"/>
            <a:ext cx="533400" cy="55071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Print" panose="02000600000000000000" pitchFamily="2" charset="0"/>
              </a:rPr>
              <a:t>s1</a:t>
            </a:r>
            <a:endParaRPr lang="en-IN" b="1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0940" y="4677641"/>
            <a:ext cx="533400" cy="55071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Print" panose="02000600000000000000" pitchFamily="2" charset="0"/>
              </a:rPr>
              <a:t>s2</a:t>
            </a:r>
            <a:endParaRPr lang="en-IN" b="1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62600" y="4707082"/>
            <a:ext cx="533400" cy="55071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Segoe Print" panose="02000600000000000000" pitchFamily="2" charset="0"/>
              </a:rPr>
              <a:t>sn</a:t>
            </a:r>
            <a:endParaRPr lang="en-IN" b="1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2" idx="7"/>
          </p:cNvCxnSpPr>
          <p:nvPr/>
        </p:nvCxnSpPr>
        <p:spPr>
          <a:xfrm flipH="1">
            <a:off x="3427085" y="4127509"/>
            <a:ext cx="681934" cy="622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4"/>
            <a:endCxn id="13" idx="0"/>
          </p:cNvCxnSpPr>
          <p:nvPr/>
        </p:nvCxnSpPr>
        <p:spPr>
          <a:xfrm flipH="1">
            <a:off x="3977640" y="4194464"/>
            <a:ext cx="293024" cy="48317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14" idx="0"/>
          </p:cNvCxnSpPr>
          <p:nvPr/>
        </p:nvCxnSpPr>
        <p:spPr>
          <a:xfrm>
            <a:off x="4432309" y="4127509"/>
            <a:ext cx="1396991" cy="579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4"/>
            <a:endCxn id="6" idx="1"/>
          </p:cNvCxnSpPr>
          <p:nvPr/>
        </p:nvCxnSpPr>
        <p:spPr>
          <a:xfrm rot="5400000" flipH="1" flipV="1">
            <a:off x="2463219" y="3496541"/>
            <a:ext cx="2498440" cy="947878"/>
          </a:xfrm>
          <a:prstGeom prst="curvedConnector5">
            <a:avLst>
              <a:gd name="adj1" fmla="val -9150"/>
              <a:gd name="adj2" fmla="val -128442"/>
              <a:gd name="adj3" fmla="val 10915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3" idx="4"/>
            <a:endCxn id="6" idx="3"/>
          </p:cNvCxnSpPr>
          <p:nvPr/>
        </p:nvCxnSpPr>
        <p:spPr>
          <a:xfrm rot="5400000" flipH="1" flipV="1">
            <a:off x="2909281" y="3951263"/>
            <a:ext cx="2345455" cy="208738"/>
          </a:xfrm>
          <a:prstGeom prst="curvedConnector5">
            <a:avLst>
              <a:gd name="adj1" fmla="val -9747"/>
              <a:gd name="adj2" fmla="val -675345"/>
              <a:gd name="adj3" fmla="val 10089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4" idx="4"/>
            <a:endCxn id="6" idx="7"/>
          </p:cNvCxnSpPr>
          <p:nvPr/>
        </p:nvCxnSpPr>
        <p:spPr>
          <a:xfrm rot="5400000" flipH="1">
            <a:off x="3820391" y="3248891"/>
            <a:ext cx="2536540" cy="1481278"/>
          </a:xfrm>
          <a:prstGeom prst="curvedConnector5">
            <a:avLst>
              <a:gd name="adj1" fmla="val -9012"/>
              <a:gd name="adj2" fmla="val -76813"/>
              <a:gd name="adj3" fmla="val 109012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0" y="47451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……</a:t>
            </a:r>
            <a:endParaRPr lang="en-IN" b="1" dirty="0"/>
          </a:p>
        </p:txBody>
      </p:sp>
      <p:sp>
        <p:nvSpPr>
          <p:cNvPr id="39" name="Oval 38"/>
          <p:cNvSpPr/>
          <p:nvPr/>
        </p:nvSpPr>
        <p:spPr>
          <a:xfrm>
            <a:off x="4254730" y="2333108"/>
            <a:ext cx="45719" cy="4571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b="1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7162800" y="2154382"/>
            <a:ext cx="914400" cy="612648"/>
          </a:xfrm>
          <a:prstGeom prst="wedgeRoundRectCallout">
            <a:avLst>
              <a:gd name="adj1" fmla="val -359469"/>
              <a:gd name="adj2" fmla="val -17216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Print" panose="02000600000000000000" pitchFamily="2" charset="0"/>
              </a:rPr>
              <a:t>Initial fact</a:t>
            </a:r>
            <a:endParaRPr lang="en-IN" b="1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7162800" y="3383809"/>
            <a:ext cx="1600200" cy="1365824"/>
          </a:xfrm>
          <a:prstGeom prst="wedgeRoundRectCallout">
            <a:avLst>
              <a:gd name="adj1" fmla="val -224404"/>
              <a:gd name="adj2" fmla="val -59820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Print" panose="02000600000000000000" pitchFamily="2" charset="0"/>
              </a:rPr>
              <a:t>Single program point that </a:t>
            </a:r>
            <a:r>
              <a:rPr lang="en-US" b="1" dirty="0" err="1">
                <a:solidFill>
                  <a:schemeClr val="tx1"/>
                </a:solidFill>
                <a:latin typeface="Segoe Print" panose="02000600000000000000" pitchFamily="2" charset="0"/>
              </a:rPr>
              <a:t>Kildall</a:t>
            </a:r>
            <a:r>
              <a:rPr lang="en-US" b="1" dirty="0">
                <a:solidFill>
                  <a:schemeClr val="tx1"/>
                </a:solidFill>
                <a:latin typeface="Segoe Print" panose="02000600000000000000" pitchFamily="2" charset="0"/>
              </a:rPr>
              <a:t> updates</a:t>
            </a:r>
            <a:endParaRPr lang="en-IN" b="1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400" y="5722203"/>
            <a:ext cx="7835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Print" panose="02000600000000000000" pitchFamily="2" charset="0"/>
              </a:rPr>
              <a:t>After algorithm terminates, final solution at the</a:t>
            </a:r>
          </a:p>
          <a:p>
            <a:r>
              <a:rPr lang="en-US" sz="2400" dirty="0">
                <a:latin typeface="Segoe Print" panose="02000600000000000000" pitchFamily="2" charset="0"/>
              </a:rPr>
              <a:t>single program point over-approximates result</a:t>
            </a:r>
          </a:p>
          <a:p>
            <a:r>
              <a:rPr lang="en-US" sz="2400" dirty="0">
                <a:latin typeface="Segoe Print" panose="02000600000000000000" pitchFamily="2" charset="0"/>
              </a:rPr>
              <a:t>computed by flow-sensitive analysis at any point</a:t>
            </a:r>
            <a:endParaRPr lang="en-IN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1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Correctness and precision of Algorithm A</a:t>
            </a:r>
          </a:p>
        </p:txBody>
      </p:sp>
    </p:spTree>
    <p:extLst>
      <p:ext uri="{BB962C8B-B14F-4D97-AF65-F5344CB8AC3E}">
        <p14:creationId xmlns:p14="http://schemas.microsoft.com/office/powerpoint/2010/main" val="343079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Andersen’s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2209799" cy="5509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Rockwell" pitchFamily="18" charset="0"/>
                <a:ea typeface="Verdana" pitchFamily="34" charset="0"/>
                <a:cs typeface="Verdana" pitchFamily="34" charset="0"/>
              </a:rPr>
              <a:t>  x = &amp;a;</a:t>
            </a:r>
          </a:p>
          <a:p>
            <a:endParaRPr lang="en-US" sz="3200" dirty="0">
              <a:solidFill>
                <a:prstClr val="black"/>
              </a:solidFill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Rockwell" pitchFamily="18" charset="0"/>
                <a:ea typeface="Verdana" pitchFamily="34" charset="0"/>
                <a:cs typeface="Verdana" pitchFamily="34" charset="0"/>
              </a:rPr>
              <a:t>  *x = &amp;w;</a:t>
            </a:r>
          </a:p>
          <a:p>
            <a:endParaRPr lang="en-US" sz="3200" dirty="0">
              <a:solidFill>
                <a:prstClr val="black"/>
              </a:solidFill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Rockwell" pitchFamily="18" charset="0"/>
                <a:ea typeface="Verdana" pitchFamily="34" charset="0"/>
                <a:cs typeface="Verdana" pitchFamily="34" charset="0"/>
              </a:rPr>
              <a:t>  y = x;</a:t>
            </a:r>
          </a:p>
          <a:p>
            <a:endParaRPr lang="en-US" sz="3200" dirty="0">
              <a:solidFill>
                <a:prstClr val="black"/>
              </a:solidFill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Rockwell" pitchFamily="18" charset="0"/>
                <a:ea typeface="Verdana" pitchFamily="34" charset="0"/>
                <a:cs typeface="Verdana" pitchFamily="34" charset="0"/>
              </a:rPr>
              <a:t>  x = &amp;b;</a:t>
            </a:r>
          </a:p>
          <a:p>
            <a:endParaRPr lang="en-US" sz="3200" dirty="0">
              <a:solidFill>
                <a:prstClr val="black"/>
              </a:solidFill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Rockwell" pitchFamily="18" charset="0"/>
                <a:ea typeface="Verdana" pitchFamily="34" charset="0"/>
                <a:cs typeface="Verdana" pitchFamily="34" charset="0"/>
              </a:rPr>
              <a:t>  *x = &amp;t;</a:t>
            </a:r>
          </a:p>
          <a:p>
            <a:endParaRPr lang="en-US" sz="3200" dirty="0">
              <a:solidFill>
                <a:prstClr val="black"/>
              </a:solidFill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Rockwell" pitchFamily="18" charset="0"/>
                <a:ea typeface="Verdana" pitchFamily="34" charset="0"/>
                <a:cs typeface="Verdana" pitchFamily="34" charset="0"/>
              </a:rPr>
              <a:t>  z = x;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82D99-7D66-4ADE-8A2B-E653AE540BC1}"/>
              </a:ext>
            </a:extLst>
          </p:cNvPr>
          <p:cNvSpPr txBox="1"/>
          <p:nvPr/>
        </p:nvSpPr>
        <p:spPr>
          <a:xfrm>
            <a:off x="3200399" y="2684372"/>
            <a:ext cx="507564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Before first iteration: all variables null</a:t>
            </a:r>
          </a:p>
          <a:p>
            <a:endParaRPr lang="en-US" dirty="0"/>
          </a:p>
          <a:p>
            <a:r>
              <a:rPr lang="en-US" dirty="0"/>
              <a:t>After first iteration of Kildall:</a:t>
            </a:r>
          </a:p>
          <a:p>
            <a:endParaRPr lang="en-US" dirty="0"/>
          </a:p>
          <a:p>
            <a:r>
              <a:rPr lang="en-US" dirty="0"/>
              <a:t>x -&gt; {</a:t>
            </a:r>
            <a:r>
              <a:rPr lang="en-US" dirty="0" err="1"/>
              <a:t>a,b,null</a:t>
            </a:r>
            <a:r>
              <a:rPr lang="en-US" dirty="0"/>
              <a:t>}, y -&gt; {a, null}, z -&gt; {</a:t>
            </a:r>
            <a:r>
              <a:rPr lang="en-US" dirty="0" err="1"/>
              <a:t>a,b,null</a:t>
            </a:r>
            <a:r>
              <a:rPr lang="en-US" dirty="0"/>
              <a:t>}, all other variables null</a:t>
            </a:r>
          </a:p>
          <a:p>
            <a:endParaRPr lang="en-US" dirty="0"/>
          </a:p>
          <a:p>
            <a:r>
              <a:rPr lang="en-US" dirty="0"/>
              <a:t>After 2nd iteration:</a:t>
            </a:r>
          </a:p>
          <a:p>
            <a:r>
              <a:rPr lang="en-US" dirty="0"/>
              <a:t>x -&gt; {</a:t>
            </a:r>
            <a:r>
              <a:rPr lang="en-US" dirty="0" err="1"/>
              <a:t>a,b,null</a:t>
            </a:r>
            <a:r>
              <a:rPr lang="en-US" dirty="0"/>
              <a:t>}, </a:t>
            </a:r>
            <a:r>
              <a:rPr lang="en-US" dirty="0" err="1"/>
              <a:t>y,z</a:t>
            </a:r>
            <a:r>
              <a:rPr lang="en-US" dirty="0"/>
              <a:t> -&gt; {</a:t>
            </a:r>
            <a:r>
              <a:rPr lang="en-US" dirty="0" err="1"/>
              <a:t>a,b,null</a:t>
            </a:r>
            <a:r>
              <a:rPr lang="en-US" dirty="0"/>
              <a:t>}, </a:t>
            </a:r>
            <a:r>
              <a:rPr lang="en-US" dirty="0" err="1"/>
              <a:t>a,b</a:t>
            </a:r>
            <a:r>
              <a:rPr lang="en-US" dirty="0"/>
              <a:t> -&gt; {</a:t>
            </a:r>
            <a:r>
              <a:rPr lang="en-US" dirty="0" err="1"/>
              <a:t>w,t,null</a:t>
            </a:r>
            <a:r>
              <a:rPr lang="en-US" dirty="0"/>
              <a:t>}, </a:t>
            </a:r>
          </a:p>
          <a:p>
            <a:r>
              <a:rPr lang="en-US" dirty="0">
                <a:ea typeface="+mn-lt"/>
                <a:cs typeface="+mn-lt"/>
              </a:rPr>
              <a:t>all other variables null</a:t>
            </a:r>
          </a:p>
          <a:p>
            <a:endParaRPr lang="en-US" dirty="0"/>
          </a:p>
          <a:p>
            <a:r>
              <a:rPr lang="en-US" dirty="0"/>
              <a:t>After 3rd iteration:</a:t>
            </a:r>
          </a:p>
          <a:p>
            <a:r>
              <a:rPr lang="en-US" dirty="0">
                <a:ea typeface="+mn-lt"/>
                <a:cs typeface="+mn-lt"/>
              </a:rPr>
              <a:t>X -&gt; {</a:t>
            </a:r>
            <a:r>
              <a:rPr lang="en-US" dirty="0" err="1">
                <a:ea typeface="+mn-lt"/>
                <a:cs typeface="+mn-lt"/>
              </a:rPr>
              <a:t>a,b,null</a:t>
            </a:r>
            <a:r>
              <a:rPr lang="en-US" dirty="0">
                <a:ea typeface="+mn-lt"/>
                <a:cs typeface="+mn-lt"/>
              </a:rPr>
              <a:t>}, </a:t>
            </a:r>
            <a:r>
              <a:rPr lang="en-US" dirty="0" err="1">
                <a:ea typeface="+mn-lt"/>
                <a:cs typeface="+mn-lt"/>
              </a:rPr>
              <a:t>y,z</a:t>
            </a:r>
            <a:r>
              <a:rPr lang="en-US" dirty="0">
                <a:ea typeface="+mn-lt"/>
                <a:cs typeface="+mn-lt"/>
              </a:rPr>
              <a:t> -&gt; {</a:t>
            </a:r>
            <a:r>
              <a:rPr lang="en-US" dirty="0" err="1">
                <a:ea typeface="+mn-lt"/>
                <a:cs typeface="+mn-lt"/>
              </a:rPr>
              <a:t>a,b,null</a:t>
            </a:r>
            <a:r>
              <a:rPr lang="en-US" dirty="0">
                <a:ea typeface="+mn-lt"/>
                <a:cs typeface="+mn-lt"/>
              </a:rPr>
              <a:t>}, 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 -&gt; {</a:t>
            </a:r>
            <a:r>
              <a:rPr lang="en-US" dirty="0" err="1">
                <a:ea typeface="+mn-lt"/>
                <a:cs typeface="+mn-lt"/>
              </a:rPr>
              <a:t>w,t,null</a:t>
            </a:r>
            <a:r>
              <a:rPr lang="en-US" dirty="0">
                <a:ea typeface="+mn-lt"/>
                <a:cs typeface="+mn-lt"/>
              </a:rPr>
              <a:t>}, all other variables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9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 about Andersen’s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Strong updates never happen in Andersen’s analysis!</a:t>
            </a:r>
          </a:p>
          <a:p>
            <a:pPr lvl="1"/>
            <a:r>
              <a:rPr lang="en-US" dirty="0"/>
              <a:t>If x-&gt;{y} and y-&gt;{w} before we process statement “*x = &amp;z”,  then even if transfer function returns y-&gt;{z}, due to subsequent join, y will point to {</a:t>
            </a:r>
            <a:r>
              <a:rPr lang="en-US" dirty="0" err="1"/>
              <a:t>w,z</a:t>
            </a:r>
            <a:r>
              <a:rPr lang="en-US" dirty="0"/>
              <a:t>} after this step.</a:t>
            </a:r>
          </a:p>
          <a:p>
            <a:r>
              <a:rPr lang="en-US" dirty="0"/>
              <a:t>Flow-insensitive style can be adopted for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analysis, not just for pointer analysis</a:t>
            </a:r>
          </a:p>
        </p:txBody>
      </p:sp>
    </p:spTree>
    <p:extLst>
      <p:ext uri="{BB962C8B-B14F-4D97-AF65-F5344CB8AC3E}">
        <p14:creationId xmlns:p14="http://schemas.microsoft.com/office/powerpoint/2010/main" val="197970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Flow-Insensitive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Reduced space requirements</a:t>
            </a:r>
          </a:p>
          <a:p>
            <a:pPr lvl="1"/>
            <a:r>
              <a:rPr lang="en-US" dirty="0"/>
              <a:t>a single points-to solution</a:t>
            </a:r>
          </a:p>
          <a:p>
            <a:r>
              <a:rPr lang="en-US" dirty="0"/>
              <a:t>Reduced time complexity</a:t>
            </a:r>
          </a:p>
          <a:p>
            <a:pPr lvl="1"/>
            <a:r>
              <a:rPr lang="en-US" dirty="0"/>
              <a:t>no copying of points-to facts</a:t>
            </a:r>
          </a:p>
          <a:p>
            <a:pPr lvl="2"/>
            <a:r>
              <a:rPr lang="en-US" dirty="0"/>
              <a:t>individual updates more efficient</a:t>
            </a:r>
          </a:p>
          <a:p>
            <a:pPr lvl="1"/>
            <a:r>
              <a:rPr lang="en-US" dirty="0"/>
              <a:t>a cubic-time algorithm</a:t>
            </a:r>
          </a:p>
          <a:p>
            <a:r>
              <a:rPr lang="en-US" dirty="0"/>
              <a:t>Scales to millions of lines of code</a:t>
            </a:r>
          </a:p>
          <a:p>
            <a:pPr lvl="1"/>
            <a:r>
              <a:rPr lang="en-US" dirty="0"/>
              <a:t>most popular points-to analysis</a:t>
            </a:r>
          </a:p>
        </p:txBody>
      </p:sp>
    </p:spTree>
    <p:extLst>
      <p:ext uri="{BB962C8B-B14F-4D97-AF65-F5344CB8AC3E}">
        <p14:creationId xmlns:p14="http://schemas.microsoft.com/office/powerpoint/2010/main" val="120617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Andersen’s Analysis:</a:t>
            </a:r>
            <a:br>
              <a:rPr lang="en-US" dirty="0"/>
            </a:br>
            <a:r>
              <a:rPr lang="en-US" dirty="0"/>
              <a:t>An alternative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Introduce a constraint variable </a:t>
            </a:r>
            <a:r>
              <a:rPr lang="en-US" dirty="0" err="1">
                <a:solidFill>
                  <a:srgbClr val="0070C0"/>
                </a:solidFill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</a:rPr>
              <a:t>x</a:t>
            </a:r>
            <a:r>
              <a:rPr lang="en-US" dirty="0"/>
              <a:t> for each program variable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constraint from each assignment statement, as follows:</a:t>
            </a:r>
          </a:p>
          <a:p>
            <a:pPr marL="400050" lvl="1" indent="0">
              <a:buNone/>
            </a:pPr>
            <a:r>
              <a:rPr lang="en-US" dirty="0">
                <a:latin typeface="Segoe Print"/>
              </a:rPr>
              <a:t>x = y:  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  <a:latin typeface="Segoe Print"/>
              </a:rPr>
              <a:t>y</a:t>
            </a:r>
            <a:r>
              <a:rPr lang="en-US" baseline="-25000" dirty="0">
                <a:solidFill>
                  <a:srgbClr val="0070C0"/>
                </a:solidFill>
                <a:latin typeface="Segoe Print"/>
              </a:rPr>
              <a:t> 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 </a:t>
            </a:r>
            <a:r>
              <a:rPr lang="en-US" dirty="0">
                <a:solidFill>
                  <a:srgbClr val="0070C0"/>
                </a:solidFill>
                <a:latin typeface="Cambria Math"/>
                <a:ea typeface="Cambria Math"/>
              </a:rPr>
              <a:t>⊆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  <a:latin typeface="Segoe Print"/>
              </a:rPr>
              <a:t>x</a:t>
            </a:r>
          </a:p>
          <a:p>
            <a:pPr marL="400050" lvl="1" indent="0">
              <a:buNone/>
            </a:pPr>
            <a:r>
              <a:rPr lang="en-US" dirty="0">
                <a:latin typeface="Segoe Print"/>
              </a:rPr>
              <a:t>*x = y: 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  <a:latin typeface="Segoe Print"/>
              </a:rPr>
              <a:t>y</a:t>
            </a:r>
            <a:r>
              <a:rPr lang="en-US" baseline="-25000" dirty="0">
                <a:solidFill>
                  <a:srgbClr val="0070C0"/>
                </a:solidFill>
                <a:latin typeface="Segoe Print"/>
              </a:rPr>
              <a:t> 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 </a:t>
            </a:r>
            <a:r>
              <a:rPr lang="en-US" dirty="0">
                <a:solidFill>
                  <a:srgbClr val="0070C0"/>
                </a:solidFill>
                <a:latin typeface="Cambria Math"/>
                <a:ea typeface="Cambria Math"/>
              </a:rPr>
              <a:t>⊆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  <a:latin typeface="Segoe Print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Segoe Print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forall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 variables v in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  <a:latin typeface="Segoe Print"/>
              </a:rPr>
              <a:t>x</a:t>
            </a:r>
            <a:endParaRPr lang="en-US" baseline="-25000" dirty="0">
              <a:solidFill>
                <a:srgbClr val="0070C0"/>
              </a:solidFill>
              <a:latin typeface="Segoe Print"/>
            </a:endParaRPr>
          </a:p>
          <a:p>
            <a:pPr marL="400050" lvl="1" indent="0">
              <a:buNone/>
            </a:pPr>
            <a:r>
              <a:rPr lang="en-US" dirty="0">
                <a:latin typeface="Segoe Print"/>
              </a:rPr>
              <a:t>x = &amp;y:</a:t>
            </a:r>
            <a:r>
              <a:rPr lang="en-US" dirty="0">
                <a:solidFill>
                  <a:srgbClr val="000000"/>
                </a:solidFill>
                <a:latin typeface="Segoe Print"/>
              </a:rPr>
              <a:t> 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{y} </a:t>
            </a:r>
            <a:r>
              <a:rPr lang="en-US" dirty="0">
                <a:solidFill>
                  <a:srgbClr val="0070C0"/>
                </a:solidFill>
                <a:latin typeface="Cambria Math"/>
                <a:ea typeface="Cambria Math"/>
              </a:rPr>
              <a:t>⊆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  <a:latin typeface="Segoe Print"/>
              </a:rPr>
              <a:t>x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 </a:t>
            </a:r>
            <a:endParaRPr lang="en-US" baseline="-25000" dirty="0">
              <a:solidFill>
                <a:srgbClr val="0070C0"/>
              </a:solidFill>
              <a:latin typeface="Segoe Print"/>
            </a:endParaRPr>
          </a:p>
          <a:p>
            <a:pPr marL="400050" lvl="1" indent="0">
              <a:buNone/>
            </a:pPr>
            <a:r>
              <a:rPr lang="en-US" dirty="0">
                <a:latin typeface="Segoe Print"/>
              </a:rPr>
              <a:t>x = *y: 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  <a:latin typeface="Segoe Print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Segoe Print"/>
              </a:rPr>
              <a:t> 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 </a:t>
            </a:r>
            <a:r>
              <a:rPr lang="en-US" dirty="0">
                <a:solidFill>
                  <a:srgbClr val="0070C0"/>
                </a:solidFill>
                <a:latin typeface="Cambria Math"/>
                <a:ea typeface="Cambria Math"/>
              </a:rPr>
              <a:t>⊆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  <a:latin typeface="Segoe Print"/>
              </a:rPr>
              <a:t>x</a:t>
            </a:r>
            <a:r>
              <a:rPr lang="en-US" baseline="-25000" dirty="0">
                <a:solidFill>
                  <a:srgbClr val="0070C0"/>
                </a:solidFill>
                <a:latin typeface="Segoe Print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forall</a:t>
            </a:r>
            <a:r>
              <a:rPr lang="en-US" dirty="0">
                <a:solidFill>
                  <a:srgbClr val="0070C0"/>
                </a:solidFill>
                <a:latin typeface="Segoe Print"/>
              </a:rPr>
              <a:t> variables v in </a:t>
            </a:r>
            <a:r>
              <a:rPr lang="en-US" dirty="0" err="1">
                <a:solidFill>
                  <a:srgbClr val="0070C0"/>
                </a:solidFill>
                <a:latin typeface="Segoe Print"/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  <a:latin typeface="Segoe Print"/>
              </a:rPr>
              <a:t>y</a:t>
            </a:r>
            <a:endParaRPr lang="en-US" baseline="-25000" dirty="0">
              <a:solidFill>
                <a:srgbClr val="0070C0"/>
              </a:solidFill>
              <a:latin typeface="Segoe Print"/>
            </a:endParaRPr>
          </a:p>
          <a:p>
            <a:pPr marL="400050" lvl="1" indent="0">
              <a:buNone/>
            </a:pPr>
            <a:endParaRPr lang="en-US" baseline="-25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least solution to set of all constraints that were generated above. (A solution is a mapping from constraint variables to sets of program variables.) Emit this least solution as the final solution.</a:t>
            </a:r>
          </a:p>
          <a:p>
            <a:pPr marL="914400" lvl="1" indent="-514350"/>
            <a:r>
              <a:rPr lang="en-US" dirty="0"/>
              <a:t>Note: Solution s1 dominates Solution s2 if for each program variable v, s2(</a:t>
            </a:r>
            <a:r>
              <a:rPr lang="en-US" dirty="0" err="1">
                <a:solidFill>
                  <a:srgbClr val="0070C0"/>
                </a:solidFill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</a:rPr>
              <a:t>v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⊆ </a:t>
            </a:r>
            <a:r>
              <a:rPr lang="en-US" dirty="0"/>
              <a:t>s1(</a:t>
            </a:r>
            <a:r>
              <a:rPr lang="en-US" dirty="0" err="1">
                <a:solidFill>
                  <a:srgbClr val="0070C0"/>
                </a:solidFill>
              </a:rPr>
              <a:t>PT</a:t>
            </a:r>
            <a:r>
              <a:rPr lang="en-US" baseline="-25000" dirty="0" err="1">
                <a:solidFill>
                  <a:srgbClr val="0070C0"/>
                </a:solidFill>
              </a:rPr>
              <a:t>v</a:t>
            </a:r>
            <a:r>
              <a:rPr lang="en-US" dirty="0"/>
              <a:t>)</a:t>
            </a:r>
          </a:p>
          <a:p>
            <a:pPr marL="914400" lvl="1" indent="-514350"/>
            <a:endParaRPr lang="en-US" baseline="-25000" dirty="0"/>
          </a:p>
          <a:p>
            <a:pPr marL="0" indent="0">
              <a:buNone/>
            </a:pPr>
            <a:r>
              <a:rPr lang="en-US" dirty="0"/>
              <a:t>Note: This approach computes exact same result as previous approach that collapses program and then uses Algorithm A.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May-Point-To Analyses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095500" y="13716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Segoe Print" pitchFamily="2" charset="0"/>
              </a:rPr>
              <a:t>Ideal-May-Point-To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95500" y="28448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Segoe Print" pitchFamily="2" charset="0"/>
              </a:rPr>
              <a:t>Algorithm 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5500" y="43180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Segoe Print" pitchFamily="2" charset="0"/>
              </a:rPr>
              <a:t>Andersen’s</a:t>
            </a:r>
          </a:p>
        </p:txBody>
      </p: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rot="5400000" flipH="1" flipV="1">
            <a:off x="4254500" y="3962400"/>
            <a:ext cx="711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3" idx="2"/>
          </p:cNvCxnSpPr>
          <p:nvPr/>
        </p:nvCxnSpPr>
        <p:spPr>
          <a:xfrm rot="5400000" flipH="1" flipV="1">
            <a:off x="4254500" y="2489200"/>
            <a:ext cx="711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5600" y="23622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itchFamily="2" charset="0"/>
              </a:rPr>
              <a:t>more efficient / less precise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5600" y="3745468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itchFamily="2" charset="0"/>
              </a:rPr>
              <a:t>more efficient / less precise</a:t>
            </a:r>
          </a:p>
        </p:txBody>
      </p:sp>
    </p:spTree>
    <p:extLst>
      <p:ext uri="{BB962C8B-B14F-4D97-AF65-F5344CB8AC3E}">
        <p14:creationId xmlns:p14="http://schemas.microsoft.com/office/powerpoint/2010/main" val="83593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Andersen’s Analysis:</a:t>
            </a:r>
            <a:br>
              <a:rPr lang="en-US" sz="3200" dirty="0"/>
            </a:br>
            <a:r>
              <a:rPr lang="en-US" sz="3200" dirty="0"/>
              <a:t>Further Optimizations and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Fahndrich</a:t>
            </a:r>
            <a:r>
              <a:rPr lang="en-US" dirty="0"/>
              <a:t> et al., Partial online cycle elimination in inclusion constraint graphs, PLDI 1998.</a:t>
            </a:r>
          </a:p>
          <a:p>
            <a:r>
              <a:rPr lang="en-US" dirty="0" err="1"/>
              <a:t>Rountev</a:t>
            </a:r>
            <a:r>
              <a:rPr lang="en-US" dirty="0"/>
              <a:t> and Chandra, Offline variable substitution for scaling points-to analysis, 2000.</a:t>
            </a:r>
          </a:p>
          <a:p>
            <a:r>
              <a:rPr lang="en-US" dirty="0" err="1"/>
              <a:t>Heintze</a:t>
            </a:r>
            <a:r>
              <a:rPr lang="en-US" dirty="0"/>
              <a:t> and Tardieu, Ultra-fast aliasing analysis using CLA: a million lines of C code in a second, PLDI 2001.</a:t>
            </a:r>
          </a:p>
          <a:p>
            <a:r>
              <a:rPr lang="en-US" dirty="0"/>
              <a:t>M. Hind, Pointer analysis: Haven’t we solved this problem yet?, PASTE 2001.</a:t>
            </a:r>
          </a:p>
          <a:p>
            <a:r>
              <a:rPr lang="en-US" dirty="0" err="1"/>
              <a:t>Hardekopf</a:t>
            </a:r>
            <a:r>
              <a:rPr lang="en-US" dirty="0"/>
              <a:t> and Lin, The ant and the grasshopper: fast and accurate pointer analysis for millions of lines of code, PLDI 2007.</a:t>
            </a:r>
          </a:p>
          <a:p>
            <a:r>
              <a:rPr lang="en-US" dirty="0" err="1"/>
              <a:t>Hardekopf</a:t>
            </a:r>
            <a:r>
              <a:rPr lang="en-US" dirty="0"/>
              <a:t> and Lin, Exploiting pointer and location equivalence to optimize pointer analysis, SAS 2007.</a:t>
            </a:r>
          </a:p>
          <a:p>
            <a:r>
              <a:rPr lang="en-US" dirty="0" err="1"/>
              <a:t>Hardekopf</a:t>
            </a:r>
            <a:r>
              <a:rPr lang="en-US" dirty="0"/>
              <a:t> and Lin, Semi-sparse flow-sensitive pointer analysis, POPL 2009.</a:t>
            </a:r>
          </a:p>
        </p:txBody>
      </p:sp>
    </p:spTree>
    <p:extLst>
      <p:ext uri="{BB962C8B-B14F-4D97-AF65-F5344CB8AC3E}">
        <p14:creationId xmlns:p14="http://schemas.microsoft.com/office/powerpoint/2010/main" val="3522112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Context-Sensitivity Etc.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Liang &amp; </a:t>
            </a:r>
            <a:r>
              <a:rPr lang="en-US" sz="2800" dirty="0" err="1"/>
              <a:t>Harrold</a:t>
            </a:r>
            <a:r>
              <a:rPr lang="en-US" sz="2800" dirty="0"/>
              <a:t>, Efficient computation of parameterized pointer information for </a:t>
            </a:r>
            <a:r>
              <a:rPr lang="en-US" sz="2800" dirty="0" err="1"/>
              <a:t>interprocedural</a:t>
            </a:r>
            <a:r>
              <a:rPr lang="en-US" sz="2800" dirty="0"/>
              <a:t> analyses. SAS 2001.</a:t>
            </a:r>
          </a:p>
          <a:p>
            <a:r>
              <a:rPr lang="en-US" sz="2800" dirty="0" err="1"/>
              <a:t>Lattner</a:t>
            </a:r>
            <a:r>
              <a:rPr lang="en-US" sz="2800" dirty="0"/>
              <a:t> et al., Making context-sensitive points-to analysis with heap cloning practical for the real world, PLDI 2007.</a:t>
            </a:r>
          </a:p>
          <a:p>
            <a:r>
              <a:rPr lang="en-US" sz="2800" dirty="0"/>
              <a:t>Zhu &amp; </a:t>
            </a:r>
            <a:r>
              <a:rPr lang="en-US" sz="2800" dirty="0" err="1"/>
              <a:t>Calman</a:t>
            </a:r>
            <a:r>
              <a:rPr lang="en-US" sz="2800" dirty="0"/>
              <a:t>, Symbolic pointer analysis revisited. PLDI 2004.</a:t>
            </a:r>
          </a:p>
          <a:p>
            <a:r>
              <a:rPr lang="en-US" sz="2800" dirty="0"/>
              <a:t>Whaley &amp; Lam, Cloning-based context-sensitive pointer alias analysis using BDD, PLDI 2004.</a:t>
            </a:r>
          </a:p>
          <a:p>
            <a:r>
              <a:rPr lang="en-US" sz="2800" dirty="0"/>
              <a:t>Rountev et al. Points-to analysis for Java using annotated constraints. OOPSLA 2001.</a:t>
            </a:r>
          </a:p>
          <a:p>
            <a:r>
              <a:rPr lang="en-US" sz="2800" dirty="0" err="1"/>
              <a:t>Milanova</a:t>
            </a:r>
            <a:r>
              <a:rPr lang="en-US" sz="2800" dirty="0"/>
              <a:t> et al. Parameterized object sensitivity for points-to and side-effect analyses for Java. ISSTA 2002.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5542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optimizations</a:t>
            </a:r>
          </a:p>
          <a:p>
            <a:endParaRPr lang="en-US" dirty="0"/>
          </a:p>
          <a:p>
            <a:r>
              <a:rPr lang="en-US" dirty="0"/>
              <a:t>Verification &amp; Bug Finding</a:t>
            </a:r>
          </a:p>
          <a:p>
            <a:pPr lvl="1"/>
            <a:r>
              <a:rPr lang="en-US" dirty="0"/>
              <a:t>use in preliminary phases</a:t>
            </a:r>
          </a:p>
          <a:p>
            <a:pPr lvl="1"/>
            <a:r>
              <a:rPr lang="en-US" dirty="0"/>
              <a:t>use in verification itself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01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Enter: The French Recipe</a:t>
            </a:r>
            <a:br>
              <a:rPr lang="en-US" dirty="0"/>
            </a:br>
            <a:r>
              <a:rPr lang="en-US" dirty="0"/>
              <a:t>(Abstract Interpretation)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9200" y="2057400"/>
                <a:ext cx="3529424" cy="194095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Abstract</a:t>
                </a: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Domain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semi-lattice</a:t>
                </a: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(A,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⊔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Segoe Print" pitchFamily="2" charset="0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Transfer</a:t>
                </a: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Functions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 For every statement </a:t>
                </a:r>
                <a:r>
                  <a:rPr lang="en-US" dirty="0" err="1">
                    <a:solidFill>
                      <a:srgbClr val="C00000"/>
                    </a:solidFill>
                  </a:rPr>
                  <a:t>st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AS[</a:t>
                </a:r>
                <a:r>
                  <a:rPr lang="en-US" dirty="0" err="1">
                    <a:solidFill>
                      <a:srgbClr val="C00000"/>
                    </a:solidFill>
                  </a:rPr>
                  <a:t>st</a:t>
                </a:r>
                <a:r>
                  <a:rPr lang="en-US" dirty="0">
                    <a:solidFill>
                      <a:srgbClr val="C00000"/>
                    </a:solidFill>
                  </a:rPr>
                  <a:t>] : A -&gt; A</a:t>
                </a:r>
                <a:endParaRPr lang="en-US" sz="2400" dirty="0">
                  <a:solidFill>
                    <a:prstClr val="black"/>
                  </a:solidFill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57400"/>
                <a:ext cx="3529424" cy="1940957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9176" y="2108478"/>
                <a:ext cx="3529424" cy="183880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Concrete (Collecting) Domain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semi-lattice</a:t>
                </a: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(C,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Segoe Print" pitchFamily="2" charset="0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Transfer</a:t>
                </a: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Functions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 For every statement </a:t>
                </a:r>
                <a:r>
                  <a:rPr lang="en-US" dirty="0" err="1">
                    <a:solidFill>
                      <a:srgbClr val="C00000"/>
                    </a:solidFill>
                  </a:rPr>
                  <a:t>st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CS’[</a:t>
                </a:r>
                <a:r>
                  <a:rPr lang="en-US" dirty="0" err="1">
                    <a:solidFill>
                      <a:srgbClr val="C00000"/>
                    </a:solidFill>
                  </a:rPr>
                  <a:t>st</a:t>
                </a:r>
                <a:r>
                  <a:rPr lang="en-US" dirty="0">
                    <a:solidFill>
                      <a:srgbClr val="C00000"/>
                    </a:solidFill>
                  </a:rPr>
                  <a:t>] : C -&gt; C</a:t>
                </a:r>
                <a:endParaRPr lang="en-US" sz="2400" baseline="30000" dirty="0">
                  <a:solidFill>
                    <a:prstClr val="black"/>
                  </a:solidFill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6" y="2108478"/>
                <a:ext cx="3529424" cy="1838801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404116" y="4074557"/>
            <a:ext cx="1676400" cy="1219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3545" y="5303937"/>
            <a:ext cx="250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Segoe Print" pitchFamily="2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mbria Math"/>
                <a:ea typeface="Cambria Math"/>
              </a:rPr>
              <a:t>≡ </a:t>
            </a:r>
            <a:r>
              <a:rPr lang="en-US" sz="2800" dirty="0">
                <a:solidFill>
                  <a:prstClr val="black"/>
                </a:solidFill>
                <a:latin typeface="Segoe Print" pitchFamily="2" charset="0"/>
              </a:rPr>
              <a:t>2</a:t>
            </a:r>
            <a:r>
              <a:rPr lang="en-US" sz="2800" baseline="30000" dirty="0">
                <a:solidFill>
                  <a:prstClr val="black"/>
                </a:solidFill>
              </a:rPr>
              <a:t>DataState</a:t>
            </a:r>
            <a:endParaRPr lang="en-US" sz="2800" baseline="30000" dirty="0">
              <a:solidFill>
                <a:prstClr val="black"/>
              </a:solidFill>
              <a:latin typeface="Segoe Print" pitchFamily="2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34642" y="4074557"/>
            <a:ext cx="2590800" cy="1219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0" y="5303937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A </a:t>
            </a:r>
            <a:r>
              <a:rPr lang="en-US" sz="2800" dirty="0">
                <a:solidFill>
                  <a:prstClr val="black"/>
                </a:solidFill>
                <a:latin typeface="+mj-lt"/>
                <a:ea typeface="Cambria Math"/>
              </a:rPr>
              <a:t>≡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AbsDataState</a:t>
            </a:r>
            <a:endParaRPr lang="en-US" sz="2800" baseline="30000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38600" y="2626757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38600" y="3388757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2984" y="2855357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ymbol" pitchFamily="18" charset="2"/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13710" y="216955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ymbol" pitchFamily="18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5821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Points-To Analysis</a:t>
            </a:r>
            <a:br>
              <a:rPr lang="en-US" dirty="0"/>
            </a:br>
            <a:r>
              <a:rPr lang="en-US" dirty="0"/>
              <a:t>(Abstract Interpretation)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47619" y="2590800"/>
            <a:ext cx="6128601" cy="523220"/>
          </a:xfr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marL="342900" lvl="2" indent="-342900">
              <a:buNone/>
            </a:pPr>
            <a:r>
              <a:rPr lang="en-US" sz="2800" dirty="0">
                <a:solidFill>
                  <a:srgbClr val="C00000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\p. {x | exists s in Y. s(p) == x }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E6F5CA-56DF-4B1F-A841-CAC218D39C47}"/>
              </a:ext>
            </a:extLst>
          </p:cNvPr>
          <p:cNvSpPr txBox="1">
            <a:spLocks/>
          </p:cNvSpPr>
          <p:nvPr/>
        </p:nvSpPr>
        <p:spPr>
          <a:xfrm>
            <a:off x="931294" y="4256641"/>
            <a:ext cx="793518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rtlCol="0" anchor="t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Prin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Prin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Prin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Prin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Prin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buNone/>
            </a:pPr>
            <a:r>
              <a:rPr lang="en-US" dirty="0">
                <a:latin typeface="Symbol"/>
                <a:sym typeface="Symbol"/>
              </a:rPr>
              <a:t>g</a:t>
            </a:r>
            <a:r>
              <a:rPr lang="en-US" dirty="0">
                <a:solidFill>
                  <a:srgbClr val="C00000"/>
                </a:solidFill>
                <a:latin typeface="Segoe Print"/>
              </a:rPr>
              <a:t>(a)</a:t>
            </a:r>
            <a:r>
              <a:rPr lang="en-US" dirty="0">
                <a:latin typeface="Segoe Print"/>
              </a:rPr>
              <a:t> = {s | for each pointer variable p, s(p) </a:t>
            </a:r>
            <a:r>
              <a:rPr lang="en-US" dirty="0">
                <a:latin typeface="Cambria Math"/>
                <a:ea typeface="Cambria Math"/>
              </a:rPr>
              <a:t>∊ </a:t>
            </a:r>
            <a:r>
              <a:rPr lang="en-US">
                <a:latin typeface="Segoe Print"/>
              </a:rPr>
              <a:t>a(p)} </a:t>
            </a:r>
          </a:p>
        </p:txBody>
      </p:sp>
    </p:spTree>
    <p:extLst>
      <p:ext uri="{BB962C8B-B14F-4D97-AF65-F5344CB8AC3E}">
        <p14:creationId xmlns:p14="http://schemas.microsoft.com/office/powerpoint/2010/main" val="40595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Transformers:</a:t>
            </a:r>
            <a:br>
              <a:rPr lang="en-US" dirty="0"/>
            </a:br>
            <a:r>
              <a:rPr lang="en-US" dirty="0"/>
              <a:t>Correctness Criterion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1200" y="2743200"/>
            <a:ext cx="54102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Print" pitchFamily="2" charset="0"/>
              </a:rPr>
              <a:t>It can be shown that for any statement </a:t>
            </a:r>
            <a:r>
              <a:rPr lang="en-US" sz="2400" dirty="0" err="1">
                <a:solidFill>
                  <a:prstClr val="black"/>
                </a:solidFill>
                <a:latin typeface="Segoe Print" pitchFamily="2" charset="0"/>
              </a:rPr>
              <a:t>st</a:t>
            </a:r>
            <a:r>
              <a:rPr lang="en-US" sz="2400" dirty="0">
                <a:solidFill>
                  <a:prstClr val="black"/>
                </a:solidFill>
                <a:latin typeface="Segoe Print" pitchFamily="2" charset="0"/>
              </a:rPr>
              <a:t>, and for any a1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</a:rPr>
              <a:t>∊ </a:t>
            </a:r>
            <a:r>
              <a:rPr lang="en-US" sz="2400" dirty="0">
                <a:solidFill>
                  <a:prstClr val="black"/>
                </a:solidFill>
                <a:latin typeface="Segoe Print" pitchFamily="2" charset="0"/>
              </a:rPr>
              <a:t>A 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Segoe Print" pitchFamily="2" charset="0"/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Print" pitchFamily="2" charset="0"/>
              </a:rPr>
              <a:t>AS[</a:t>
            </a:r>
            <a:r>
              <a:rPr lang="en-US" sz="2400" dirty="0" err="1">
                <a:solidFill>
                  <a:prstClr val="black"/>
                </a:solidFill>
                <a:latin typeface="Segoe Print" pitchFamily="2" charset="0"/>
              </a:rPr>
              <a:t>st</a:t>
            </a:r>
            <a:r>
              <a:rPr lang="en-US" sz="2400" dirty="0">
                <a:solidFill>
                  <a:prstClr val="black"/>
                </a:solidFill>
                <a:latin typeface="Segoe Print" pitchFamily="2" charset="0"/>
              </a:rPr>
              <a:t>](a1) </a:t>
            </a:r>
            <a:r>
              <a:rPr lang="en-US" sz="2400" b="1" dirty="0">
                <a:solidFill>
                  <a:prstClr val="black"/>
                </a:solidFill>
                <a:latin typeface="Math B"/>
              </a:rPr>
              <a:t>≥</a:t>
            </a:r>
            <a:r>
              <a:rPr lang="en-US" sz="2400" dirty="0">
                <a:solidFill>
                  <a:prstClr val="black"/>
                </a:solidFill>
                <a:latin typeface="Segoe Print" pitchFamily="2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pitchFamily="18" charset="2"/>
              </a:rPr>
              <a:t>a </a:t>
            </a:r>
            <a:r>
              <a:rPr lang="en-US" sz="2800" dirty="0">
                <a:solidFill>
                  <a:prstClr val="black"/>
                </a:solidFill>
                <a:latin typeface="Segoe Print" pitchFamily="2" charset="0"/>
              </a:rPr>
              <a:t>(CS[</a:t>
            </a:r>
            <a:r>
              <a:rPr lang="en-US" sz="2800" dirty="0" err="1">
                <a:solidFill>
                  <a:prstClr val="black"/>
                </a:solidFill>
                <a:latin typeface="Segoe Print" pitchFamily="2" charset="0"/>
              </a:rPr>
              <a:t>st</a:t>
            </a:r>
            <a:r>
              <a:rPr lang="en-US" sz="2800" dirty="0">
                <a:solidFill>
                  <a:prstClr val="black"/>
                </a:solidFill>
                <a:latin typeface="Segoe Print" pitchFamily="2" charset="0"/>
              </a:rPr>
              <a:t>](</a:t>
            </a:r>
            <a:r>
              <a:rPr lang="en-US" sz="2800" dirty="0">
                <a:solidFill>
                  <a:prstClr val="black"/>
                </a:solidFill>
                <a:latin typeface="Symbol" pitchFamily="18" charset="2"/>
              </a:rPr>
              <a:t> g</a:t>
            </a:r>
            <a:r>
              <a:rPr lang="en-US" sz="2800" dirty="0">
                <a:solidFill>
                  <a:prstClr val="black"/>
                </a:solidFill>
                <a:latin typeface="Segoe Print" pitchFamily="2" charset="0"/>
              </a:rPr>
              <a:t>(a1))</a:t>
            </a:r>
          </a:p>
        </p:txBody>
      </p:sp>
    </p:spTree>
    <p:extLst>
      <p:ext uri="{BB962C8B-B14F-4D97-AF65-F5344CB8AC3E}">
        <p14:creationId xmlns:p14="http://schemas.microsoft.com/office/powerpoint/2010/main" val="3120383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egoe Print"/>
              </a:rPr>
              <a:t>Correctness illustration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421015" y="2321868"/>
            <a:ext cx="4383025" cy="461665"/>
            <a:chOff x="4508477" y="2819400"/>
            <a:chExt cx="4383025" cy="461665"/>
          </a:xfrm>
        </p:grpSpPr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4508477" y="2819400"/>
              <a:ext cx="1282723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x: {&amp;y}</a:t>
              </a:r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5791200" y="2819400"/>
              <a:ext cx="1826141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y: {&amp;</a:t>
              </a:r>
              <a:r>
                <a:rPr lang="en-US" sz="2400" dirty="0" err="1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x,&amp;z</a:t>
              </a:r>
              <a:r>
                <a:rPr lang="en-US" sz="2400" dirty="0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}</a:t>
              </a: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7620000" y="2819400"/>
              <a:ext cx="1271502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z: {&amp;a}</a:t>
              </a:r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76200" y="4800600"/>
            <a:ext cx="3657600" cy="1600200"/>
            <a:chOff x="76200" y="4191000"/>
            <a:chExt cx="3657600" cy="1600200"/>
          </a:xfrm>
        </p:grpSpPr>
        <p:grpSp>
          <p:nvGrpSpPr>
            <p:cNvPr id="5" name="Group 40"/>
            <p:cNvGrpSpPr/>
            <p:nvPr/>
          </p:nvGrpSpPr>
          <p:grpSpPr>
            <a:xfrm>
              <a:off x="367187" y="4381500"/>
              <a:ext cx="3075627" cy="1219200"/>
              <a:chOff x="304800" y="4343400"/>
              <a:chExt cx="3075627" cy="1219200"/>
            </a:xfrm>
          </p:grpSpPr>
          <p:sp>
            <p:nvSpPr>
              <p:cNvPr id="20" name="Text Box 46"/>
              <p:cNvSpPr txBox="1">
                <a:spLocks noChangeArrowheads="1"/>
              </p:cNvSpPr>
              <p:nvPr/>
            </p:nvSpPr>
            <p:spPr bwMode="auto">
              <a:xfrm>
                <a:off x="304800" y="4343400"/>
                <a:ext cx="102944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x: &amp;b</a:t>
                </a:r>
              </a:p>
            </p:txBody>
          </p:sp>
          <p:sp>
            <p:nvSpPr>
              <p:cNvPr id="21" name="Text Box 46"/>
              <p:cNvSpPr txBox="1">
                <a:spLocks noChangeArrowheads="1"/>
              </p:cNvSpPr>
              <p:nvPr/>
            </p:nvSpPr>
            <p:spPr bwMode="auto">
              <a:xfrm>
                <a:off x="1332751" y="4343400"/>
                <a:ext cx="102944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y: &amp;x</a:t>
                </a:r>
              </a:p>
            </p:txBody>
          </p:sp>
          <p:sp>
            <p:nvSpPr>
              <p:cNvPr id="22" name="Text Box 46"/>
              <p:cNvSpPr txBox="1">
                <a:spLocks noChangeArrowheads="1"/>
              </p:cNvSpPr>
              <p:nvPr/>
            </p:nvSpPr>
            <p:spPr bwMode="auto">
              <a:xfrm>
                <a:off x="2362200" y="4343400"/>
                <a:ext cx="1018227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z: &amp;a</a:t>
                </a:r>
              </a:p>
            </p:txBody>
          </p:sp>
          <p:sp>
            <p:nvSpPr>
              <p:cNvPr id="23" name="Text Box 46"/>
              <p:cNvSpPr txBox="1">
                <a:spLocks noChangeArrowheads="1"/>
              </p:cNvSpPr>
              <p:nvPr/>
            </p:nvSpPr>
            <p:spPr bwMode="auto">
              <a:xfrm>
                <a:off x="304800" y="5100935"/>
                <a:ext cx="102944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x: &amp;y</a:t>
                </a:r>
              </a:p>
            </p:txBody>
          </p:sp>
          <p:sp>
            <p:nvSpPr>
              <p:cNvPr id="24" name="Text Box 46"/>
              <p:cNvSpPr txBox="1">
                <a:spLocks noChangeArrowheads="1"/>
              </p:cNvSpPr>
              <p:nvPr/>
            </p:nvSpPr>
            <p:spPr bwMode="auto">
              <a:xfrm>
                <a:off x="1332751" y="5100935"/>
                <a:ext cx="102944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y: &amp;z</a:t>
                </a:r>
              </a:p>
            </p:txBody>
          </p:sp>
          <p:sp>
            <p:nvSpPr>
              <p:cNvPr id="25" name="Text Box 46"/>
              <p:cNvSpPr txBox="1">
                <a:spLocks noChangeArrowheads="1"/>
              </p:cNvSpPr>
              <p:nvPr/>
            </p:nvSpPr>
            <p:spPr bwMode="auto">
              <a:xfrm>
                <a:off x="2362200" y="5100935"/>
                <a:ext cx="1018227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z: &amp;b</a:t>
                </a:r>
              </a:p>
            </p:txBody>
          </p:sp>
        </p:grpSp>
        <p:grpSp>
          <p:nvGrpSpPr>
            <p:cNvPr id="7" name="Group 42"/>
            <p:cNvGrpSpPr/>
            <p:nvPr/>
          </p:nvGrpSpPr>
          <p:grpSpPr>
            <a:xfrm>
              <a:off x="76200" y="4191000"/>
              <a:ext cx="3657600" cy="1600200"/>
              <a:chOff x="76200" y="4191000"/>
              <a:chExt cx="3657600" cy="1600200"/>
            </a:xfrm>
          </p:grpSpPr>
          <p:sp>
            <p:nvSpPr>
              <p:cNvPr id="29" name="Right Brace 28"/>
              <p:cNvSpPr/>
              <p:nvPr/>
            </p:nvSpPr>
            <p:spPr>
              <a:xfrm>
                <a:off x="3352800" y="4191000"/>
                <a:ext cx="381000" cy="16002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ight Brace 29"/>
              <p:cNvSpPr/>
              <p:nvPr/>
            </p:nvSpPr>
            <p:spPr>
              <a:xfrm flipH="1">
                <a:off x="76200" y="4191000"/>
                <a:ext cx="381000" cy="16002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" name="Group 34"/>
          <p:cNvGrpSpPr/>
          <p:nvPr/>
        </p:nvGrpSpPr>
        <p:grpSpPr>
          <a:xfrm>
            <a:off x="4267200" y="5400645"/>
            <a:ext cx="4690654" cy="400110"/>
            <a:chOff x="4267200" y="5024735"/>
            <a:chExt cx="4690654" cy="400110"/>
          </a:xfrm>
        </p:grpSpPr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4267200" y="5024735"/>
              <a:ext cx="1577676" cy="4001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x: {&amp;</a:t>
              </a:r>
              <a:r>
                <a:rPr lang="en-US" sz="2000" dirty="0" err="1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y,&amp;b</a:t>
              </a:r>
              <a:r>
                <a:rPr lang="en-US" sz="2000" dirty="0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}</a:t>
              </a: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824946" y="5024735"/>
              <a:ext cx="1556836" cy="4001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y: {&amp;</a:t>
              </a:r>
              <a:r>
                <a:rPr lang="en-US" sz="2000" dirty="0" err="1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x,&amp;z</a:t>
              </a:r>
              <a:r>
                <a:rPr lang="en-US" sz="2000" dirty="0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}</a:t>
              </a:r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7391400" y="5024735"/>
              <a:ext cx="1566454" cy="4001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z: {&amp;</a:t>
              </a:r>
              <a:r>
                <a:rPr lang="en-US" sz="2000" dirty="0" err="1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a,&amp;b</a:t>
              </a:r>
              <a:r>
                <a:rPr lang="en-US" sz="2000" dirty="0">
                  <a:solidFill>
                    <a:prstClr val="black"/>
                  </a:solidFill>
                  <a:latin typeface="Segoe Print" pitchFamily="2" charset="0"/>
                  <a:cs typeface="Arial" pitchFamily="34" charset="0"/>
                </a:rPr>
                <a:t>}</a:t>
              </a:r>
            </a:p>
          </p:txBody>
        </p:sp>
      </p:grpSp>
      <p:grpSp>
        <p:nvGrpSpPr>
          <p:cNvPr id="11" name="Group 46"/>
          <p:cNvGrpSpPr/>
          <p:nvPr/>
        </p:nvGrpSpPr>
        <p:grpSpPr>
          <a:xfrm>
            <a:off x="76200" y="1752600"/>
            <a:ext cx="3657600" cy="1600200"/>
            <a:chOff x="76200" y="2057400"/>
            <a:chExt cx="3657600" cy="1600200"/>
          </a:xfrm>
        </p:grpSpPr>
        <p:grpSp>
          <p:nvGrpSpPr>
            <p:cNvPr id="13" name="Group 41"/>
            <p:cNvGrpSpPr/>
            <p:nvPr/>
          </p:nvGrpSpPr>
          <p:grpSpPr>
            <a:xfrm>
              <a:off x="367187" y="2247900"/>
              <a:ext cx="3075627" cy="1219200"/>
              <a:chOff x="381000" y="2133600"/>
              <a:chExt cx="3075627" cy="1219200"/>
            </a:xfrm>
          </p:grpSpPr>
          <p:sp>
            <p:nvSpPr>
              <p:cNvPr id="6" name="Text Box 46"/>
              <p:cNvSpPr txBox="1">
                <a:spLocks noChangeArrowheads="1"/>
              </p:cNvSpPr>
              <p:nvPr/>
            </p:nvSpPr>
            <p:spPr bwMode="auto">
              <a:xfrm>
                <a:off x="381000" y="2133600"/>
                <a:ext cx="102944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x: &amp;y</a:t>
                </a:r>
              </a:p>
            </p:txBody>
          </p:sp>
          <p:sp>
            <p:nvSpPr>
              <p:cNvPr id="9" name="Text Box 46"/>
              <p:cNvSpPr txBox="1">
                <a:spLocks noChangeArrowheads="1"/>
              </p:cNvSpPr>
              <p:nvPr/>
            </p:nvSpPr>
            <p:spPr bwMode="auto">
              <a:xfrm>
                <a:off x="1408951" y="2133600"/>
                <a:ext cx="102944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y: &amp;x</a:t>
                </a:r>
              </a:p>
            </p:txBody>
          </p:sp>
          <p:sp>
            <p:nvSpPr>
              <p:cNvPr id="10" name="Text Box 46"/>
              <p:cNvSpPr txBox="1">
                <a:spLocks noChangeArrowheads="1"/>
              </p:cNvSpPr>
              <p:nvPr/>
            </p:nvSpPr>
            <p:spPr bwMode="auto">
              <a:xfrm>
                <a:off x="2438400" y="2133600"/>
                <a:ext cx="1018227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z: &amp;a</a:t>
                </a:r>
              </a:p>
            </p:txBody>
          </p:sp>
          <p:sp>
            <p:nvSpPr>
              <p:cNvPr id="17" name="Text Box 46"/>
              <p:cNvSpPr txBox="1">
                <a:spLocks noChangeArrowheads="1"/>
              </p:cNvSpPr>
              <p:nvPr/>
            </p:nvSpPr>
            <p:spPr bwMode="auto">
              <a:xfrm>
                <a:off x="381000" y="2891135"/>
                <a:ext cx="102944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x: &amp;y</a:t>
                </a:r>
              </a:p>
            </p:txBody>
          </p:sp>
          <p:sp>
            <p:nvSpPr>
              <p:cNvPr id="18" name="Text Box 46"/>
              <p:cNvSpPr txBox="1">
                <a:spLocks noChangeArrowheads="1"/>
              </p:cNvSpPr>
              <p:nvPr/>
            </p:nvSpPr>
            <p:spPr bwMode="auto">
              <a:xfrm>
                <a:off x="1408951" y="2891135"/>
                <a:ext cx="102944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y: &amp;z</a:t>
                </a:r>
              </a:p>
            </p:txBody>
          </p:sp>
          <p:sp>
            <p:nvSpPr>
              <p:cNvPr id="19" name="Text Box 46"/>
              <p:cNvSpPr txBox="1">
                <a:spLocks noChangeArrowheads="1"/>
              </p:cNvSpPr>
              <p:nvPr/>
            </p:nvSpPr>
            <p:spPr bwMode="auto">
              <a:xfrm>
                <a:off x="2438400" y="2891135"/>
                <a:ext cx="1018227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Print" pitchFamily="2" charset="0"/>
                    <a:cs typeface="Arial" pitchFamily="34" charset="0"/>
                  </a:rPr>
                  <a:t>z: &amp;a</a:t>
                </a:r>
              </a:p>
            </p:txBody>
          </p:sp>
        </p:grpSp>
        <p:grpSp>
          <p:nvGrpSpPr>
            <p:cNvPr id="26" name="Group 43"/>
            <p:cNvGrpSpPr/>
            <p:nvPr/>
          </p:nvGrpSpPr>
          <p:grpSpPr>
            <a:xfrm>
              <a:off x="76200" y="2057400"/>
              <a:ext cx="3657600" cy="1600200"/>
              <a:chOff x="76200" y="4191000"/>
              <a:chExt cx="3657600" cy="1600200"/>
            </a:xfrm>
          </p:grpSpPr>
          <p:sp>
            <p:nvSpPr>
              <p:cNvPr id="45" name="Right Brace 44"/>
              <p:cNvSpPr/>
              <p:nvPr/>
            </p:nvSpPr>
            <p:spPr>
              <a:xfrm>
                <a:off x="3352800" y="4191000"/>
                <a:ext cx="381000" cy="16002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ight Brace 45"/>
              <p:cNvSpPr/>
              <p:nvPr/>
            </p:nvSpPr>
            <p:spPr>
              <a:xfrm flipH="1">
                <a:off x="76200" y="4191000"/>
                <a:ext cx="381000" cy="16002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6625418" y="3839772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Print" pitchFamily="2" charset="0"/>
              </a:rPr>
              <a:t>*y = &amp;b;</a:t>
            </a:r>
          </a:p>
        </p:txBody>
      </p:sp>
      <p:sp>
        <p:nvSpPr>
          <p:cNvPr id="49" name="Down Arrow 48"/>
          <p:cNvSpPr/>
          <p:nvPr/>
        </p:nvSpPr>
        <p:spPr>
          <a:xfrm>
            <a:off x="6096000" y="3581400"/>
            <a:ext cx="685800" cy="97840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AS</a:t>
            </a:r>
            <a:endParaRPr lang="en-US" sz="2000" baseline="300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01018" y="3775764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Print" pitchFamily="2" charset="0"/>
              </a:rPr>
              <a:t>*y = &amp;b;</a:t>
            </a:r>
          </a:p>
        </p:txBody>
      </p:sp>
      <p:sp>
        <p:nvSpPr>
          <p:cNvPr id="53" name="Down Arrow 52"/>
          <p:cNvSpPr/>
          <p:nvPr/>
        </p:nvSpPr>
        <p:spPr>
          <a:xfrm>
            <a:off x="878446" y="3517392"/>
            <a:ext cx="1178953" cy="97840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CS’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3745992" y="5334000"/>
            <a:ext cx="445008" cy="6096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55" name="Right Arrow 54"/>
          <p:cNvSpPr/>
          <p:nvPr/>
        </p:nvSpPr>
        <p:spPr>
          <a:xfrm flipH="1">
            <a:off x="3810000" y="2286000"/>
            <a:ext cx="445008" cy="6096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Symbol" pitchFamily="18" charset="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067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 animBg="1"/>
      <p:bldP spid="52" grpId="0"/>
      <p:bldP spid="53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 Precise Solution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Claim: </a:t>
            </a:r>
            <a:r>
              <a:rPr lang="en-US" dirty="0">
                <a:solidFill>
                  <a:srgbClr val="C00000"/>
                </a:solidFill>
              </a:rPr>
              <a:t>The set RS(u) of reachable concrete states</a:t>
            </a:r>
            <a:r>
              <a:rPr lang="en-US" dirty="0"/>
              <a:t> (for our language) </a:t>
            </a:r>
            <a:r>
              <a:rPr lang="en-US" dirty="0">
                <a:solidFill>
                  <a:srgbClr val="C00000"/>
                </a:solidFill>
              </a:rPr>
              <a:t>is precisely computable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(However, Algorithm A is imprecise)</a:t>
            </a:r>
          </a:p>
          <a:p>
            <a:endParaRPr lang="en-US" dirty="0"/>
          </a:p>
          <a:p>
            <a:r>
              <a:rPr lang="en-US" dirty="0"/>
              <a:t>Note: This is true for any collecting semantics with a </a:t>
            </a:r>
            <a:r>
              <a:rPr lang="en-US" dirty="0">
                <a:solidFill>
                  <a:srgbClr val="C00000"/>
                </a:solidFill>
              </a:rPr>
              <a:t>finite state space</a:t>
            </a:r>
            <a:r>
              <a:rPr lang="en-US" dirty="0"/>
              <a:t>.</a:t>
            </a:r>
          </a:p>
          <a:p>
            <a:r>
              <a:rPr lang="en-US" dirty="0"/>
              <a:t>This is true only for restricted language!</a:t>
            </a:r>
          </a:p>
        </p:txBody>
      </p:sp>
    </p:spTree>
    <p:extLst>
      <p:ext uri="{BB962C8B-B14F-4D97-AF65-F5344CB8AC3E}">
        <p14:creationId xmlns:p14="http://schemas.microsoft.com/office/powerpoint/2010/main" val="38653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Precise Points-To Analysis:</a:t>
            </a:r>
            <a:br>
              <a:rPr lang="en-US" dirty="0"/>
            </a:br>
            <a:r>
              <a:rPr lang="en-US" dirty="0"/>
              <a:t>Computational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What’s the complexity of the least-fixed point computation using the collecting semantics?</a:t>
            </a:r>
          </a:p>
          <a:p>
            <a:endParaRPr lang="en-US" dirty="0"/>
          </a:p>
          <a:p>
            <a:r>
              <a:rPr lang="en-US" dirty="0"/>
              <a:t>The worst-case complexity of computing reachable states is exponential in the number of variables.</a:t>
            </a:r>
          </a:p>
          <a:p>
            <a:pPr lvl="1"/>
            <a:r>
              <a:rPr lang="en-US" dirty="0"/>
              <a:t>Can we do better?</a:t>
            </a:r>
          </a:p>
          <a:p>
            <a:endParaRPr lang="en-US" dirty="0"/>
          </a:p>
          <a:p>
            <a:r>
              <a:rPr lang="en-US" dirty="0"/>
              <a:t>Theorem: Computing precise may-point-to is PSPACE-hard even if we have only two-level pointers.</a:t>
            </a:r>
          </a:p>
        </p:txBody>
      </p:sp>
    </p:spTree>
    <p:extLst>
      <p:ext uri="{BB962C8B-B14F-4D97-AF65-F5344CB8AC3E}">
        <p14:creationId xmlns:p14="http://schemas.microsoft.com/office/powerpoint/2010/main" val="101871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Precise Points-To Analysis: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Theorem: </a:t>
            </a:r>
            <a:r>
              <a:rPr lang="en-US" dirty="0">
                <a:solidFill>
                  <a:srgbClr val="C00000"/>
                </a:solidFill>
              </a:rPr>
              <a:t>Precise may-alias analysis is </a:t>
            </a:r>
            <a:r>
              <a:rPr lang="en-US" dirty="0" err="1">
                <a:solidFill>
                  <a:srgbClr val="C00000"/>
                </a:solidFill>
              </a:rPr>
              <a:t>undecidable</a:t>
            </a:r>
            <a:r>
              <a:rPr lang="en-US" dirty="0">
                <a:solidFill>
                  <a:srgbClr val="C00000"/>
                </a:solidFill>
              </a:rPr>
              <a:t> in the presence of dynamic memory allocation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“</a:t>
            </a:r>
            <a:r>
              <a:rPr lang="en-US" dirty="0">
                <a:solidFill>
                  <a:srgbClr val="00B050"/>
                </a:solidFill>
              </a:rPr>
              <a:t>x = new/</a:t>
            </a:r>
            <a:r>
              <a:rPr lang="en-US" dirty="0" err="1">
                <a:solidFill>
                  <a:srgbClr val="00B050"/>
                </a:solidFill>
              </a:rPr>
              <a:t>malloc</a:t>
            </a:r>
            <a:r>
              <a:rPr lang="en-US" dirty="0">
                <a:solidFill>
                  <a:srgbClr val="00B050"/>
                </a:solidFill>
              </a:rPr>
              <a:t> ()</a:t>
            </a:r>
            <a:r>
              <a:rPr lang="en-US" dirty="0"/>
              <a:t>” to language</a:t>
            </a:r>
          </a:p>
          <a:p>
            <a:pPr lvl="1"/>
            <a:r>
              <a:rPr lang="en-US" dirty="0"/>
              <a:t>State-space becomes infinite</a:t>
            </a:r>
          </a:p>
          <a:p>
            <a:endParaRPr lang="en-US" dirty="0"/>
          </a:p>
          <a:p>
            <a:r>
              <a:rPr lang="en-US" dirty="0"/>
              <a:t>Digression: </a:t>
            </a:r>
            <a:r>
              <a:rPr lang="en-US" dirty="0">
                <a:solidFill>
                  <a:srgbClr val="00B050"/>
                </a:solidFill>
              </a:rPr>
              <a:t>Integer variables + conditional-branching </a:t>
            </a:r>
            <a:r>
              <a:rPr lang="en-US" dirty="0"/>
              <a:t>involving integer variables also makes any precise analysis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2702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ma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tIns="0" bIns="91440" rtlCol="0" anchor="ctr"/>
      <a:lstStyle>
        <a:defPPr algn="ctr">
          <a:defRPr sz="2400" b="1" dirty="0" smtClean="0">
            <a:solidFill>
              <a:schemeClr val="tx1"/>
            </a:solidFill>
            <a:latin typeface="Symbol" pitchFamily="18" charset="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ma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16748</TotalTime>
  <Words>2015</Words>
  <Application>Microsoft Office PowerPoint</Application>
  <PresentationFormat>On-screen Show (4:3)</PresentationFormat>
  <Paragraphs>277</Paragraphs>
  <Slides>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1_Default Design</vt:lpstr>
      <vt:lpstr>3_Office Theme</vt:lpstr>
      <vt:lpstr>Pointer Analysis Lecture 2</vt:lpstr>
      <vt:lpstr>Correctness and precision of Algorithm A</vt:lpstr>
      <vt:lpstr>Enter: The French Recipe (Abstract Interpretation)</vt:lpstr>
      <vt:lpstr>Points-To Analysis (Abstract Interpretation)</vt:lpstr>
      <vt:lpstr>Approximating Transformers: Correctness Criterion</vt:lpstr>
      <vt:lpstr>Correctness illustration</vt:lpstr>
      <vt:lpstr>Is The Precise Solution Computable?</vt:lpstr>
      <vt:lpstr>Precise Points-To Analysis: Computational Complexity</vt:lpstr>
      <vt:lpstr>Precise Points-To Analysis: Caveats</vt:lpstr>
      <vt:lpstr>Dynamic Memory Allocation</vt:lpstr>
      <vt:lpstr>a   in the presence of pseudo variables</vt:lpstr>
      <vt:lpstr>g  in the presence of pseudo variables</vt:lpstr>
      <vt:lpstr>Dynamic Memory Allocation: A run of the algorithm</vt:lpstr>
      <vt:lpstr>Illustrating need for weak updates on pseudo variables</vt:lpstr>
      <vt:lpstr>Handling structures/objects</vt:lpstr>
      <vt:lpstr>Handling structures/objects</vt:lpstr>
      <vt:lpstr>Inter-procedural analysis</vt:lpstr>
      <vt:lpstr>Andersen’s Analysis </vt:lpstr>
      <vt:lpstr>Andersen’s Analysis</vt:lpstr>
      <vt:lpstr>Example: Andersen’s Analysis</vt:lpstr>
      <vt:lpstr>Notes about Andersen’s Analysis</vt:lpstr>
      <vt:lpstr>Why Flow-Insensitive Analysis?</vt:lpstr>
      <vt:lpstr>Andersen’s Analysis: An alternative formulation</vt:lpstr>
      <vt:lpstr>May-Point-To Analyses</vt:lpstr>
      <vt:lpstr>Andersen’s Analysis: Further Optimizations and Extensions</vt:lpstr>
      <vt:lpstr>Context-Sensitivity Etc.</vt:lpstr>
      <vt:lpstr>Applications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 from Sequential Proofs  (What You Prove is What You Get)</dc:title>
  <dc:creator>grama</dc:creator>
  <cp:lastModifiedBy>K V Raghavan</cp:lastModifiedBy>
  <cp:revision>958</cp:revision>
  <dcterms:created xsi:type="dcterms:W3CDTF">2008-04-14T03:35:13Z</dcterms:created>
  <dcterms:modified xsi:type="dcterms:W3CDTF">2022-10-17T08:36:47Z</dcterms:modified>
</cp:coreProperties>
</file>