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8" r:id="rId4"/>
    <p:sldId id="264" r:id="rId5"/>
    <p:sldId id="267" r:id="rId6"/>
    <p:sldId id="265" r:id="rId7"/>
    <p:sldId id="266" r:id="rId8"/>
    <p:sldId id="262" r:id="rId9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50" autoAdjust="0"/>
  </p:normalViewPr>
  <p:slideViewPr>
    <p:cSldViewPr>
      <p:cViewPr varScale="1">
        <p:scale>
          <a:sx n="59" d="100"/>
          <a:sy n="59" d="100"/>
        </p:scale>
        <p:origin x="17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BA245F-9366-42C4-8639-6E1037772FE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46CE-E268-4EB3-9661-8D1C36C74A26}">
      <dgm:prSet phldrT="[Text]" custT="1"/>
      <dgm:spPr/>
      <dgm:t>
        <a:bodyPr/>
        <a:lstStyle/>
        <a:p>
          <a:pPr algn="ctr"/>
          <a:r>
            <a:rPr lang="en-US" sz="2000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rPr>
            <a:t>Web Scrapping/Fetching Data </a:t>
          </a:r>
        </a:p>
      </dgm:t>
    </dgm:pt>
    <dgm:pt modelId="{65C763A0-3373-42C0-BE9C-00BFBF9BA240}" type="parTrans" cxnId="{74789872-3107-4886-AF76-D528FCCD0A7F}">
      <dgm:prSet/>
      <dgm:spPr/>
      <dgm:t>
        <a:bodyPr/>
        <a:lstStyle/>
        <a:p>
          <a:endParaRPr lang="en-US"/>
        </a:p>
      </dgm:t>
    </dgm:pt>
    <dgm:pt modelId="{C1E9D83D-085E-41BA-BC79-4E2336208D09}" type="sibTrans" cxnId="{74789872-3107-4886-AF76-D528FCCD0A7F}">
      <dgm:prSet/>
      <dgm:spPr/>
      <dgm:t>
        <a:bodyPr/>
        <a:lstStyle/>
        <a:p>
          <a:endParaRPr lang="en-US"/>
        </a:p>
      </dgm:t>
    </dgm:pt>
    <dgm:pt modelId="{D101C3BB-0641-48D3-AC41-D4ABCECF461B}">
      <dgm:prSet phldrT="[Text]" custT="1"/>
      <dgm:spPr/>
      <dgm:t>
        <a:bodyPr/>
        <a:lstStyle/>
        <a:p>
          <a:pPr algn="ctr"/>
          <a:r>
            <a:rPr lang="en-US" sz="2000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rPr>
            <a:t>Tokenization</a:t>
          </a:r>
        </a:p>
      </dgm:t>
    </dgm:pt>
    <dgm:pt modelId="{1CDE57CD-9C5C-454B-BF2A-E8D2DFECA3F6}" type="parTrans" cxnId="{B20D493D-954D-4EFA-BC11-951DED7CD627}">
      <dgm:prSet/>
      <dgm:spPr/>
      <dgm:t>
        <a:bodyPr/>
        <a:lstStyle/>
        <a:p>
          <a:endParaRPr lang="en-US"/>
        </a:p>
      </dgm:t>
    </dgm:pt>
    <dgm:pt modelId="{417D4C7F-BEAC-4415-8B07-CDB45024C7EF}" type="sibTrans" cxnId="{B20D493D-954D-4EFA-BC11-951DED7CD627}">
      <dgm:prSet/>
      <dgm:spPr/>
      <dgm:t>
        <a:bodyPr/>
        <a:lstStyle/>
        <a:p>
          <a:endParaRPr lang="en-US"/>
        </a:p>
      </dgm:t>
    </dgm:pt>
    <dgm:pt modelId="{6B4DEBD9-1370-4B2A-AA6B-C83EA3BCD4A2}">
      <dgm:prSet phldrT="[Text]" custT="1"/>
      <dgm:spPr/>
      <dgm:t>
        <a:bodyPr/>
        <a:lstStyle/>
        <a:p>
          <a:pPr algn="ctr"/>
          <a:r>
            <a:rPr lang="en-US" sz="2000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rPr>
            <a:t>Preprocessing</a:t>
          </a:r>
        </a:p>
      </dgm:t>
    </dgm:pt>
    <dgm:pt modelId="{2DEC5BBB-34B5-44F0-AEB3-9FAFA2412E9B}" type="parTrans" cxnId="{73794EBB-BC4D-47AF-9AD2-D353BC66352A}">
      <dgm:prSet/>
      <dgm:spPr/>
      <dgm:t>
        <a:bodyPr/>
        <a:lstStyle/>
        <a:p>
          <a:endParaRPr lang="en-US"/>
        </a:p>
      </dgm:t>
    </dgm:pt>
    <dgm:pt modelId="{3102D980-8FCE-405D-A67C-E3B8D17B50D1}" type="sibTrans" cxnId="{73794EBB-BC4D-47AF-9AD2-D353BC66352A}">
      <dgm:prSet/>
      <dgm:spPr/>
      <dgm:t>
        <a:bodyPr/>
        <a:lstStyle/>
        <a:p>
          <a:endParaRPr lang="en-US"/>
        </a:p>
      </dgm:t>
    </dgm:pt>
    <dgm:pt modelId="{7E2F3274-9C14-46E5-AA56-C1F118279DB8}">
      <dgm:prSet phldrT="[Text]" custT="1"/>
      <dgm:spPr/>
      <dgm:t>
        <a:bodyPr/>
        <a:lstStyle/>
        <a:p>
          <a:pPr algn="ctr"/>
          <a:r>
            <a:rPr lang="en-US" sz="2000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rPr>
            <a:t>Feature Extraction</a:t>
          </a:r>
        </a:p>
      </dgm:t>
    </dgm:pt>
    <dgm:pt modelId="{2E2420E7-88F8-4568-8A92-EC927F575349}" type="parTrans" cxnId="{D72B478B-4D57-4184-A351-9D1BC0A55D7A}">
      <dgm:prSet/>
      <dgm:spPr/>
      <dgm:t>
        <a:bodyPr/>
        <a:lstStyle/>
        <a:p>
          <a:endParaRPr lang="en-US"/>
        </a:p>
      </dgm:t>
    </dgm:pt>
    <dgm:pt modelId="{C7A04A36-8D58-48D9-BF28-0C14D828E2C8}" type="sibTrans" cxnId="{D72B478B-4D57-4184-A351-9D1BC0A55D7A}">
      <dgm:prSet/>
      <dgm:spPr/>
      <dgm:t>
        <a:bodyPr/>
        <a:lstStyle/>
        <a:p>
          <a:endParaRPr lang="en-US"/>
        </a:p>
      </dgm:t>
    </dgm:pt>
    <dgm:pt modelId="{291C9ED5-9F20-431D-93CE-9D14C1303E89}">
      <dgm:prSet phldrT="[Text]" custT="1"/>
      <dgm:spPr/>
      <dgm:t>
        <a:bodyPr/>
        <a:lstStyle/>
        <a:p>
          <a:pPr algn="ctr"/>
          <a:r>
            <a:rPr lang="en-US" sz="2000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rPr>
            <a:t>Implement Machine Learning techniques</a:t>
          </a:r>
        </a:p>
      </dgm:t>
    </dgm:pt>
    <dgm:pt modelId="{B8328A2A-C270-4113-A301-44C0DC8214B0}" type="sibTrans" cxnId="{21D1FFFF-0063-4C92-8927-60648D877E2A}">
      <dgm:prSet/>
      <dgm:spPr/>
      <dgm:t>
        <a:bodyPr/>
        <a:lstStyle/>
        <a:p>
          <a:endParaRPr lang="en-US"/>
        </a:p>
      </dgm:t>
    </dgm:pt>
    <dgm:pt modelId="{474142CC-D3E7-4DA9-9354-C90E4FA2CC21}" type="parTrans" cxnId="{21D1FFFF-0063-4C92-8927-60648D877E2A}">
      <dgm:prSet/>
      <dgm:spPr/>
      <dgm:t>
        <a:bodyPr/>
        <a:lstStyle/>
        <a:p>
          <a:endParaRPr lang="en-US"/>
        </a:p>
      </dgm:t>
    </dgm:pt>
    <dgm:pt modelId="{BA629068-04B2-4C3A-8D11-57B0E9039F38}" type="pres">
      <dgm:prSet presAssocID="{9FBA245F-9366-42C4-8639-6E1037772FE0}" presName="Name0" presStyleCnt="0">
        <dgm:presLayoutVars>
          <dgm:chMax val="7"/>
          <dgm:chPref val="7"/>
          <dgm:dir/>
        </dgm:presLayoutVars>
      </dgm:prSet>
      <dgm:spPr/>
    </dgm:pt>
    <dgm:pt modelId="{29175C14-ED84-48AD-A319-A30DD220792D}" type="pres">
      <dgm:prSet presAssocID="{9FBA245F-9366-42C4-8639-6E1037772FE0}" presName="Name1" presStyleCnt="0"/>
      <dgm:spPr/>
    </dgm:pt>
    <dgm:pt modelId="{4672213B-E6EC-4526-B11F-62F3F505C57D}" type="pres">
      <dgm:prSet presAssocID="{9FBA245F-9366-42C4-8639-6E1037772FE0}" presName="cycle" presStyleCnt="0"/>
      <dgm:spPr/>
    </dgm:pt>
    <dgm:pt modelId="{94579150-5963-4C77-AF8E-1B537574DE4A}" type="pres">
      <dgm:prSet presAssocID="{9FBA245F-9366-42C4-8639-6E1037772FE0}" presName="srcNode" presStyleLbl="node1" presStyleIdx="0" presStyleCnt="5"/>
      <dgm:spPr/>
    </dgm:pt>
    <dgm:pt modelId="{347AF595-F8F5-401C-A22B-0171C96B3F07}" type="pres">
      <dgm:prSet presAssocID="{9FBA245F-9366-42C4-8639-6E1037772FE0}" presName="conn" presStyleLbl="parChTrans1D2" presStyleIdx="0" presStyleCnt="1"/>
      <dgm:spPr/>
    </dgm:pt>
    <dgm:pt modelId="{9E691F85-D94C-4CED-8BFF-6D42FB86AB87}" type="pres">
      <dgm:prSet presAssocID="{9FBA245F-9366-42C4-8639-6E1037772FE0}" presName="extraNode" presStyleLbl="node1" presStyleIdx="0" presStyleCnt="5"/>
      <dgm:spPr/>
    </dgm:pt>
    <dgm:pt modelId="{B4976DB4-2B28-4C74-A4EA-311DE96304AF}" type="pres">
      <dgm:prSet presAssocID="{9FBA245F-9366-42C4-8639-6E1037772FE0}" presName="dstNode" presStyleLbl="node1" presStyleIdx="0" presStyleCnt="5"/>
      <dgm:spPr/>
    </dgm:pt>
    <dgm:pt modelId="{BDC998B9-4BA6-42D7-BFED-C93611FF07CB}" type="pres">
      <dgm:prSet presAssocID="{7F0846CE-E268-4EB3-9661-8D1C36C74A26}" presName="text_1" presStyleLbl="node1" presStyleIdx="0" presStyleCnt="5">
        <dgm:presLayoutVars>
          <dgm:bulletEnabled val="1"/>
        </dgm:presLayoutVars>
      </dgm:prSet>
      <dgm:spPr/>
    </dgm:pt>
    <dgm:pt modelId="{7EFD9D8E-64EF-4453-AD6E-965C93E767D2}" type="pres">
      <dgm:prSet presAssocID="{7F0846CE-E268-4EB3-9661-8D1C36C74A26}" presName="accent_1" presStyleCnt="0"/>
      <dgm:spPr/>
    </dgm:pt>
    <dgm:pt modelId="{0034474D-07EF-4C92-A45F-C3E6AA0588F9}" type="pres">
      <dgm:prSet presAssocID="{7F0846CE-E268-4EB3-9661-8D1C36C74A26}" presName="accentRepeatNode" presStyleLbl="solidFgAcc1" presStyleIdx="0" presStyleCnt="5"/>
      <dgm:spPr/>
    </dgm:pt>
    <dgm:pt modelId="{6C1DAF67-834B-4A97-A0D8-35D2816FD5B6}" type="pres">
      <dgm:prSet presAssocID="{D101C3BB-0641-48D3-AC41-D4ABCECF461B}" presName="text_2" presStyleLbl="node1" presStyleIdx="1" presStyleCnt="5">
        <dgm:presLayoutVars>
          <dgm:bulletEnabled val="1"/>
        </dgm:presLayoutVars>
      </dgm:prSet>
      <dgm:spPr/>
    </dgm:pt>
    <dgm:pt modelId="{1F445862-3DF3-46FF-B578-D1FAC5C2069F}" type="pres">
      <dgm:prSet presAssocID="{D101C3BB-0641-48D3-AC41-D4ABCECF461B}" presName="accent_2" presStyleCnt="0"/>
      <dgm:spPr/>
    </dgm:pt>
    <dgm:pt modelId="{633EA54C-1F2B-41CB-A576-53CC48718D4B}" type="pres">
      <dgm:prSet presAssocID="{D101C3BB-0641-48D3-AC41-D4ABCECF461B}" presName="accentRepeatNode" presStyleLbl="solidFgAcc1" presStyleIdx="1" presStyleCnt="5"/>
      <dgm:spPr/>
    </dgm:pt>
    <dgm:pt modelId="{7DD2901F-E049-419F-8B2C-FAC53472D6F7}" type="pres">
      <dgm:prSet presAssocID="{6B4DEBD9-1370-4B2A-AA6B-C83EA3BCD4A2}" presName="text_3" presStyleLbl="node1" presStyleIdx="2" presStyleCnt="5">
        <dgm:presLayoutVars>
          <dgm:bulletEnabled val="1"/>
        </dgm:presLayoutVars>
      </dgm:prSet>
      <dgm:spPr/>
    </dgm:pt>
    <dgm:pt modelId="{A25D1579-8DE2-487A-BFC1-48FCED7EAED2}" type="pres">
      <dgm:prSet presAssocID="{6B4DEBD9-1370-4B2A-AA6B-C83EA3BCD4A2}" presName="accent_3" presStyleCnt="0"/>
      <dgm:spPr/>
    </dgm:pt>
    <dgm:pt modelId="{C8427217-9DC5-40D1-B530-916E8C97BED2}" type="pres">
      <dgm:prSet presAssocID="{6B4DEBD9-1370-4B2A-AA6B-C83EA3BCD4A2}" presName="accentRepeatNode" presStyleLbl="solidFgAcc1" presStyleIdx="2" presStyleCnt="5"/>
      <dgm:spPr/>
    </dgm:pt>
    <dgm:pt modelId="{DD2078F9-147A-4927-8552-1EA71AC5220E}" type="pres">
      <dgm:prSet presAssocID="{7E2F3274-9C14-46E5-AA56-C1F118279DB8}" presName="text_4" presStyleLbl="node1" presStyleIdx="3" presStyleCnt="5">
        <dgm:presLayoutVars>
          <dgm:bulletEnabled val="1"/>
        </dgm:presLayoutVars>
      </dgm:prSet>
      <dgm:spPr/>
    </dgm:pt>
    <dgm:pt modelId="{3622513A-6B57-42DD-BF6F-9EAA3D305929}" type="pres">
      <dgm:prSet presAssocID="{7E2F3274-9C14-46E5-AA56-C1F118279DB8}" presName="accent_4" presStyleCnt="0"/>
      <dgm:spPr/>
    </dgm:pt>
    <dgm:pt modelId="{53378669-54F0-4567-823E-35ED64AFC455}" type="pres">
      <dgm:prSet presAssocID="{7E2F3274-9C14-46E5-AA56-C1F118279DB8}" presName="accentRepeatNode" presStyleLbl="solidFgAcc1" presStyleIdx="3" presStyleCnt="5"/>
      <dgm:spPr/>
    </dgm:pt>
    <dgm:pt modelId="{1C4BC4C2-B083-4D33-AD0C-7C3871756BE6}" type="pres">
      <dgm:prSet presAssocID="{291C9ED5-9F20-431D-93CE-9D14C1303E89}" presName="text_5" presStyleLbl="node1" presStyleIdx="4" presStyleCnt="5">
        <dgm:presLayoutVars>
          <dgm:bulletEnabled val="1"/>
        </dgm:presLayoutVars>
      </dgm:prSet>
      <dgm:spPr/>
    </dgm:pt>
    <dgm:pt modelId="{B226CD7B-51B6-403A-9CD3-43065E1ADFE2}" type="pres">
      <dgm:prSet presAssocID="{291C9ED5-9F20-431D-93CE-9D14C1303E89}" presName="accent_5" presStyleCnt="0"/>
      <dgm:spPr/>
    </dgm:pt>
    <dgm:pt modelId="{41FE5F45-46DD-46BE-9C29-B56943C0639D}" type="pres">
      <dgm:prSet presAssocID="{291C9ED5-9F20-431D-93CE-9D14C1303E89}" presName="accentRepeatNode" presStyleLbl="solidFgAcc1" presStyleIdx="4" presStyleCnt="5"/>
      <dgm:spPr/>
    </dgm:pt>
  </dgm:ptLst>
  <dgm:cxnLst>
    <dgm:cxn modelId="{B20D493D-954D-4EFA-BC11-951DED7CD627}" srcId="{9FBA245F-9366-42C4-8639-6E1037772FE0}" destId="{D101C3BB-0641-48D3-AC41-D4ABCECF461B}" srcOrd="1" destOrd="0" parTransId="{1CDE57CD-9C5C-454B-BF2A-E8D2DFECA3F6}" sibTransId="{417D4C7F-BEAC-4415-8B07-CDB45024C7EF}"/>
    <dgm:cxn modelId="{74789872-3107-4886-AF76-D528FCCD0A7F}" srcId="{9FBA245F-9366-42C4-8639-6E1037772FE0}" destId="{7F0846CE-E268-4EB3-9661-8D1C36C74A26}" srcOrd="0" destOrd="0" parTransId="{65C763A0-3373-42C0-BE9C-00BFBF9BA240}" sibTransId="{C1E9D83D-085E-41BA-BC79-4E2336208D09}"/>
    <dgm:cxn modelId="{48BDCC42-F6C1-4880-8D1B-E59EFC4DEACD}" type="presOf" srcId="{291C9ED5-9F20-431D-93CE-9D14C1303E89}" destId="{1C4BC4C2-B083-4D33-AD0C-7C3871756BE6}" srcOrd="0" destOrd="0" presId="urn:microsoft.com/office/officeart/2008/layout/VerticalCurvedList"/>
    <dgm:cxn modelId="{56BB0DC2-EBD8-43D0-AB98-2641BEFBA53A}" type="presOf" srcId="{C1E9D83D-085E-41BA-BC79-4E2336208D09}" destId="{347AF595-F8F5-401C-A22B-0171C96B3F07}" srcOrd="0" destOrd="0" presId="urn:microsoft.com/office/officeart/2008/layout/VerticalCurvedList"/>
    <dgm:cxn modelId="{21D1FFFF-0063-4C92-8927-60648D877E2A}" srcId="{9FBA245F-9366-42C4-8639-6E1037772FE0}" destId="{291C9ED5-9F20-431D-93CE-9D14C1303E89}" srcOrd="4" destOrd="0" parTransId="{474142CC-D3E7-4DA9-9354-C90E4FA2CC21}" sibTransId="{B8328A2A-C270-4113-A301-44C0DC8214B0}"/>
    <dgm:cxn modelId="{1FB145FD-8308-45F9-AD68-B54762006FC2}" type="presOf" srcId="{6B4DEBD9-1370-4B2A-AA6B-C83EA3BCD4A2}" destId="{7DD2901F-E049-419F-8B2C-FAC53472D6F7}" srcOrd="0" destOrd="0" presId="urn:microsoft.com/office/officeart/2008/layout/VerticalCurvedList"/>
    <dgm:cxn modelId="{322B519B-3AFA-4EAB-8EA9-67F4479B5D58}" type="presOf" srcId="{7F0846CE-E268-4EB3-9661-8D1C36C74A26}" destId="{BDC998B9-4BA6-42D7-BFED-C93611FF07CB}" srcOrd="0" destOrd="0" presId="urn:microsoft.com/office/officeart/2008/layout/VerticalCurvedList"/>
    <dgm:cxn modelId="{CB24995A-8099-4146-97EE-24097D14AB51}" type="presOf" srcId="{9FBA245F-9366-42C4-8639-6E1037772FE0}" destId="{BA629068-04B2-4C3A-8D11-57B0E9039F38}" srcOrd="0" destOrd="0" presId="urn:microsoft.com/office/officeart/2008/layout/VerticalCurvedList"/>
    <dgm:cxn modelId="{73794EBB-BC4D-47AF-9AD2-D353BC66352A}" srcId="{9FBA245F-9366-42C4-8639-6E1037772FE0}" destId="{6B4DEBD9-1370-4B2A-AA6B-C83EA3BCD4A2}" srcOrd="2" destOrd="0" parTransId="{2DEC5BBB-34B5-44F0-AEB3-9FAFA2412E9B}" sibTransId="{3102D980-8FCE-405D-A67C-E3B8D17B50D1}"/>
    <dgm:cxn modelId="{0E16C5BB-446D-4BF0-BA8D-CE09102DB903}" type="presOf" srcId="{D101C3BB-0641-48D3-AC41-D4ABCECF461B}" destId="{6C1DAF67-834B-4A97-A0D8-35D2816FD5B6}" srcOrd="0" destOrd="0" presId="urn:microsoft.com/office/officeart/2008/layout/VerticalCurvedList"/>
    <dgm:cxn modelId="{295064C6-9D75-4FA1-BCF7-AB0DBD50B602}" type="presOf" srcId="{7E2F3274-9C14-46E5-AA56-C1F118279DB8}" destId="{DD2078F9-147A-4927-8552-1EA71AC5220E}" srcOrd="0" destOrd="0" presId="urn:microsoft.com/office/officeart/2008/layout/VerticalCurvedList"/>
    <dgm:cxn modelId="{D72B478B-4D57-4184-A351-9D1BC0A55D7A}" srcId="{9FBA245F-9366-42C4-8639-6E1037772FE0}" destId="{7E2F3274-9C14-46E5-AA56-C1F118279DB8}" srcOrd="3" destOrd="0" parTransId="{2E2420E7-88F8-4568-8A92-EC927F575349}" sibTransId="{C7A04A36-8D58-48D9-BF28-0C14D828E2C8}"/>
    <dgm:cxn modelId="{A4854444-D611-4703-973C-BD228D83CE16}" type="presParOf" srcId="{BA629068-04B2-4C3A-8D11-57B0E9039F38}" destId="{29175C14-ED84-48AD-A319-A30DD220792D}" srcOrd="0" destOrd="0" presId="urn:microsoft.com/office/officeart/2008/layout/VerticalCurvedList"/>
    <dgm:cxn modelId="{8674AF19-599F-4E2E-8C06-9C9BC5A9246C}" type="presParOf" srcId="{29175C14-ED84-48AD-A319-A30DD220792D}" destId="{4672213B-E6EC-4526-B11F-62F3F505C57D}" srcOrd="0" destOrd="0" presId="urn:microsoft.com/office/officeart/2008/layout/VerticalCurvedList"/>
    <dgm:cxn modelId="{E4932EE7-6078-4391-8FD2-E4B95AF5A357}" type="presParOf" srcId="{4672213B-E6EC-4526-B11F-62F3F505C57D}" destId="{94579150-5963-4C77-AF8E-1B537574DE4A}" srcOrd="0" destOrd="0" presId="urn:microsoft.com/office/officeart/2008/layout/VerticalCurvedList"/>
    <dgm:cxn modelId="{1D2AA4A3-169D-4873-B923-AC8F1A742795}" type="presParOf" srcId="{4672213B-E6EC-4526-B11F-62F3F505C57D}" destId="{347AF595-F8F5-401C-A22B-0171C96B3F07}" srcOrd="1" destOrd="0" presId="urn:microsoft.com/office/officeart/2008/layout/VerticalCurvedList"/>
    <dgm:cxn modelId="{F9D38FF8-463C-4C4B-9C98-2AF7B8748468}" type="presParOf" srcId="{4672213B-E6EC-4526-B11F-62F3F505C57D}" destId="{9E691F85-D94C-4CED-8BFF-6D42FB86AB87}" srcOrd="2" destOrd="0" presId="urn:microsoft.com/office/officeart/2008/layout/VerticalCurvedList"/>
    <dgm:cxn modelId="{24BA7456-8262-4E25-8DA3-0F83C4296C96}" type="presParOf" srcId="{4672213B-E6EC-4526-B11F-62F3F505C57D}" destId="{B4976DB4-2B28-4C74-A4EA-311DE96304AF}" srcOrd="3" destOrd="0" presId="urn:microsoft.com/office/officeart/2008/layout/VerticalCurvedList"/>
    <dgm:cxn modelId="{E98255C0-68C2-4534-9B0E-D9958F4FB80F}" type="presParOf" srcId="{29175C14-ED84-48AD-A319-A30DD220792D}" destId="{BDC998B9-4BA6-42D7-BFED-C93611FF07CB}" srcOrd="1" destOrd="0" presId="urn:microsoft.com/office/officeart/2008/layout/VerticalCurvedList"/>
    <dgm:cxn modelId="{20B8AF3A-5BCE-4FC5-953D-2A90F3C0FA7E}" type="presParOf" srcId="{29175C14-ED84-48AD-A319-A30DD220792D}" destId="{7EFD9D8E-64EF-4453-AD6E-965C93E767D2}" srcOrd="2" destOrd="0" presId="urn:microsoft.com/office/officeart/2008/layout/VerticalCurvedList"/>
    <dgm:cxn modelId="{6C5D2C29-5F5A-47D0-BC2D-E6ECF804C60D}" type="presParOf" srcId="{7EFD9D8E-64EF-4453-AD6E-965C93E767D2}" destId="{0034474D-07EF-4C92-A45F-C3E6AA0588F9}" srcOrd="0" destOrd="0" presId="urn:microsoft.com/office/officeart/2008/layout/VerticalCurvedList"/>
    <dgm:cxn modelId="{F7F925B8-63F4-49C6-ACB2-9DC53388D351}" type="presParOf" srcId="{29175C14-ED84-48AD-A319-A30DD220792D}" destId="{6C1DAF67-834B-4A97-A0D8-35D2816FD5B6}" srcOrd="3" destOrd="0" presId="urn:microsoft.com/office/officeart/2008/layout/VerticalCurvedList"/>
    <dgm:cxn modelId="{29F3E5A9-89C0-4D0E-8A56-DEF4182456E6}" type="presParOf" srcId="{29175C14-ED84-48AD-A319-A30DD220792D}" destId="{1F445862-3DF3-46FF-B578-D1FAC5C2069F}" srcOrd="4" destOrd="0" presId="urn:microsoft.com/office/officeart/2008/layout/VerticalCurvedList"/>
    <dgm:cxn modelId="{95B537DA-26FA-4668-BBE3-6FF879C23295}" type="presParOf" srcId="{1F445862-3DF3-46FF-B578-D1FAC5C2069F}" destId="{633EA54C-1F2B-41CB-A576-53CC48718D4B}" srcOrd="0" destOrd="0" presId="urn:microsoft.com/office/officeart/2008/layout/VerticalCurvedList"/>
    <dgm:cxn modelId="{2D6A7A60-BA60-49EC-B9BC-291536651ED8}" type="presParOf" srcId="{29175C14-ED84-48AD-A319-A30DD220792D}" destId="{7DD2901F-E049-419F-8B2C-FAC53472D6F7}" srcOrd="5" destOrd="0" presId="urn:microsoft.com/office/officeart/2008/layout/VerticalCurvedList"/>
    <dgm:cxn modelId="{4107FF1D-A140-4EB2-A8D1-E3396DB266C3}" type="presParOf" srcId="{29175C14-ED84-48AD-A319-A30DD220792D}" destId="{A25D1579-8DE2-487A-BFC1-48FCED7EAED2}" srcOrd="6" destOrd="0" presId="urn:microsoft.com/office/officeart/2008/layout/VerticalCurvedList"/>
    <dgm:cxn modelId="{6620C313-FABC-4525-9AFB-398E5B61FE38}" type="presParOf" srcId="{A25D1579-8DE2-487A-BFC1-48FCED7EAED2}" destId="{C8427217-9DC5-40D1-B530-916E8C97BED2}" srcOrd="0" destOrd="0" presId="urn:microsoft.com/office/officeart/2008/layout/VerticalCurvedList"/>
    <dgm:cxn modelId="{4CD5752F-FD9F-472C-8AA7-21EA99CEDC88}" type="presParOf" srcId="{29175C14-ED84-48AD-A319-A30DD220792D}" destId="{DD2078F9-147A-4927-8552-1EA71AC5220E}" srcOrd="7" destOrd="0" presId="urn:microsoft.com/office/officeart/2008/layout/VerticalCurvedList"/>
    <dgm:cxn modelId="{599ABD33-7DA1-4184-89C5-E1E57BAC5773}" type="presParOf" srcId="{29175C14-ED84-48AD-A319-A30DD220792D}" destId="{3622513A-6B57-42DD-BF6F-9EAA3D305929}" srcOrd="8" destOrd="0" presId="urn:microsoft.com/office/officeart/2008/layout/VerticalCurvedList"/>
    <dgm:cxn modelId="{E0992F3C-74E2-4092-A2AA-5C814C7ED8F8}" type="presParOf" srcId="{3622513A-6B57-42DD-BF6F-9EAA3D305929}" destId="{53378669-54F0-4567-823E-35ED64AFC455}" srcOrd="0" destOrd="0" presId="urn:microsoft.com/office/officeart/2008/layout/VerticalCurvedList"/>
    <dgm:cxn modelId="{D49C4657-FFD7-4DE3-907B-9E423A15ADC0}" type="presParOf" srcId="{29175C14-ED84-48AD-A319-A30DD220792D}" destId="{1C4BC4C2-B083-4D33-AD0C-7C3871756BE6}" srcOrd="9" destOrd="0" presId="urn:microsoft.com/office/officeart/2008/layout/VerticalCurvedList"/>
    <dgm:cxn modelId="{B01B4537-9DC7-4CC3-8EFA-53360C73321D}" type="presParOf" srcId="{29175C14-ED84-48AD-A319-A30DD220792D}" destId="{B226CD7B-51B6-403A-9CD3-43065E1ADFE2}" srcOrd="10" destOrd="0" presId="urn:microsoft.com/office/officeart/2008/layout/VerticalCurvedList"/>
    <dgm:cxn modelId="{AAF39D9B-C9A1-44F6-BF70-D9C2C10482BE}" type="presParOf" srcId="{B226CD7B-51B6-403A-9CD3-43065E1ADFE2}" destId="{41FE5F45-46DD-46BE-9C29-B56943C0639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AF595-F8F5-401C-A22B-0171C96B3F07}">
      <dsp:nvSpPr>
        <dsp:cNvPr id="0" name=""/>
        <dsp:cNvSpPr/>
      </dsp:nvSpPr>
      <dsp:spPr>
        <a:xfrm>
          <a:off x="-4677292" y="-717019"/>
          <a:ext cx="5571362" cy="5571362"/>
        </a:xfrm>
        <a:prstGeom prst="blockArc">
          <a:avLst>
            <a:gd name="adj1" fmla="val 18900000"/>
            <a:gd name="adj2" fmla="val 2700000"/>
            <a:gd name="adj3" fmla="val 38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998B9-4BA6-42D7-BFED-C93611FF07CB}">
      <dsp:nvSpPr>
        <dsp:cNvPr id="0" name=""/>
        <dsp:cNvSpPr/>
      </dsp:nvSpPr>
      <dsp:spPr>
        <a:xfrm>
          <a:off x="391313" y="258499"/>
          <a:ext cx="6326265" cy="517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631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rPr>
            <a:t>Web Scrapping/Fetching Data </a:t>
          </a:r>
        </a:p>
      </dsp:txBody>
      <dsp:txXfrm>
        <a:off x="391313" y="258499"/>
        <a:ext cx="6326265" cy="517330"/>
      </dsp:txXfrm>
    </dsp:sp>
    <dsp:sp modelId="{0034474D-07EF-4C92-A45F-C3E6AA0588F9}">
      <dsp:nvSpPr>
        <dsp:cNvPr id="0" name=""/>
        <dsp:cNvSpPr/>
      </dsp:nvSpPr>
      <dsp:spPr>
        <a:xfrm>
          <a:off x="67981" y="193833"/>
          <a:ext cx="646663" cy="6466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DAF67-834B-4A97-A0D8-35D2816FD5B6}">
      <dsp:nvSpPr>
        <dsp:cNvPr id="0" name=""/>
        <dsp:cNvSpPr/>
      </dsp:nvSpPr>
      <dsp:spPr>
        <a:xfrm>
          <a:off x="762017" y="1034248"/>
          <a:ext cx="5955561" cy="517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631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rPr>
            <a:t>Tokenization</a:t>
          </a:r>
        </a:p>
      </dsp:txBody>
      <dsp:txXfrm>
        <a:off x="762017" y="1034248"/>
        <a:ext cx="5955561" cy="517330"/>
      </dsp:txXfrm>
    </dsp:sp>
    <dsp:sp modelId="{633EA54C-1F2B-41CB-A576-53CC48718D4B}">
      <dsp:nvSpPr>
        <dsp:cNvPr id="0" name=""/>
        <dsp:cNvSpPr/>
      </dsp:nvSpPr>
      <dsp:spPr>
        <a:xfrm>
          <a:off x="438686" y="969581"/>
          <a:ext cx="646663" cy="6466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2901F-E049-419F-8B2C-FAC53472D6F7}">
      <dsp:nvSpPr>
        <dsp:cNvPr id="0" name=""/>
        <dsp:cNvSpPr/>
      </dsp:nvSpPr>
      <dsp:spPr>
        <a:xfrm>
          <a:off x="875794" y="1809996"/>
          <a:ext cx="5841785" cy="517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631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rPr>
            <a:t>Preprocessing</a:t>
          </a:r>
        </a:p>
      </dsp:txBody>
      <dsp:txXfrm>
        <a:off x="875794" y="1809996"/>
        <a:ext cx="5841785" cy="517330"/>
      </dsp:txXfrm>
    </dsp:sp>
    <dsp:sp modelId="{C8427217-9DC5-40D1-B530-916E8C97BED2}">
      <dsp:nvSpPr>
        <dsp:cNvPr id="0" name=""/>
        <dsp:cNvSpPr/>
      </dsp:nvSpPr>
      <dsp:spPr>
        <a:xfrm>
          <a:off x="552462" y="1745329"/>
          <a:ext cx="646663" cy="6466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078F9-147A-4927-8552-1EA71AC5220E}">
      <dsp:nvSpPr>
        <dsp:cNvPr id="0" name=""/>
        <dsp:cNvSpPr/>
      </dsp:nvSpPr>
      <dsp:spPr>
        <a:xfrm>
          <a:off x="762017" y="2585744"/>
          <a:ext cx="5955561" cy="517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631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rPr>
            <a:t>Feature Extraction</a:t>
          </a:r>
        </a:p>
      </dsp:txBody>
      <dsp:txXfrm>
        <a:off x="762017" y="2585744"/>
        <a:ext cx="5955561" cy="517330"/>
      </dsp:txXfrm>
    </dsp:sp>
    <dsp:sp modelId="{53378669-54F0-4567-823E-35ED64AFC455}">
      <dsp:nvSpPr>
        <dsp:cNvPr id="0" name=""/>
        <dsp:cNvSpPr/>
      </dsp:nvSpPr>
      <dsp:spPr>
        <a:xfrm>
          <a:off x="438686" y="2521077"/>
          <a:ext cx="646663" cy="6466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BC4C2-B083-4D33-AD0C-7C3871756BE6}">
      <dsp:nvSpPr>
        <dsp:cNvPr id="0" name=""/>
        <dsp:cNvSpPr/>
      </dsp:nvSpPr>
      <dsp:spPr>
        <a:xfrm>
          <a:off x="391313" y="3361492"/>
          <a:ext cx="6326265" cy="517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631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rPr>
            <a:t>Implement Machine Learning techniques</a:t>
          </a:r>
        </a:p>
      </dsp:txBody>
      <dsp:txXfrm>
        <a:off x="391313" y="3361492"/>
        <a:ext cx="6326265" cy="517330"/>
      </dsp:txXfrm>
    </dsp:sp>
    <dsp:sp modelId="{41FE5F45-46DD-46BE-9C29-B56943C0639D}">
      <dsp:nvSpPr>
        <dsp:cNvPr id="0" name=""/>
        <dsp:cNvSpPr/>
      </dsp:nvSpPr>
      <dsp:spPr>
        <a:xfrm>
          <a:off x="67981" y="3296825"/>
          <a:ext cx="646663" cy="6466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9338B-083D-4656-8020-B8AA60392BC0}" type="datetimeFigureOut">
              <a:rPr lang="en-IN" smtClean="0"/>
              <a:t>09-13-2016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15761-A43D-4C7D-9C5B-C708D7F2C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89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Tweet Downloader</a:t>
            </a:r>
          </a:p>
          <a:p>
            <a:pPr lvl="1"/>
            <a:r>
              <a:rPr lang="en-IN" dirty="0"/>
              <a:t> Download the tweets using Twitter API</a:t>
            </a:r>
          </a:p>
          <a:p>
            <a:r>
              <a:rPr lang="en-IN" dirty="0"/>
              <a:t>Tokenisation </a:t>
            </a:r>
          </a:p>
          <a:p>
            <a:pPr lvl="1"/>
            <a:r>
              <a:rPr lang="en-IN" dirty="0"/>
              <a:t>Twitter specific POS Tagger developed by ARK Social Media Search</a:t>
            </a:r>
          </a:p>
          <a:p>
            <a:r>
              <a:rPr lang="en-IN" dirty="0" err="1"/>
              <a:t>Preprocessing</a:t>
            </a:r>
            <a:endParaRPr lang="en-IN" dirty="0"/>
          </a:p>
          <a:p>
            <a:pPr lvl="1"/>
            <a:r>
              <a:rPr lang="en-IN" dirty="0"/>
              <a:t>Removing non-English Tweets</a:t>
            </a:r>
          </a:p>
          <a:p>
            <a:pPr lvl="1"/>
            <a:r>
              <a:rPr lang="en-IN" dirty="0"/>
              <a:t>Replacing Emoticons by their polarity</a:t>
            </a:r>
          </a:p>
          <a:p>
            <a:pPr lvl="1"/>
            <a:r>
              <a:rPr lang="en-IN" dirty="0"/>
              <a:t>Remove URL, Target Mentions, Hashtags, Numbers.</a:t>
            </a:r>
          </a:p>
          <a:p>
            <a:pPr lvl="1"/>
            <a:r>
              <a:rPr lang="en-IN" dirty="0"/>
              <a:t>Replace Negative Mentions</a:t>
            </a:r>
          </a:p>
          <a:p>
            <a:pPr lvl="1"/>
            <a:r>
              <a:rPr lang="en-IN" dirty="0"/>
              <a:t>Replace Sequence of Repeated Characters </a:t>
            </a:r>
            <a:r>
              <a:rPr lang="en-IN" dirty="0" err="1"/>
              <a:t>eg</a:t>
            </a:r>
            <a:r>
              <a:rPr lang="en-IN" dirty="0"/>
              <a:t>. ‘</a:t>
            </a:r>
            <a:r>
              <a:rPr lang="en-IN" dirty="0" err="1"/>
              <a:t>coooooooool</a:t>
            </a:r>
            <a:r>
              <a:rPr lang="en-IN" dirty="0"/>
              <a:t>’ by ‘</a:t>
            </a:r>
            <a:r>
              <a:rPr lang="en-IN" dirty="0" err="1"/>
              <a:t>coool</a:t>
            </a:r>
            <a:r>
              <a:rPr lang="en-IN" dirty="0"/>
              <a:t>’</a:t>
            </a:r>
          </a:p>
          <a:p>
            <a:pPr lvl="1"/>
            <a:r>
              <a:rPr lang="en-IN" dirty="0"/>
              <a:t>Remove Nouns and Prepositions</a:t>
            </a:r>
          </a:p>
          <a:p>
            <a:r>
              <a:rPr lang="en-IN" dirty="0"/>
              <a:t>Feature Extractor</a:t>
            </a:r>
          </a:p>
          <a:p>
            <a:pPr lvl="1"/>
            <a:r>
              <a:rPr lang="en-IN" dirty="0"/>
              <a:t>Polarity Score of the Tweet</a:t>
            </a:r>
          </a:p>
          <a:p>
            <a:pPr lvl="1"/>
            <a:r>
              <a:rPr lang="en-IN" dirty="0"/>
              <a:t>Percentage of Capitalised Words</a:t>
            </a:r>
          </a:p>
          <a:p>
            <a:pPr lvl="1"/>
            <a:r>
              <a:rPr lang="en-IN" dirty="0"/>
              <a:t>Number of Positive/Negative Capitalised Words</a:t>
            </a:r>
          </a:p>
          <a:p>
            <a:pPr lvl="1"/>
            <a:r>
              <a:rPr lang="en-IN" dirty="0"/>
              <a:t>Number of Positive/Negative Hashtags</a:t>
            </a:r>
          </a:p>
          <a:p>
            <a:pPr lvl="1"/>
            <a:r>
              <a:rPr lang="en-IN" dirty="0"/>
              <a:t>Number of Positive/Negative/Extremely Positive/Extremely Negative Emoticons</a:t>
            </a:r>
          </a:p>
          <a:p>
            <a:pPr lvl="1"/>
            <a:r>
              <a:rPr lang="en-IN" dirty="0"/>
              <a:t>Number of Negation</a:t>
            </a:r>
          </a:p>
          <a:p>
            <a:pPr lvl="1"/>
            <a:r>
              <a:rPr lang="en-IN" dirty="0"/>
              <a:t>Positive/Negative special POS Tags Polarity Score</a:t>
            </a:r>
          </a:p>
          <a:p>
            <a:pPr lvl="1"/>
            <a:r>
              <a:rPr lang="en-IN" dirty="0"/>
              <a:t>Number of special characters : ?,!,*</a:t>
            </a:r>
          </a:p>
          <a:p>
            <a:pPr lvl="1"/>
            <a:r>
              <a:rPr lang="en-IN" dirty="0"/>
              <a:t>Number of special POS</a:t>
            </a:r>
          </a:p>
          <a:p>
            <a:r>
              <a:rPr lang="en-IN" dirty="0"/>
              <a:t>Classifier and Prediction</a:t>
            </a:r>
          </a:p>
          <a:p>
            <a:pPr lvl="1"/>
            <a:r>
              <a:rPr lang="en-IN" dirty="0"/>
              <a:t>The features extracted are next passed on to SVM classifier.</a:t>
            </a:r>
          </a:p>
          <a:p>
            <a:pPr lvl="1"/>
            <a:r>
              <a:rPr lang="en-IN" dirty="0"/>
              <a:t>The model built is used to predict the sentiment of the new tweets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5761-A43D-4C7D-9C5B-C708D7F2C09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20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2" descr="C:\Users\mohit\Downloads\Aegis sahi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911850"/>
            <a:ext cx="1181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FB3AC-1C3B-44E5-81CB-027B2A99EBE9}" type="datetimeFigureOut">
              <a:rPr lang="en-US"/>
              <a:pPr>
                <a:defRPr/>
              </a:pPr>
              <a:t>9/13/2016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1E24E-ED35-4B9F-91CE-BE5AB42E9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6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A4407-D431-4AE5-83AF-12D51BFDA445}" type="datetimeFigureOut">
              <a:rPr lang="en-US"/>
              <a:pPr>
                <a:defRPr/>
              </a:pPr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7A720-2333-44F7-85D9-B62F4C475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9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4657F-C822-4106-AE0D-4C75ED72958A}" type="datetimeFigureOut">
              <a:rPr lang="en-US"/>
              <a:pPr>
                <a:defRPr/>
              </a:pPr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163FB-4290-45F3-B4D5-635E63851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3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00FCA-402E-401A-9140-22072E582DD1}" type="datetimeFigureOut">
              <a:rPr lang="en-US"/>
              <a:pPr>
                <a:defRPr/>
              </a:pPr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2053C-EAAB-440F-883A-2731AF74C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8EE66-6135-4F33-83BB-E091E028BDB0}" type="datetimeFigureOut">
              <a:rPr lang="en-US"/>
              <a:pPr>
                <a:defRPr/>
              </a:pPr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9BD46-09E2-42DC-8CF6-F371CB74AA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7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2929D-C65B-42AA-8BA2-7F923F422C39}" type="datetimeFigureOut">
              <a:rPr lang="en-US"/>
              <a:pPr>
                <a:defRPr/>
              </a:pPr>
              <a:t>9/13/2016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93B7F-DB99-4BAE-8B42-13407E739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1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6A24C-0BFC-4EC0-A200-46239EE6DAD3}" type="datetimeFigureOut">
              <a:rPr lang="en-US"/>
              <a:pPr>
                <a:defRPr/>
              </a:pPr>
              <a:t>9/13/2016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D79DB-CF32-4C3B-AFDB-22888A0B5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84DA5-1BC0-472C-9CBA-B286E8355F84}" type="datetimeFigureOut">
              <a:rPr lang="en-US"/>
              <a:pPr>
                <a:defRPr/>
              </a:pPr>
              <a:t>9/13/2016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AD478-1789-410B-B7DC-69640BC19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4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90499-5E12-4044-B1CA-D56E62E9F80B}" type="datetimeFigureOut">
              <a:rPr lang="en-US"/>
              <a:pPr>
                <a:defRPr/>
              </a:pPr>
              <a:t>9/13/2016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6159B-7654-4420-ABE7-3E54FEF3A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3EF5-04C8-44D4-A6C9-7F6A75F9D352}" type="datetimeFigureOut">
              <a:rPr lang="en-US"/>
              <a:pPr>
                <a:defRPr/>
              </a:pPr>
              <a:t>9/13/2016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76C92-D2A5-4C5D-9680-841F7A00D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7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34DE1-A1BB-4614-A993-054FC6469B23}" type="datetimeFigureOut">
              <a:rPr lang="en-US"/>
              <a:pPr>
                <a:defRPr/>
              </a:pPr>
              <a:t>9/13/2016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549A0-8B9C-43D1-BEDC-E27F4C59A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6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41FC5D-9283-4661-8257-5F82F6883B3A}" type="datetimeFigureOut">
              <a:rPr lang="en-US"/>
              <a:pPr>
                <a:defRPr/>
              </a:pPr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6F1820-B0C8-4FE1-8783-0D1CE18BC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 descr="C:\Users\mohit\Downloads\Aegis sahi log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911850"/>
            <a:ext cx="1181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s229.stanford.edu/proj2014/Wen%20Zhang,%20Geng%20Zhao,%20Chenye%20Zhu,%20Mood%20Detection%20with%20Tweet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-828600" y="1772816"/>
            <a:ext cx="7772400" cy="1470025"/>
          </a:xfrm>
        </p:spPr>
        <p:txBody>
          <a:bodyPr/>
          <a:lstStyle/>
          <a:p>
            <a:pPr lvl="0"/>
            <a:r>
              <a:rPr lang="en-US" sz="4000" b="1" u="sng" dirty="0">
                <a:latin typeface="Andalus" panose="02020603050405020304" pitchFamily="18" charset="-78"/>
                <a:cs typeface="Andalus" panose="02020603050405020304" pitchFamily="18" charset="-78"/>
              </a:rPr>
              <a:t>Automobile Brand Analysis: </a:t>
            </a:r>
            <a:br>
              <a:rPr lang="en-US" sz="4000" b="1" u="sng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4000" b="1" u="sng" dirty="0">
                <a:latin typeface="Andalus" panose="02020603050405020304" pitchFamily="18" charset="-78"/>
                <a:cs typeface="Andalus" panose="02020603050405020304" pitchFamily="18" charset="-78"/>
              </a:rPr>
              <a:t>Text Mining</a:t>
            </a:r>
            <a:br>
              <a:rPr lang="en-IN" sz="4000" b="1" u="sng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sz="4000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404664"/>
            <a:ext cx="3240360" cy="5429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068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latin typeface="Andalus" panose="02020603050405020304" pitchFamily="18" charset="-78"/>
                <a:cs typeface="Andalus" panose="02020603050405020304" pitchFamily="18" charset="-78"/>
              </a:rPr>
              <a:t>Introduction</a:t>
            </a:r>
            <a:endParaRPr lang="en-IN" sz="3200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844824"/>
            <a:ext cx="77596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latin typeface="Andalus" panose="02020603050405020304" pitchFamily="18" charset="-78"/>
                <a:cs typeface="Andalus" panose="02020603050405020304" pitchFamily="18" charset="-78"/>
              </a:rPr>
              <a:t>Microblogging has become popular communication tool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IN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A major benefit of social media is that we can see the good and bad things people say about the particular brand or personality.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IN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The bigger your company gets difficult it becomes to keep a handle on how everyone feels about your brand. For large companies with thousands of daily mentions on social media, news sites and blogs, it’s extremely difficult to do this manually.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To combat this problem, sentimental analysis. It can be used to evaluate the people's sentiment about particular brand or personality.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People’s opinions towards a brand have huge impact on its success.</a:t>
            </a:r>
          </a:p>
        </p:txBody>
      </p:sp>
      <p:pic>
        <p:nvPicPr>
          <p:cNvPr id="7" name="Picture 2" descr="Brucie_Rosch__Twitter_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357" y="103938"/>
            <a:ext cx="2354348" cy="162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97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46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ndalus" panose="02020603050405020304" pitchFamily="18" charset="-78"/>
                <a:cs typeface="Andalus" panose="02020603050405020304" pitchFamily="18" charset="-78"/>
              </a:rPr>
              <a:t>Brief </a:t>
            </a:r>
            <a:endParaRPr lang="en-IN" sz="3600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3" y="1484784"/>
            <a:ext cx="799288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Understanding the perception of the brand in the digital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Competitors presence in social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Classifying the social mentions!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Identifying the patterns</a:t>
            </a:r>
          </a:p>
          <a:p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     </a:t>
            </a:r>
            <a:r>
              <a:rPr lang="en-US" sz="2400" b="1" dirty="0">
                <a:latin typeface="Andalus" panose="02020603050405020304" pitchFamily="18" charset="-78"/>
                <a:cs typeface="Andalus" panose="02020603050405020304" pitchFamily="18" charset="-78"/>
              </a:rPr>
              <a:t>Bottle Necks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ndalus" panose="02020603050405020304" pitchFamily="18" charset="-78"/>
                <a:cs typeface="Andalus" panose="02020603050405020304" pitchFamily="18" charset="-78"/>
              </a:rPr>
              <a:t>Tweets are highly unstructured and also non-grammatical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ndalus" panose="02020603050405020304" pitchFamily="18" charset="-78"/>
                <a:cs typeface="Andalus" panose="02020603050405020304" pitchFamily="18" charset="-78"/>
              </a:rPr>
              <a:t>Out of Vocabulary Words , Lexical Variation &amp; extensive usage of acronyms .</a:t>
            </a: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High volume of positive/negative response may indicate status quo of a brand . But how to quantify ?</a:t>
            </a:r>
          </a:p>
        </p:txBody>
      </p:sp>
    </p:spTree>
    <p:extLst>
      <p:ext uri="{BB962C8B-B14F-4D97-AF65-F5344CB8AC3E}">
        <p14:creationId xmlns:p14="http://schemas.microsoft.com/office/powerpoint/2010/main" val="301665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46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u="sng" dirty="0"/>
              <a:t>Approach</a:t>
            </a:r>
            <a:r>
              <a:rPr lang="en-IN" sz="3600" b="1" u="sng" dirty="0"/>
              <a:t> </a:t>
            </a:r>
            <a:endParaRPr lang="en-IN" sz="3600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704550"/>
              </p:ext>
            </p:extLst>
          </p:nvPr>
        </p:nvGraphicFramePr>
        <p:xfrm>
          <a:off x="1077026" y="1700808"/>
          <a:ext cx="6773924" cy="4137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62" y="2060848"/>
            <a:ext cx="503374" cy="33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68775"/>
            <a:ext cx="448595" cy="40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136" y="3572469"/>
            <a:ext cx="491382" cy="49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12282" y="4365103"/>
            <a:ext cx="455985" cy="35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14" y="5139133"/>
            <a:ext cx="439069" cy="43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7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4744"/>
            <a:ext cx="4968552" cy="518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33265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latin typeface="Andalus" panose="02020603050405020304" pitchFamily="18" charset="-78"/>
                <a:cs typeface="Andalus" panose="02020603050405020304" pitchFamily="18" charset="-78"/>
              </a:rPr>
              <a:t>Architecture</a:t>
            </a:r>
            <a:endParaRPr lang="en-IN" sz="3200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4876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0872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latin typeface="Andalus" panose="02020603050405020304" pitchFamily="18" charset="-78"/>
                <a:cs typeface="Andalus" panose="02020603050405020304" pitchFamily="18" charset="-78"/>
              </a:rPr>
              <a:t>Deliverables</a:t>
            </a:r>
            <a:endParaRPr lang="en-IN" sz="3200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7744" y="2780928"/>
            <a:ext cx="48965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Superior brand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Brand Loyalty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Better customer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Getting better in the market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Creating goodwill</a:t>
            </a:r>
            <a:endParaRPr lang="en-IN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8574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1" y="62068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ndalus" panose="02020603050405020304" pitchFamily="18" charset="-78"/>
                <a:cs typeface="Andalus" panose="02020603050405020304" pitchFamily="18" charset="-78"/>
              </a:rPr>
              <a:t>Resources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2768349"/>
            <a:ext cx="3888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Data Set 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Data set provided by Aegis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Data from Web Scraping</a:t>
            </a:r>
            <a:endParaRPr lang="en-IN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32040" y="2736503"/>
            <a:ext cx="3600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Software's: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Machine Learning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Hadoop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Microsoft Office</a:t>
            </a:r>
            <a:endParaRPr lang="en-IN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549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010" y="548680"/>
            <a:ext cx="91440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latin typeface="Andalus" panose="02020603050405020304" pitchFamily="18" charset="-78"/>
                <a:cs typeface="Andalus" panose="02020603050405020304" pitchFamily="18" charset="-78"/>
              </a:rPr>
              <a:t>References</a:t>
            </a:r>
          </a:p>
          <a:p>
            <a:pPr algn="ctr"/>
            <a:endParaRPr lang="en-US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ctr"/>
            <a:endParaRPr lang="en-US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ctr"/>
            <a:endParaRPr lang="en-US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ctr"/>
            <a:endParaRPr lang="en-US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ctr"/>
            <a:endParaRPr lang="en-US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ctr"/>
            <a:endParaRPr lang="en-US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lvl="0" algn="ctr"/>
            <a:r>
              <a:rPr lang="en-US" sz="1400" u="sng" dirty="0">
                <a:hlinkClick r:id="rId2"/>
              </a:rPr>
              <a:t>http://cs229.stanford.edu/proj2014/Wen%20Zhang,%20Geng%20Zhao,%20Chenye%20Zhu,%20Mood%20Detection%20with%20Tweets.pdf</a:t>
            </a:r>
            <a:endParaRPr lang="en-IN" sz="1400" dirty="0"/>
          </a:p>
          <a:p>
            <a:pPr algn="ctr"/>
            <a:endParaRPr lang="en-US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521420"/>
      </p:ext>
    </p:extLst>
  </p:cSld>
  <p:clrMapOvr>
    <a:masterClrMapping/>
  </p:clrMapOvr>
</p:sld>
</file>

<file path=ppt/theme/theme1.xml><?xml version="1.0" encoding="utf-8"?>
<a:theme xmlns:a="http://schemas.openxmlformats.org/drawingml/2006/main" name="Aegis PPT Template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Aegis PPT Template (1)</Template>
  <TotalTime>410</TotalTime>
  <Words>379</Words>
  <Application>Microsoft Office PowerPoint</Application>
  <PresentationFormat>On-screen Show (4:3)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Andalus</vt:lpstr>
      <vt:lpstr>Arial</vt:lpstr>
      <vt:lpstr>Calibri</vt:lpstr>
      <vt:lpstr>Aegis PPT Template (1)</vt:lpstr>
      <vt:lpstr>Automobile Brand Analysis:  Text Mining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 Gupta</dc:creator>
  <cp:lastModifiedBy>Vivek Verma</cp:lastModifiedBy>
  <cp:revision>24</cp:revision>
  <dcterms:created xsi:type="dcterms:W3CDTF">2016-09-12T05:49:09Z</dcterms:created>
  <dcterms:modified xsi:type="dcterms:W3CDTF">2016-09-13T14:18:01Z</dcterms:modified>
</cp:coreProperties>
</file>