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59" r:id="rId6"/>
    <p:sldId id="262" r:id="rId7"/>
    <p:sldId id="263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7" d="100"/>
          <a:sy n="87" d="100"/>
        </p:scale>
        <p:origin x="-830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1D8BD707-D9CF-40AE-B4C6-C98DA3205C09}" type="datetimeFigureOut">
              <a:rPr lang="en-US" smtClean="0"/>
              <a:pPr/>
              <a:t>15-Sep-16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15-Sep-16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15-Sep-16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15-Sep-16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15-Sep-16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15-Sep-16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15-Sep-16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15-Sep-16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15-Sep-16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15-Sep-16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1" dirty="0" smtClean="0"/>
              <a:t>Detect, Control &amp; Eliminate</a:t>
            </a:r>
            <a:endParaRPr lang="en-US" sz="24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2133600"/>
            <a:ext cx="4013200" cy="59944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Fraud Detection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Capstone Project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3962400"/>
            <a:ext cx="6477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Shalaka</a:t>
            </a:r>
            <a:r>
              <a:rPr lang="en-US" sz="3200" dirty="0" smtClean="0"/>
              <a:t> </a:t>
            </a:r>
            <a:r>
              <a:rPr lang="en-US" sz="3200" dirty="0" err="1" smtClean="0"/>
              <a:t>Keni</a:t>
            </a:r>
            <a:endParaRPr lang="en-US" sz="3200" dirty="0" smtClean="0"/>
          </a:p>
          <a:p>
            <a:r>
              <a:rPr lang="en-US" sz="3200" dirty="0" err="1"/>
              <a:t>Nikshita</a:t>
            </a:r>
            <a:r>
              <a:rPr lang="en-US" sz="3200" dirty="0"/>
              <a:t> </a:t>
            </a:r>
            <a:r>
              <a:rPr lang="en-US" sz="3200" dirty="0" smtClean="0"/>
              <a:t>Parikh</a:t>
            </a:r>
          </a:p>
          <a:p>
            <a:r>
              <a:rPr lang="en-US" sz="3200" dirty="0" smtClean="0"/>
              <a:t>Sanjay Sinvhal</a:t>
            </a:r>
          </a:p>
          <a:p>
            <a:r>
              <a:rPr lang="en-US" sz="3200" dirty="0" err="1"/>
              <a:t>Devendra</a:t>
            </a:r>
            <a:r>
              <a:rPr lang="en-US" sz="3200" dirty="0"/>
              <a:t> </a:t>
            </a:r>
            <a:r>
              <a:rPr lang="en-US" sz="3200" dirty="0" err="1" smtClean="0"/>
              <a:t>Jha</a:t>
            </a:r>
            <a:endParaRPr lang="en-US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971800" y="312420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Team – Fraud Busters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00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Fraud is a billion-dollar business and it is increasing every year.</a:t>
            </a:r>
          </a:p>
          <a:p>
            <a:endParaRPr lang="en-US" sz="2800" dirty="0" smtClean="0"/>
          </a:p>
          <a:p>
            <a:r>
              <a:rPr lang="en-US" sz="2800" dirty="0" smtClean="0"/>
              <a:t>Fraud is an adaptive crime, so it needs special methods of intelligent data analysis to detect and prevent it. </a:t>
            </a:r>
          </a:p>
          <a:p>
            <a:endParaRPr lang="en-US" sz="2800" dirty="0" smtClean="0"/>
          </a:p>
          <a:p>
            <a:r>
              <a:rPr lang="en-US" sz="2800" dirty="0" smtClean="0"/>
              <a:t>Traditional methods of data analysis have long been used to detect fraud. </a:t>
            </a:r>
          </a:p>
          <a:p>
            <a:pPr>
              <a:buNone/>
            </a:pPr>
            <a:r>
              <a:rPr lang="en-US" sz="2800" dirty="0" smtClean="0"/>
              <a:t> 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Big Data for Fraud 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dirty="0" smtClean="0"/>
              <a:t>Fraud management is a knowledge-intensive activity.</a:t>
            </a:r>
          </a:p>
          <a:p>
            <a:endParaRPr lang="en-US" sz="2400" dirty="0" smtClean="0"/>
          </a:p>
          <a:p>
            <a:r>
              <a:rPr lang="en-US" sz="2400" dirty="0" smtClean="0"/>
              <a:t>Fraud that involves cell phones, insurance claims, tax return claims, credit card transactions etc. represent significant problems for governments and businesses, but yet detecting and preventing fraud is not a simple task..</a:t>
            </a:r>
          </a:p>
          <a:p>
            <a:endParaRPr lang="en-US" sz="2400" dirty="0" smtClean="0"/>
          </a:p>
          <a:p>
            <a:r>
              <a:rPr lang="en-US" sz="2400" dirty="0" smtClean="0"/>
              <a:t>They require complex and time-consuming investigations that deal with different domains like financial, economics and law. </a:t>
            </a:r>
          </a:p>
          <a:p>
            <a:endParaRPr lang="en-US" sz="2400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detect Frauds?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sz="3000" dirty="0"/>
              <a:t>Techniques used for fraud detection fall into two primary classes: </a:t>
            </a:r>
          </a:p>
          <a:p>
            <a:pPr marL="342900" lvl="2" indent="-342900" algn="l">
              <a:buFont typeface="Arial" pitchFamily="34" charset="0"/>
              <a:buChar char="•"/>
            </a:pPr>
            <a:r>
              <a:rPr lang="en-US" sz="3000" dirty="0"/>
              <a:t>Statistical Techniques </a:t>
            </a:r>
          </a:p>
          <a:p>
            <a:pPr marL="342900" lvl="2" indent="-342900" algn="l">
              <a:buFont typeface="Arial" pitchFamily="34" charset="0"/>
              <a:buChar char="•"/>
            </a:pPr>
            <a:r>
              <a:rPr lang="en-US" sz="3000" dirty="0"/>
              <a:t>Artificial Intelligence</a:t>
            </a:r>
          </a:p>
          <a:p>
            <a:pPr algn="l"/>
            <a:endParaRPr lang="en-US" sz="3000" dirty="0" smtClean="0"/>
          </a:p>
          <a:p>
            <a:pPr algn="l"/>
            <a:r>
              <a:rPr lang="en-US" sz="3000" dirty="0" smtClean="0"/>
              <a:t>Below methods offer applicable and successful solutions in different areas of fraud crimes.</a:t>
            </a:r>
          </a:p>
          <a:p>
            <a:pPr marL="342900" lvl="1" indent="-342900" algn="l">
              <a:buFont typeface="Arial" pitchFamily="34" charset="0"/>
              <a:buChar char="•"/>
            </a:pPr>
            <a:r>
              <a:rPr lang="en-US" sz="2600" dirty="0" smtClean="0"/>
              <a:t>Knowledge Discovery in Databases (KDD)</a:t>
            </a:r>
          </a:p>
          <a:p>
            <a:pPr marL="342900" lvl="1" indent="-342900" algn="l">
              <a:buFont typeface="Arial" pitchFamily="34" charset="0"/>
              <a:buChar char="•"/>
            </a:pPr>
            <a:r>
              <a:rPr lang="en-US" sz="2600" dirty="0" smtClean="0"/>
              <a:t>Data Mining</a:t>
            </a:r>
          </a:p>
          <a:p>
            <a:pPr marL="342900" lvl="1" indent="-342900" algn="l">
              <a:buFont typeface="Arial" pitchFamily="34" charset="0"/>
              <a:buChar char="•"/>
            </a:pPr>
            <a:r>
              <a:rPr lang="en-US" sz="2600" dirty="0" smtClean="0"/>
              <a:t>Machine Learning and </a:t>
            </a:r>
          </a:p>
          <a:p>
            <a:pPr marL="342900" lvl="1" indent="-342900" algn="l">
              <a:buFont typeface="Arial" pitchFamily="34" charset="0"/>
              <a:buChar char="•"/>
            </a:pPr>
            <a:r>
              <a:rPr lang="en-US" sz="2600" dirty="0" smtClean="0"/>
              <a:t>Statistics </a:t>
            </a:r>
          </a:p>
          <a:p>
            <a:pPr lvl="1" algn="l"/>
            <a:endParaRPr lang="en-US" sz="2000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 from Big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 algn="l"/>
            <a:r>
              <a:rPr lang="en-US" sz="3200" dirty="0" smtClean="0"/>
              <a:t>Some of the Statistical methods used are :</a:t>
            </a:r>
          </a:p>
          <a:p>
            <a:pPr marL="342900" lvl="0" indent="-342900" algn="l">
              <a:buFont typeface="Arial" pitchFamily="34" charset="0"/>
              <a:buChar char="•"/>
            </a:pPr>
            <a:r>
              <a:rPr lang="en-US" sz="2200" dirty="0" smtClean="0"/>
              <a:t>Data pre-processing techniques for detection, validation, error correction, and filling up of missing or incorrect data using Median or Mode.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200" dirty="0" smtClean="0"/>
              <a:t>Calculation of various statistical parameters such as Mean, Quartiles, Performance Metrics, Probability Distributions and so on. </a:t>
            </a:r>
          </a:p>
          <a:p>
            <a:pPr algn="l"/>
            <a:endParaRPr lang="en-US" sz="2200" dirty="0" smtClean="0"/>
          </a:p>
          <a:p>
            <a:pPr algn="l"/>
            <a:r>
              <a:rPr lang="en-US" dirty="0" smtClean="0"/>
              <a:t>For example, </a:t>
            </a:r>
            <a:r>
              <a:rPr lang="en-US" dirty="0"/>
              <a:t>A Telecom fraud </a:t>
            </a:r>
            <a:r>
              <a:rPr lang="en-US" dirty="0" smtClean="0"/>
              <a:t>analysis may include parameters like lifetime of customer, average number of calls per month, amount due and average delay in bill payment</a:t>
            </a:r>
            <a:r>
              <a:rPr lang="en-US" sz="2600" dirty="0" smtClean="0"/>
              <a:t>.</a:t>
            </a:r>
          </a:p>
          <a:p>
            <a:pPr marL="342900" lvl="0" indent="-342900" algn="l">
              <a:buFont typeface="Arial" pitchFamily="34" charset="0"/>
              <a:buChar char="•"/>
            </a:pPr>
            <a:endParaRPr lang="en-US" dirty="0"/>
          </a:p>
          <a:p>
            <a:pPr lvl="5" algn="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data analysis techniques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/>
              <a:t>Planned approach for this project :</a:t>
            </a:r>
          </a:p>
          <a:p>
            <a:pPr algn="l"/>
            <a:r>
              <a:rPr lang="en-US" dirty="0" smtClean="0"/>
              <a:t>A. Data gathering and Modeling phase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Data collection for selected business </a:t>
            </a:r>
            <a:r>
              <a:rPr lang="en-US" dirty="0"/>
              <a:t>and customer related parameters, user profiles</a:t>
            </a:r>
            <a:endParaRPr lang="en-US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Data analysis, cleaning and tabulation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Model development</a:t>
            </a:r>
            <a:endParaRPr lang="en-US" sz="2000" dirty="0" smtClean="0"/>
          </a:p>
          <a:p>
            <a:pPr lvl="0" algn="l"/>
            <a:endParaRPr lang="en-US" dirty="0"/>
          </a:p>
          <a:p>
            <a:pPr lvl="0" algn="l"/>
            <a:r>
              <a:rPr lang="en-US" sz="2000" dirty="0" smtClean="0"/>
              <a:t>B. Analysis &amp; Recommendation phase</a:t>
            </a:r>
          </a:p>
          <a:p>
            <a:pPr marL="342900" lvl="0" indent="-342900" algn="l">
              <a:buFont typeface="Arial" pitchFamily="34" charset="0"/>
              <a:buChar char="•"/>
            </a:pPr>
            <a:r>
              <a:rPr lang="en-US" sz="2000" dirty="0" smtClean="0"/>
              <a:t>Testing the model accuracy with test data</a:t>
            </a:r>
          </a:p>
          <a:p>
            <a:pPr marL="342900" lvl="0" indent="-342900" algn="l">
              <a:buFont typeface="Arial" pitchFamily="34" charset="0"/>
              <a:buChar char="•"/>
            </a:pPr>
            <a:r>
              <a:rPr lang="en-US" dirty="0" smtClean="0"/>
              <a:t>Recommendation engine</a:t>
            </a:r>
            <a:endParaRPr lang="en-US" sz="2000" dirty="0" smtClean="0"/>
          </a:p>
          <a:p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statistical data analysis techniques..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0" y="2286000"/>
            <a:ext cx="4419600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</a:rPr>
              <a:t>Watch out !!!</a:t>
            </a:r>
          </a:p>
        </p:txBody>
      </p:sp>
    </p:spTree>
    <p:extLst>
      <p:ext uri="{BB962C8B-B14F-4D97-AF65-F5344CB8AC3E}">
        <p14:creationId xmlns:p14="http://schemas.microsoft.com/office/powerpoint/2010/main" val="275028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57</TotalTime>
  <Words>329</Words>
  <Application>Microsoft Office PowerPoint</Application>
  <PresentationFormat>On-screen Show (4:3)</PresentationFormat>
  <Paragraphs>48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BlackTie</vt:lpstr>
      <vt:lpstr>Fraud Detection</vt:lpstr>
      <vt:lpstr>Capstone Project</vt:lpstr>
      <vt:lpstr>Why Big Data for Fraud ?</vt:lpstr>
      <vt:lpstr>Why detect Frauds?</vt:lpstr>
      <vt:lpstr>Solutions from Big Data</vt:lpstr>
      <vt:lpstr>statistical data analysis techniques </vt:lpstr>
      <vt:lpstr>statistical data analysis techniques..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 Detection</dc:title>
  <dc:creator>user</dc:creator>
  <cp:lastModifiedBy>Boss</cp:lastModifiedBy>
  <cp:revision>24</cp:revision>
  <dcterms:created xsi:type="dcterms:W3CDTF">2006-08-16T00:00:00Z</dcterms:created>
  <dcterms:modified xsi:type="dcterms:W3CDTF">2016-09-15T14:20:25Z</dcterms:modified>
</cp:coreProperties>
</file>