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son.varghes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5" autoAdjust="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512A-552B-4CBF-BC46-3F5F1803F89F}" type="datetimeFigureOut">
              <a:rPr lang="en-US" smtClean="0"/>
              <a:t>15-Sep-16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9146-27B9-4208-AE8C-87C723FF2C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Accident: # vehicles involved,</a:t>
            </a:r>
            <a:r>
              <a:rPr lang="en-US" baseline="0" dirty="0" smtClean="0"/>
              <a:t> # people involved, location, date and time, nature of accident, weather conditions, time taken for emergency services, fatalities</a:t>
            </a:r>
          </a:p>
          <a:p>
            <a:r>
              <a:rPr lang="en-US" baseline="0" dirty="0" smtClean="0"/>
              <a:t>Vehicle: one row for each vehicle involved, # occupants, type of vehicle, make &amp; model, hazardous goods, g</a:t>
            </a:r>
            <a:r>
              <a:rPr lang="en-US" baseline="0" dirty="0" smtClean="0"/>
              <a:t>ross </a:t>
            </a:r>
            <a:r>
              <a:rPr lang="en-US" baseline="0" dirty="0" smtClean="0"/>
              <a:t>weight, speed at accident, driver </a:t>
            </a:r>
            <a:r>
              <a:rPr lang="en-US" baseline="0" dirty="0" err="1" smtClean="0"/>
              <a:t>licence</a:t>
            </a:r>
            <a:r>
              <a:rPr lang="en-US" baseline="0" dirty="0" smtClean="0"/>
              <a:t> and previous penalty details</a:t>
            </a:r>
          </a:p>
          <a:p>
            <a:r>
              <a:rPr lang="en-US" baseline="0" dirty="0" smtClean="0"/>
              <a:t>Person: one row for each person involved, age, sex, nature of injuries, usage of restraints/air bags, alcohol/drug details</a:t>
            </a:r>
          </a:p>
          <a:p>
            <a:r>
              <a:rPr lang="en-US" baseline="0" dirty="0" smtClean="0"/>
              <a:t>Distractions: e.g. mobile, eat/drink, audio/video</a:t>
            </a:r>
          </a:p>
          <a:p>
            <a:r>
              <a:rPr lang="en-US" baseline="0" dirty="0" smtClean="0"/>
              <a:t>Impairments: e.g. depression, handicap, fatigue</a:t>
            </a:r>
          </a:p>
          <a:p>
            <a:r>
              <a:rPr lang="en-US" baseline="0" dirty="0" smtClean="0"/>
              <a:t>Factors: pre existing defects or maintenance issues with vehicle that could have caused crash</a:t>
            </a:r>
          </a:p>
          <a:p>
            <a:r>
              <a:rPr lang="en-US" baseline="0" dirty="0" smtClean="0"/>
              <a:t>Vision: Obstruction to the driver’s vision e.g. trees, glare, fog, unclean windshield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9146-27B9-4208-AE8C-87C723FF2C4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9924-F9A1-4B4D-B0B2-296E1F3E5A9F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153F-9FE9-45B1-8862-41D0B985E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F895C-A4C4-4A8F-80E5-93D868AF970A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155F-921C-4FED-B9BE-3DFA8157F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4A08-9F46-4D68-A0F9-AA74EC587563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9116-6EF3-480E-A64F-2002E6971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883F-DD91-4109-9C27-948D42D6A766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6D769-C64D-4D97-B523-BB0067414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D0BBD-CE49-43D2-84C2-5EEBA20B36C6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B1C20-E072-4222-852B-A6DAB6327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1D780-40DF-43F1-B509-80469B4B33CF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0197-0897-49B5-90BA-544AE1AC3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07429-63C7-45F3-9FFA-FF144A423F68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8296C-C0E6-4496-9DB3-0AC02834F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95F13-FEBE-45E1-8E9F-19B8E4D5AF7B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49C3A-C970-41A0-8B27-63DA9CBDB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F0992-6E5F-432B-87D9-2EF2782F563B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1263-A63C-409F-8BDA-B4B8513DB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E1A84-1997-4B4D-8F5E-13C7A94F2F4C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52EF2-146A-415B-A13C-D95ADCEAD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B700-DFD6-4C78-8588-8E45CE8DF20C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018AB-BE99-41ED-BC04-C89E21CED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30D3E5-C5CF-4835-A510-7DADE2E55374}" type="datetimeFigureOut">
              <a:rPr lang="en-US"/>
              <a:pPr>
                <a:defRPr/>
              </a:pPr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1B97C0-957D-401A-B97B-BE5B851C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contourW="12700">
            <a:bevelT/>
            <a:contourClr>
              <a:srgbClr val="FFC000"/>
            </a:contourClr>
          </a:sp3d>
        </p:spPr>
        <p:txBody>
          <a:bodyPr/>
          <a:lstStyle/>
          <a:p>
            <a:r>
              <a:rPr lang="en-US" dirty="0" smtClean="0"/>
              <a:t>Traffic Accident Analysis &amp; Recommendations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2" cstate="print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Johnson Varghese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Parag</a:t>
            </a:r>
            <a:r>
              <a:rPr lang="en-US" b="1" dirty="0" smtClean="0"/>
              <a:t> Mehta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Ranjeet</a:t>
            </a:r>
            <a:r>
              <a:rPr lang="en-US" b="1" dirty="0" smtClean="0"/>
              <a:t> Singh </a:t>
            </a:r>
            <a:r>
              <a:rPr lang="en-US" b="1" dirty="0" err="1" smtClean="0"/>
              <a:t>Rawat</a:t>
            </a: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Bhavesh</a:t>
            </a:r>
            <a:r>
              <a:rPr lang="en-US" b="1" dirty="0" smtClean="0"/>
              <a:t> </a:t>
            </a:r>
            <a:r>
              <a:rPr lang="en-US" b="1" dirty="0" err="1" smtClean="0"/>
              <a:t>Vani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229600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04813" indent="-404813">
              <a:buFont typeface="Wingdings" pitchFamily="2" charset="2"/>
              <a:buChar char="Ø"/>
            </a:pPr>
            <a:r>
              <a:rPr lang="en-US" sz="2400" dirty="0" smtClean="0"/>
              <a:t>Organization: </a:t>
            </a:r>
            <a:r>
              <a:rPr lang="en-US" sz="2400" dirty="0"/>
              <a:t>National Highway Traffic Safety </a:t>
            </a:r>
            <a:r>
              <a:rPr lang="en-US" sz="2400" dirty="0" smtClean="0"/>
              <a:t>Administration, USA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400" dirty="0" smtClean="0"/>
              <a:t>Problem statement: Deaths due to traffic accidents increased 7.2% in 2015 over 2014. This project aims to analyze the data from highway accidents and identify the causes of the increase and help find ways to prevent these deaths.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400" dirty="0" smtClean="0"/>
              <a:t>Data Source: Fatality </a:t>
            </a:r>
            <a:r>
              <a:rPr lang="en-US" sz="2400" dirty="0"/>
              <a:t>Analysis Reporting System </a:t>
            </a:r>
            <a:r>
              <a:rPr lang="en-US" sz="2400" dirty="0" smtClean="0"/>
              <a:t>(FARS) that has data on fatal traffic  accidents since 1975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400" dirty="0" smtClean="0"/>
              <a:t>Deliverables: </a:t>
            </a:r>
          </a:p>
          <a:p>
            <a:pPr marL="862013" lvl="1" indent="-404813">
              <a:buFont typeface="Wingdings" pitchFamily="2" charset="2"/>
              <a:buChar char="Ø"/>
            </a:pPr>
            <a:r>
              <a:rPr lang="en-US" sz="2400" dirty="0" smtClean="0"/>
              <a:t>Insights into the data using visualization tools</a:t>
            </a:r>
          </a:p>
          <a:p>
            <a:pPr marL="862013" lvl="1" indent="-404813">
              <a:buFont typeface="Wingdings" pitchFamily="2" charset="2"/>
              <a:buChar char="Ø"/>
            </a:pPr>
            <a:r>
              <a:rPr lang="en-US" sz="2400" dirty="0" smtClean="0"/>
              <a:t>Model to predict the number of fatalities in accidents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 smtClean="0"/>
              <a:t>Key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 smtClean="0"/>
              <a:t>Approach</a:t>
            </a:r>
          </a:p>
          <a:p>
            <a:r>
              <a:rPr lang="en-US" sz="2000" dirty="0" smtClean="0"/>
              <a:t>Merge the data</a:t>
            </a:r>
          </a:p>
          <a:p>
            <a:r>
              <a:rPr lang="en-US" sz="2000" dirty="0" smtClean="0"/>
              <a:t>Identify data errors/outliers</a:t>
            </a:r>
          </a:p>
          <a:p>
            <a:r>
              <a:rPr lang="en-US" sz="2000" dirty="0" smtClean="0"/>
              <a:t>Draw trends / inferences / clusters</a:t>
            </a:r>
          </a:p>
          <a:p>
            <a:r>
              <a:rPr lang="en-US" sz="2000" dirty="0" smtClean="0"/>
              <a:t>Shortlist features for model</a:t>
            </a:r>
          </a:p>
          <a:p>
            <a:r>
              <a:rPr lang="en-US" sz="2000" dirty="0" smtClean="0"/>
              <a:t>Create and refine model</a:t>
            </a:r>
          </a:p>
          <a:p>
            <a:r>
              <a:rPr lang="en-US" sz="2000" dirty="0" smtClean="0"/>
              <a:t>Present inferences</a:t>
            </a:r>
          </a:p>
          <a:p>
            <a:r>
              <a:rPr lang="en-US" sz="2000" dirty="0" smtClean="0"/>
              <a:t>Publish model </a:t>
            </a:r>
          </a:p>
          <a:p>
            <a:pPr>
              <a:buNone/>
            </a:pPr>
            <a:r>
              <a:rPr lang="en-US" sz="2000" dirty="0" smtClean="0"/>
              <a:t>Key Questions to be answered:</a:t>
            </a:r>
          </a:p>
          <a:p>
            <a:r>
              <a:rPr lang="en-US" sz="2000" dirty="0" smtClean="0"/>
              <a:t>Time pattern of accidents</a:t>
            </a:r>
          </a:p>
          <a:p>
            <a:r>
              <a:rPr lang="en-US" sz="2000" dirty="0" smtClean="0"/>
              <a:t>Impact of weather conditions</a:t>
            </a:r>
          </a:p>
          <a:p>
            <a:r>
              <a:rPr lang="en-US" sz="2000" dirty="0" smtClean="0"/>
              <a:t>Impact of distractions</a:t>
            </a:r>
          </a:p>
          <a:p>
            <a:r>
              <a:rPr lang="en-US" sz="2000" dirty="0" smtClean="0"/>
              <a:t>Impact of impairments</a:t>
            </a:r>
          </a:p>
          <a:p>
            <a:r>
              <a:rPr lang="en-US" sz="2000" dirty="0" smtClean="0"/>
              <a:t>Impact of drink and drugs</a:t>
            </a:r>
          </a:p>
          <a:p>
            <a:r>
              <a:rPr lang="en-US" sz="2000" dirty="0" smtClean="0"/>
              <a:t>Impact of safety equipment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Accident (52)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Vehicle (102)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Person (68)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Distractions (4)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Impairments (4)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Factors (4)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Vision (4)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lvl="0" indent="-342900" algn="ctr"/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  <a:p>
            <a:pPr marL="342900" lvl="0" indent="-342900" algn="ctr"/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28000"/>
          </a:blip>
          <a:srcRect/>
          <a:stretch>
            <a:fillRect/>
          </a:stretch>
        </p:blipFill>
        <p:spPr bwMode="auto">
          <a:xfrm>
            <a:off x="457200" y="1600200"/>
            <a:ext cx="8382000" cy="480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Timelines &amp;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57200" y="2209792"/>
          <a:ext cx="4038600" cy="3953272"/>
        </p:xfrm>
        <a:graphic>
          <a:graphicData uri="http://schemas.openxmlformats.org/drawingml/2006/table">
            <a:tbl>
              <a:tblPr/>
              <a:tblGrid>
                <a:gridCol w="2590800"/>
                <a:gridCol w="609600"/>
                <a:gridCol w="838200"/>
              </a:tblGrid>
              <a:tr h="533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Milestones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Start 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Finish 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Segoe UI"/>
                        </a:rPr>
                        <a:t>Define a problem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15-Sep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Get the Data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15-Sep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Explore and pre-process data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16-Sep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10-Oct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Create Features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11-Oct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15-Nov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Create Model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11-Oct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15-Nov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Deploy &amp; consume model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16-Nov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30-Nov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Report Writing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1-Dec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15-Dec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Project submission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15-Dec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Final presentation with </a:t>
                      </a: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project /</a:t>
                      </a:r>
                      <a:r>
                        <a:rPr lang="en-US" sz="14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product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demonstration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17-Dec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Blog publishing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1-Dec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18-Dec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66" marR="456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Johnson Varghese</a:t>
            </a:r>
          </a:p>
          <a:p>
            <a:r>
              <a:rPr lang="en-US" dirty="0" err="1" smtClean="0"/>
              <a:t>Parag</a:t>
            </a:r>
            <a:r>
              <a:rPr lang="en-US" dirty="0" smtClean="0"/>
              <a:t> Mehta</a:t>
            </a:r>
          </a:p>
          <a:p>
            <a:r>
              <a:rPr lang="en-US" dirty="0" err="1" smtClean="0"/>
              <a:t>Ranjeet</a:t>
            </a:r>
            <a:r>
              <a:rPr lang="en-US" dirty="0" smtClean="0"/>
              <a:t> Singh </a:t>
            </a:r>
            <a:r>
              <a:rPr lang="en-US" dirty="0" err="1" smtClean="0"/>
              <a:t>Rawat</a:t>
            </a:r>
            <a:endParaRPr lang="en-US" dirty="0" smtClean="0"/>
          </a:p>
          <a:p>
            <a:r>
              <a:rPr lang="en-US" dirty="0" err="1" smtClean="0"/>
              <a:t>Bhavesh</a:t>
            </a:r>
            <a:r>
              <a:rPr lang="en-US" dirty="0" smtClean="0"/>
              <a:t> </a:t>
            </a:r>
            <a:r>
              <a:rPr lang="en-US" dirty="0" err="1" smtClean="0"/>
              <a:t>Vani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  <p:bldP spid="6" grpId="0" build="p" animBg="1"/>
    </p:bldLst>
  </p:timing>
</p:sld>
</file>

<file path=ppt/theme/theme1.xml><?xml version="1.0" encoding="utf-8"?>
<a:theme xmlns:a="http://schemas.openxmlformats.org/drawingml/2006/main" name="Aegis PPT Templat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 (1)</Template>
  <TotalTime>283</TotalTime>
  <Words>400</Words>
  <Application>Microsoft Office PowerPoint</Application>
  <PresentationFormat>On-screen Show (4:3)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Aegis PPT Template (1)</vt:lpstr>
      <vt:lpstr>Traffic Accident Analysis &amp; Recommendations</vt:lpstr>
      <vt:lpstr>Slide 2</vt:lpstr>
      <vt:lpstr>Key Data files</vt:lpstr>
      <vt:lpstr>Technical Architecture</vt:lpstr>
      <vt:lpstr>Timelines &amp; 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johnson.varghese</dc:creator>
  <cp:lastModifiedBy>johnson.varghese</cp:lastModifiedBy>
  <cp:revision>13</cp:revision>
  <dcterms:created xsi:type="dcterms:W3CDTF">2016-09-15T07:02:47Z</dcterms:created>
  <dcterms:modified xsi:type="dcterms:W3CDTF">2016-09-15T11:46:19Z</dcterms:modified>
</cp:coreProperties>
</file>