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0" r:id="rId3"/>
    <p:sldId id="279" r:id="rId4"/>
    <p:sldId id="281" r:id="rId5"/>
    <p:sldId id="282" r:id="rId6"/>
    <p:sldId id="283" r:id="rId7"/>
    <p:sldId id="284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56A8D-F8F3-4693-B00B-0DDD67F25326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81014-1894-4624-8019-E63D50BA9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A785-B130-4D65-84DC-9F6625769DC5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ACB5-1D31-4C9E-BDBE-C3C3106E8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A785-B130-4D65-84DC-9F6625769DC5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ACB5-1D31-4C9E-BDBE-C3C3106E8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A785-B130-4D65-84DC-9F6625769DC5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ACB5-1D31-4C9E-BDBE-C3C3106E8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A785-B130-4D65-84DC-9F6625769DC5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ACB5-1D31-4C9E-BDBE-C3C3106E8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A785-B130-4D65-84DC-9F6625769DC5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ACB5-1D31-4C9E-BDBE-C3C3106E8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A785-B130-4D65-84DC-9F6625769DC5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ACB5-1D31-4C9E-BDBE-C3C3106E8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A785-B130-4D65-84DC-9F6625769DC5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ACB5-1D31-4C9E-BDBE-C3C3106E8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A785-B130-4D65-84DC-9F6625769DC5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ACB5-1D31-4C9E-BDBE-C3C3106E8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A785-B130-4D65-84DC-9F6625769DC5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ACB5-1D31-4C9E-BDBE-C3C3106E8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A785-B130-4D65-84DC-9F6625769DC5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ACB5-1D31-4C9E-BDBE-C3C3106E8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A785-B130-4D65-84DC-9F6625769DC5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ACB5-1D31-4C9E-BDBE-C3C3106E8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A785-B130-4D65-84DC-9F6625769DC5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1ACB5-1D31-4C9E-BDBE-C3C3106E8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1335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Application of Machine Learning Techniques for Stock Market Prediction</a:t>
            </a:r>
            <a:endParaRPr lang="en-US" sz="36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248400"/>
            <a:ext cx="2133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E1E159-BF10-4890-8697-068966C3EEC4}" type="datetimeFigureOut">
              <a:rPr lang="en-US"/>
              <a:pPr>
                <a:defRPr/>
              </a:pPr>
              <a:t>5/19/2016</a:t>
            </a:fld>
            <a:endParaRPr lang="en-US" dirty="0"/>
          </a:p>
        </p:txBody>
      </p:sp>
      <p:pic>
        <p:nvPicPr>
          <p:cNvPr id="6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5943600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39624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Members:</a:t>
            </a:r>
            <a:endParaRPr lang="en-US" sz="2000" noProof="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9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Mr. Raj Nandan Rai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Mr. Chaitanya Nemali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Mr. Monish Merani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r>
              <a:rPr lang="en-US" sz="1600" i="1" dirty="0" smtClean="0"/>
              <a:t>(Brief on project)</a:t>
            </a:r>
            <a:endParaRPr lang="en-US" sz="1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>
            <a:normAutofit/>
          </a:bodyPr>
          <a:lstStyle/>
          <a:p>
            <a:pPr lvl="0" algn="just"/>
            <a:endParaRPr lang="en-US" sz="1800" dirty="0" smtClean="0"/>
          </a:p>
          <a:p>
            <a:pPr lvl="0" algn="just"/>
            <a:endParaRPr lang="en-US" sz="1800" dirty="0" smtClean="0"/>
          </a:p>
          <a:p>
            <a:pPr lvl="0" algn="just"/>
            <a:r>
              <a:rPr lang="en-US" sz="1800" dirty="0" smtClean="0"/>
              <a:t>In this project we are going to apply Machine Learning Algorithms for analyzing price patterns with an aim to identify undervalued and overvalued stocks for trading decisions. </a:t>
            </a:r>
          </a:p>
          <a:p>
            <a:pPr lvl="0" algn="just"/>
            <a:endParaRPr lang="en-US" sz="1800" dirty="0" smtClean="0"/>
          </a:p>
          <a:p>
            <a:pPr lvl="0" algn="just"/>
            <a:r>
              <a:rPr lang="en-US" sz="1800" dirty="0" smtClean="0"/>
              <a:t>Profitable trading calls can be taken with the help of a successful prediction algorithm. If the model predicts the stock to be undervalued, there is a profit to be made by taking a long position (buy) on that stock. Similarly, if the model predicts the stock to be overvalued, profit can still be made by taking a short position (sell) on that stock.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5943600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248400"/>
            <a:ext cx="65532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just">
              <a:defRPr/>
            </a:pPr>
            <a:fld id="{A4E1E159-BF10-4890-8697-068966C3EEC4}" type="datetimeFigureOut">
              <a:rPr lang="en-US" smtClean="0"/>
              <a:pPr algn="just">
                <a:defRPr/>
              </a:pPr>
              <a:t>5/19/2016</a:t>
            </a:fld>
            <a:r>
              <a:rPr lang="en-US" dirty="0" smtClean="0"/>
              <a:t>   -   Stock Market Prediction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029200"/>
          </a:xfrm>
        </p:spPr>
        <p:txBody>
          <a:bodyPr>
            <a:normAutofit/>
          </a:bodyPr>
          <a:lstStyle/>
          <a:p>
            <a:pPr lvl="0" algn="just">
              <a:buNone/>
            </a:pPr>
            <a:endParaRPr lang="en-US" sz="1800" dirty="0" smtClean="0"/>
          </a:p>
          <a:p>
            <a:pPr algn="just"/>
            <a:r>
              <a:rPr lang="en-US" sz="1800" dirty="0" smtClean="0"/>
              <a:t>The stock prices are known to be influenced by fundamental, technical and behavioral factors. 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These factors are gleaned from data collected from various sources such as corporate results (financial statements and the language/sentiment expressed in management discussion), technical indicators drawn from price and volume data and the market sentiment analysis based on social media buzz. 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We are aiming for a model that can integrate core pieces of these multiple factors to arrive at an inference regarding the intrinsic value of a stock. Once a successful model is built, it can be scaled to apply to any number of stocks on which fundamental, technical and a certain level of social media chatter is available.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5943600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248400"/>
            <a:ext cx="65532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just">
              <a:defRPr/>
            </a:pPr>
            <a:fld id="{A4E1E159-BF10-4890-8697-068966C3EEC4}" type="datetimeFigureOut">
              <a:rPr lang="en-US" smtClean="0"/>
              <a:pPr algn="just">
                <a:defRPr/>
              </a:pPr>
              <a:t>5/19/2016</a:t>
            </a:fld>
            <a:r>
              <a:rPr lang="en-US" dirty="0" smtClean="0"/>
              <a:t>   -   Stock Market Prediction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267200"/>
          </a:xfrm>
        </p:spPr>
        <p:txBody>
          <a:bodyPr>
            <a:normAutofit/>
          </a:bodyPr>
          <a:lstStyle/>
          <a:p>
            <a:pPr lvl="0" algn="just">
              <a:buNone/>
            </a:pPr>
            <a:endParaRPr lang="en-US" sz="1800" dirty="0" smtClean="0"/>
          </a:p>
          <a:p>
            <a:pPr lvl="0" algn="just"/>
            <a:r>
              <a:rPr lang="en-US" sz="1800" b="1" dirty="0" smtClean="0"/>
              <a:t>Deliverables of the project : </a:t>
            </a:r>
            <a:r>
              <a:rPr lang="en-US" sz="1800" dirty="0" smtClean="0"/>
              <a:t>A model that determines which of the stocks in Nifty 50 index are undervalued and overvalued at a given point of time based on a set of parameters.</a:t>
            </a:r>
          </a:p>
          <a:p>
            <a:pPr lvl="0" algn="just">
              <a:buNone/>
            </a:pPr>
            <a:endParaRPr lang="en-US" sz="1800" dirty="0" smtClean="0"/>
          </a:p>
          <a:p>
            <a:pPr lvl="0" algn="just">
              <a:buNone/>
            </a:pPr>
            <a:endParaRPr lang="en-US" sz="1800" dirty="0" smtClean="0"/>
          </a:p>
          <a:p>
            <a:pPr lvl="0" algn="just"/>
            <a:r>
              <a:rPr lang="en-US" sz="1800" b="1" dirty="0" smtClean="0"/>
              <a:t>Resources: </a:t>
            </a:r>
            <a:r>
              <a:rPr lang="en-US" sz="1800" dirty="0" smtClean="0"/>
              <a:t>Websites of exchanges, other public sources: Websites (</a:t>
            </a:r>
            <a:r>
              <a:rPr lang="en-US" sz="1800" dirty="0" err="1" smtClean="0"/>
              <a:t>eg</a:t>
            </a:r>
            <a:r>
              <a:rPr lang="en-US" sz="1800" dirty="0" smtClean="0"/>
              <a:t>: moneycontrol.com, Yahoo Finance, Google Finance, etc) and stock market discussion on social media sites &amp; news feeds.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5943600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248400"/>
            <a:ext cx="65532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just">
              <a:defRPr/>
            </a:pPr>
            <a:fld id="{A4E1E159-BF10-4890-8697-068966C3EEC4}" type="datetimeFigureOut">
              <a:rPr lang="en-US" smtClean="0"/>
              <a:pPr algn="just">
                <a:defRPr/>
              </a:pPr>
              <a:t>5/19/2016</a:t>
            </a:fld>
            <a:r>
              <a:rPr lang="en-US" dirty="0" smtClean="0"/>
              <a:t>   -   Stock Market Prediction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Milestones &amp; Timelines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4"/>
          <a:ext cx="8229600" cy="47171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57600"/>
                <a:gridCol w="1600200"/>
                <a:gridCol w="1600200"/>
                <a:gridCol w="1371600"/>
              </a:tblGrid>
              <a:tr h="41563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</a:rPr>
                        <a:t>Milestones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</a:rPr>
                        <a:t>Start Date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</a:rPr>
                        <a:t>Finish Date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</a:rPr>
                        <a:t>Grading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Segoe UI"/>
                        </a:rPr>
                        <a:t>1.        Define 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Segoe UI"/>
                        </a:rPr>
                        <a:t>a problem</a:t>
                      </a:r>
                      <a:endParaRPr lang="en-US" sz="16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22-05-2016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31-05-2016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5%</a:t>
                      </a:r>
                    </a:p>
                  </a:txBody>
                  <a:tcPr marL="68580" marR="68580" marT="0" marB="0"/>
                </a:tc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latin typeface="+mn-lt"/>
                          <a:ea typeface="Calibri"/>
                          <a:cs typeface="Times New Roman"/>
                        </a:rPr>
                        <a:t>2.       </a:t>
                      </a:r>
                      <a:r>
                        <a:rPr lang="en-US" sz="1600" b="0" baseline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dirty="0" smtClean="0">
                          <a:latin typeface="+mn-lt"/>
                          <a:ea typeface="Calibri"/>
                          <a:cs typeface="Times New Roman"/>
                        </a:rPr>
                        <a:t>Get </a:t>
                      </a: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the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01-06-2016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15-06-2016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en-US" sz="1600" b="0" dirty="0" smtClean="0">
                          <a:latin typeface="+mn-lt"/>
                          <a:ea typeface="Calibri"/>
                          <a:cs typeface="Times New Roman"/>
                        </a:rPr>
                        <a:t>%</a:t>
                      </a:r>
                    </a:p>
                  </a:txBody>
                  <a:tcPr marL="68580" marR="68580" marT="0" marB="0"/>
                </a:tc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latin typeface="+mn-lt"/>
                          <a:ea typeface="Calibri"/>
                          <a:cs typeface="Times New Roman"/>
                        </a:rPr>
                        <a:t>3.        Explore </a:t>
                      </a: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and pre-process data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16-06-2016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30-06-2016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10%</a:t>
                      </a:r>
                    </a:p>
                  </a:txBody>
                  <a:tcPr marL="68580" marR="68580" marT="0" marB="0"/>
                </a:tc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latin typeface="+mn-lt"/>
                          <a:ea typeface="Calibri"/>
                          <a:cs typeface="Times New Roman"/>
                        </a:rPr>
                        <a:t>4.        Create </a:t>
                      </a: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01-07-2016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15-07-2016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5%</a:t>
                      </a:r>
                    </a:p>
                  </a:txBody>
                  <a:tcPr marL="68580" marR="68580" marT="0" marB="0"/>
                </a:tc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latin typeface="+mn-lt"/>
                          <a:ea typeface="Calibri"/>
                          <a:cs typeface="Times New Roman"/>
                        </a:rPr>
                        <a:t>5.        Create </a:t>
                      </a: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Models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16-07-2016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15-08-2016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55%</a:t>
                      </a:r>
                    </a:p>
                  </a:txBody>
                  <a:tcPr marL="68580" marR="68580" marT="0" marB="0"/>
                </a:tc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latin typeface="+mn-lt"/>
                          <a:ea typeface="Calibri"/>
                          <a:cs typeface="Times New Roman"/>
                        </a:rPr>
                        <a:t>6.        Deploy </a:t>
                      </a: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&amp; consume 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16-08-2016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31-08-2016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20%</a:t>
                      </a:r>
                    </a:p>
                  </a:txBody>
                  <a:tcPr marL="68580" marR="68580" marT="0" marB="0"/>
                </a:tc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latin typeface="+mn-lt"/>
                          <a:ea typeface="Calibri"/>
                          <a:cs typeface="Times New Roman"/>
                        </a:rPr>
                        <a:t>7.        Report </a:t>
                      </a: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Writing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01-09-2016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15-09-2016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10%</a:t>
                      </a:r>
                    </a:p>
                  </a:txBody>
                  <a:tcPr marL="68580" marR="68580" marT="0" marB="0"/>
                </a:tc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latin typeface="+mn-lt"/>
                          <a:ea typeface="Calibri"/>
                          <a:cs typeface="Times New Roman"/>
                        </a:rPr>
                        <a:t>8.        Project </a:t>
                      </a: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submission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16-09-2016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30-09-2016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15%</a:t>
                      </a:r>
                    </a:p>
                  </a:txBody>
                  <a:tcPr marL="68580" marR="68580" marT="0" marB="0"/>
                </a:tc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latin typeface="+mn-lt"/>
                          <a:ea typeface="Calibri"/>
                          <a:cs typeface="Times New Roman"/>
                        </a:rPr>
                        <a:t>9.        Final </a:t>
                      </a: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presentation with </a:t>
                      </a:r>
                      <a:r>
                        <a:rPr lang="en-US" sz="1600" b="0" dirty="0" smtClean="0">
                          <a:latin typeface="+mn-lt"/>
                          <a:ea typeface="Calibri"/>
                          <a:cs typeface="Times New Roman"/>
                        </a:rPr>
                        <a:t>project/product</a:t>
                      </a:r>
                      <a:r>
                        <a:rPr lang="en-US" sz="1600" b="0" baseline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dirty="0" smtClean="0">
                          <a:latin typeface="+mn-lt"/>
                          <a:ea typeface="Calibri"/>
                          <a:cs typeface="Times New Roman"/>
                        </a:rPr>
                        <a:t>demonstration </a:t>
                      </a:r>
                      <a:endParaRPr lang="en-US" sz="16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01-10-2016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15-10-2016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20%</a:t>
                      </a:r>
                    </a:p>
                  </a:txBody>
                  <a:tcPr marL="68580" marR="68580" marT="0" marB="0"/>
                </a:tc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latin typeface="+mn-lt"/>
                          <a:ea typeface="Calibri"/>
                          <a:cs typeface="Times New Roman"/>
                        </a:rPr>
                        <a:t>10.      Blog </a:t>
                      </a: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publishing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16-10-2016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21-10-2016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5%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5943600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248400"/>
            <a:ext cx="65532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just">
              <a:defRPr/>
            </a:pPr>
            <a:fld id="{A4E1E159-BF10-4890-8697-068966C3EEC4}" type="datetimeFigureOut">
              <a:rPr lang="en-US" smtClean="0"/>
              <a:pPr algn="just">
                <a:defRPr/>
              </a:pPr>
              <a:t>5/19/2016</a:t>
            </a:fld>
            <a:r>
              <a:rPr lang="en-US" dirty="0" smtClean="0"/>
              <a:t>   -    Stock Market Prediction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Technical architecture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5943600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248400"/>
            <a:ext cx="65532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just">
              <a:defRPr/>
            </a:pPr>
            <a:fld id="{A4E1E159-BF10-4890-8697-068966C3EEC4}" type="datetimeFigureOut">
              <a:rPr lang="en-US" smtClean="0"/>
              <a:pPr algn="just">
                <a:defRPr/>
              </a:pPr>
              <a:t>5/19/2016</a:t>
            </a:fld>
            <a:r>
              <a:rPr lang="en-US" dirty="0" smtClean="0"/>
              <a:t>   -   Stock Market Prediction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962400"/>
            <a:ext cx="7543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    </a:t>
            </a:r>
            <a:r>
              <a:rPr lang="en-US" b="1" dirty="0" smtClean="0"/>
              <a:t>Fundamental Data: </a:t>
            </a:r>
            <a:r>
              <a:rPr lang="en-US" dirty="0" smtClean="0"/>
              <a:t>Financial statements and the sentiment of language used in “management discussion” section of the Annual Reports.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    </a:t>
            </a:r>
            <a:r>
              <a:rPr lang="en-US" b="1" dirty="0" smtClean="0"/>
              <a:t>Technical Data:</a:t>
            </a:r>
            <a:r>
              <a:rPr lang="en-US" dirty="0" smtClean="0"/>
              <a:t> Momentum indicators drawn from price and volume data such as Moving Averages, Bollinger Bands, Relative Strength Index (RSI), etc.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    </a:t>
            </a:r>
            <a:r>
              <a:rPr lang="en-US" b="1" dirty="0" smtClean="0"/>
              <a:t>Sentiment Data / Text Data:</a:t>
            </a:r>
            <a:r>
              <a:rPr lang="en-US" dirty="0" smtClean="0"/>
              <a:t> Market sentiment analysis based on social media buzz (stock market discussion on social media sites) and news feeds.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410200"/>
          </a:xfrm>
        </p:spPr>
        <p:txBody>
          <a:bodyPr>
            <a:normAutofit fontScale="85000" lnSpcReduction="10000"/>
          </a:bodyPr>
          <a:lstStyle/>
          <a:p>
            <a:pPr lvl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We would like to apply various machine learning algorithms on the stock market data to identify which algorithm/algorithms work best for which stocks.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During this process, we will keep an eye out to identify whether a specific model works best with a particular cluster of stocks (i.e., a specific set of stocks all of which belongs to the same/related industry/sector).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We would like to explore Machine Learning techniques such as Regression, K-nearest neighbors, Decision Trees, Support Vector Machines, Ensemble learners, Bootstrap Aggregating (Bagging) &amp; Boosting and Reinforcement Learning (Markov Decision Problems), Q-Learning (</a:t>
            </a:r>
            <a:r>
              <a:rPr lang="en-US" sz="2000" dirty="0" err="1" smtClean="0"/>
              <a:t>Dyna</a:t>
            </a:r>
            <a:r>
              <a:rPr lang="en-US" sz="2000" dirty="0" smtClean="0"/>
              <a:t>-Q), etc.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Depending on our abilities and the time constraints, we will be implementing either all or a subset of the algorithms mentioned here.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We will be using Python (Pandas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, </a:t>
            </a:r>
            <a:r>
              <a:rPr lang="en-US" sz="2000" dirty="0" err="1" smtClean="0"/>
              <a:t>NumPy</a:t>
            </a:r>
            <a:r>
              <a:rPr lang="en-US" sz="2000" dirty="0" smtClean="0"/>
              <a:t>, etc) for this project. Our model will work on static data (not on real-time data). Subsequently, if this is converted into a real-time analysis, we will use Spark with HDFS or other related technology (other tools in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ecosystem) for that purpose.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5943600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248400"/>
            <a:ext cx="65532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just">
              <a:defRPr/>
            </a:pPr>
            <a:fld id="{A4E1E159-BF10-4890-8697-068966C3EEC4}" type="datetimeFigureOut">
              <a:rPr lang="en-US" smtClean="0"/>
              <a:pPr algn="just">
                <a:defRPr/>
              </a:pPr>
              <a:t>5/19/2016</a:t>
            </a:fld>
            <a:r>
              <a:rPr lang="en-US" dirty="0" smtClean="0"/>
              <a:t>   -   Stock Market Prediction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7338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lvl="0" algn="ctr">
              <a:buNone/>
            </a:pPr>
            <a:r>
              <a:rPr lang="en-US" sz="7000" b="1" dirty="0" smtClean="0">
                <a:solidFill>
                  <a:srgbClr val="0070C0"/>
                </a:solidFill>
              </a:rPr>
              <a:t>THANK YOU!</a:t>
            </a:r>
            <a:endParaRPr lang="en-US" sz="7000" b="1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5943600"/>
            <a:ext cx="1181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248400"/>
            <a:ext cx="65532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just">
              <a:defRPr/>
            </a:pPr>
            <a:fld id="{A4E1E159-BF10-4890-8697-068966C3EEC4}" type="datetimeFigureOut">
              <a:rPr lang="en-US" smtClean="0"/>
              <a:pPr algn="just">
                <a:defRPr/>
              </a:pPr>
              <a:t>5/19/2016</a:t>
            </a:fld>
            <a:r>
              <a:rPr lang="en-US" dirty="0" smtClean="0"/>
              <a:t>   -   Stock Market Prediction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740</Words>
  <Application>Microsoft Office PowerPoint</Application>
  <PresentationFormat>On-screen Show (4:3)</PresentationFormat>
  <Paragraphs>99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Application of Machine Learning Techniques for Stock Market Prediction</vt:lpstr>
      <vt:lpstr>Introduction(Brief on project)</vt:lpstr>
      <vt:lpstr>Slide 3</vt:lpstr>
      <vt:lpstr>Slide 4</vt:lpstr>
      <vt:lpstr>Milestones &amp; Timelines</vt:lpstr>
      <vt:lpstr>Technical architecture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Use Cases in Telecom Domain</dc:title>
  <dc:creator>Monish</dc:creator>
  <cp:lastModifiedBy>Chaitanya Nemali</cp:lastModifiedBy>
  <cp:revision>93</cp:revision>
  <dcterms:created xsi:type="dcterms:W3CDTF">2016-04-23T18:15:03Z</dcterms:created>
  <dcterms:modified xsi:type="dcterms:W3CDTF">2016-05-19T11:41:19Z</dcterms:modified>
</cp:coreProperties>
</file>