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7" r:id="rId2"/>
    <p:sldId id="257" r:id="rId3"/>
    <p:sldId id="259" r:id="rId4"/>
    <p:sldId id="260" r:id="rId5"/>
    <p:sldId id="261" r:id="rId6"/>
    <p:sldId id="262" r:id="rId7"/>
    <p:sldId id="263" r:id="rId8"/>
    <p:sldId id="268" r:id="rId9"/>
    <p:sldId id="270" r:id="rId10"/>
    <p:sldId id="271"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5E0BCD-FE51-0C4A-A813-2CA25965073B}" type="datetimeFigureOut">
              <a:rPr lang="en-US" smtClean="0"/>
              <a:pPr/>
              <a:t>5/21/2016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2B974-A1ED-244B-AC17-369F65A3C339}" type="slidenum">
              <a:rPr lang="en-US" smtClean="0"/>
              <a:pPr/>
              <a:t>‹#›</a:t>
            </a:fld>
            <a:endParaRPr lang="en-US"/>
          </a:p>
        </p:txBody>
      </p:sp>
    </p:spTree>
    <p:extLst>
      <p:ext uri="{BB962C8B-B14F-4D97-AF65-F5344CB8AC3E}">
        <p14:creationId xmlns:p14="http://schemas.microsoft.com/office/powerpoint/2010/main" xmlns="" val="3471378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reduce cost and maximize effectiveness, churn prediction has to be as accurate as possible to ensure that only the customers who are planning to switch their service providers are being targeted for retention.</a:t>
            </a:r>
          </a:p>
          <a:p>
            <a:endParaRPr lang="en-US" dirty="0"/>
          </a:p>
        </p:txBody>
      </p:sp>
      <p:sp>
        <p:nvSpPr>
          <p:cNvPr id="4" name="Slide Number Placeholder 3"/>
          <p:cNvSpPr>
            <a:spLocks noGrp="1"/>
          </p:cNvSpPr>
          <p:nvPr>
            <p:ph type="sldNum" sz="quarter" idx="10"/>
          </p:nvPr>
        </p:nvSpPr>
        <p:spPr/>
        <p:txBody>
          <a:bodyPr/>
          <a:lstStyle/>
          <a:p>
            <a:fld id="{5172B974-A1ED-244B-AC17-369F65A3C339}" type="slidenum">
              <a:rPr lang="en-US" smtClean="0"/>
              <a:pPr/>
              <a:t>4</a:t>
            </a:fld>
            <a:endParaRPr lang="en-US"/>
          </a:p>
        </p:txBody>
      </p:sp>
    </p:spTree>
    <p:extLst>
      <p:ext uri="{BB962C8B-B14F-4D97-AF65-F5344CB8AC3E}">
        <p14:creationId xmlns:p14="http://schemas.microsoft.com/office/powerpoint/2010/main" xmlns="" val="4034794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are working on </a:t>
            </a:r>
            <a:r>
              <a:rPr lang="en-US" dirty="0" err="1" smtClean="0"/>
              <a:t>sparkR</a:t>
            </a:r>
            <a:r>
              <a:rPr lang="en-US" dirty="0" smtClean="0"/>
              <a:t> and </a:t>
            </a:r>
            <a:r>
              <a:rPr lang="en-US" dirty="0" err="1" smtClean="0"/>
              <a:t>Rhadoop</a:t>
            </a:r>
            <a:r>
              <a:rPr lang="en-US" dirty="0" smtClean="0"/>
              <a:t>. We are working on data payment and usage file. We will be working on data with continuous months. We found out duplicates in all 3 files. We have retrieved the unique rows using aggregate function grouping by id in data and payment file. We found NA’s in Usage files. We are exploring the packages mice and </a:t>
            </a:r>
            <a:r>
              <a:rPr lang="en-US" dirty="0" err="1" smtClean="0"/>
              <a:t>missForest</a:t>
            </a:r>
            <a:r>
              <a:rPr lang="en-US" dirty="0" smtClean="0"/>
              <a:t> for replacing the NA’s. Also we have derived a new variable.</a:t>
            </a:r>
          </a:p>
          <a:p>
            <a:endParaRPr lang="en-US" dirty="0"/>
          </a:p>
        </p:txBody>
      </p:sp>
      <p:sp>
        <p:nvSpPr>
          <p:cNvPr id="4" name="Slide Number Placeholder 3"/>
          <p:cNvSpPr>
            <a:spLocks noGrp="1"/>
          </p:cNvSpPr>
          <p:nvPr>
            <p:ph type="sldNum" sz="quarter" idx="10"/>
          </p:nvPr>
        </p:nvSpPr>
        <p:spPr/>
        <p:txBody>
          <a:bodyPr/>
          <a:lstStyle/>
          <a:p>
            <a:fld id="{5172B974-A1ED-244B-AC17-369F65A3C339}" type="slidenum">
              <a:rPr lang="en-US" smtClean="0"/>
              <a:pPr/>
              <a:t>6</a:t>
            </a:fld>
            <a:endParaRPr lang="en-US"/>
          </a:p>
        </p:txBody>
      </p:sp>
    </p:spTree>
    <p:extLst>
      <p:ext uri="{BB962C8B-B14F-4D97-AF65-F5344CB8AC3E}">
        <p14:creationId xmlns:p14="http://schemas.microsoft.com/office/powerpoint/2010/main" xmlns="" val="2262062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DC606D-65E8-F14E-8271-183DE1C9B2E3}" type="datetimeFigureOut">
              <a:rPr lang="en-US" smtClean="0"/>
              <a:pPr/>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3923-F5DB-9348-9F4C-9A35D4CAC68B}" type="slidenum">
              <a:rPr lang="en-US" smtClean="0"/>
              <a:pPr/>
              <a:t>‹#›</a:t>
            </a:fld>
            <a:endParaRPr lang="en-US"/>
          </a:p>
        </p:txBody>
      </p:sp>
    </p:spTree>
    <p:extLst>
      <p:ext uri="{BB962C8B-B14F-4D97-AF65-F5344CB8AC3E}">
        <p14:creationId xmlns:p14="http://schemas.microsoft.com/office/powerpoint/2010/main" xmlns="" val="209996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C606D-65E8-F14E-8271-183DE1C9B2E3}" type="datetimeFigureOut">
              <a:rPr lang="en-US" smtClean="0"/>
              <a:pPr/>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3923-F5DB-9348-9F4C-9A35D4CAC68B}" type="slidenum">
              <a:rPr lang="en-US" smtClean="0"/>
              <a:pPr/>
              <a:t>‹#›</a:t>
            </a:fld>
            <a:endParaRPr lang="en-US"/>
          </a:p>
        </p:txBody>
      </p:sp>
    </p:spTree>
    <p:extLst>
      <p:ext uri="{BB962C8B-B14F-4D97-AF65-F5344CB8AC3E}">
        <p14:creationId xmlns:p14="http://schemas.microsoft.com/office/powerpoint/2010/main" xmlns="" val="86557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C606D-65E8-F14E-8271-183DE1C9B2E3}" type="datetimeFigureOut">
              <a:rPr lang="en-US" smtClean="0"/>
              <a:pPr/>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3923-F5DB-9348-9F4C-9A35D4CAC68B}" type="slidenum">
              <a:rPr lang="en-US" smtClean="0"/>
              <a:pPr/>
              <a:t>‹#›</a:t>
            </a:fld>
            <a:endParaRPr lang="en-US"/>
          </a:p>
        </p:txBody>
      </p:sp>
    </p:spTree>
    <p:extLst>
      <p:ext uri="{BB962C8B-B14F-4D97-AF65-F5344CB8AC3E}">
        <p14:creationId xmlns:p14="http://schemas.microsoft.com/office/powerpoint/2010/main" xmlns="" val="215534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C606D-65E8-F14E-8271-183DE1C9B2E3}" type="datetimeFigureOut">
              <a:rPr lang="en-US" smtClean="0"/>
              <a:pPr/>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3923-F5DB-9348-9F4C-9A35D4CAC68B}" type="slidenum">
              <a:rPr lang="en-US" smtClean="0"/>
              <a:pPr/>
              <a:t>‹#›</a:t>
            </a:fld>
            <a:endParaRPr lang="en-US"/>
          </a:p>
        </p:txBody>
      </p:sp>
    </p:spTree>
    <p:extLst>
      <p:ext uri="{BB962C8B-B14F-4D97-AF65-F5344CB8AC3E}">
        <p14:creationId xmlns:p14="http://schemas.microsoft.com/office/powerpoint/2010/main" xmlns="" val="379338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DC606D-65E8-F14E-8271-183DE1C9B2E3}" type="datetimeFigureOut">
              <a:rPr lang="en-US" smtClean="0"/>
              <a:pPr/>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3923-F5DB-9348-9F4C-9A35D4CAC68B}" type="slidenum">
              <a:rPr lang="en-US" smtClean="0"/>
              <a:pPr/>
              <a:t>‹#›</a:t>
            </a:fld>
            <a:endParaRPr lang="en-US"/>
          </a:p>
        </p:txBody>
      </p:sp>
    </p:spTree>
    <p:extLst>
      <p:ext uri="{BB962C8B-B14F-4D97-AF65-F5344CB8AC3E}">
        <p14:creationId xmlns:p14="http://schemas.microsoft.com/office/powerpoint/2010/main" xmlns="" val="187478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DC606D-65E8-F14E-8271-183DE1C9B2E3}" type="datetimeFigureOut">
              <a:rPr lang="en-US" smtClean="0"/>
              <a:pPr/>
              <a:t>5/21/2016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3923-F5DB-9348-9F4C-9A35D4CAC68B}" type="slidenum">
              <a:rPr lang="en-US" smtClean="0"/>
              <a:pPr/>
              <a:t>‹#›</a:t>
            </a:fld>
            <a:endParaRPr lang="en-US"/>
          </a:p>
        </p:txBody>
      </p:sp>
    </p:spTree>
    <p:extLst>
      <p:ext uri="{BB962C8B-B14F-4D97-AF65-F5344CB8AC3E}">
        <p14:creationId xmlns:p14="http://schemas.microsoft.com/office/powerpoint/2010/main" xmlns="" val="146524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DC606D-65E8-F14E-8271-183DE1C9B2E3}" type="datetimeFigureOut">
              <a:rPr lang="en-US" smtClean="0"/>
              <a:pPr/>
              <a:t>5/21/2016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33923-F5DB-9348-9F4C-9A35D4CAC68B}" type="slidenum">
              <a:rPr lang="en-US" smtClean="0"/>
              <a:pPr/>
              <a:t>‹#›</a:t>
            </a:fld>
            <a:endParaRPr lang="en-US"/>
          </a:p>
        </p:txBody>
      </p:sp>
    </p:spTree>
    <p:extLst>
      <p:ext uri="{BB962C8B-B14F-4D97-AF65-F5344CB8AC3E}">
        <p14:creationId xmlns:p14="http://schemas.microsoft.com/office/powerpoint/2010/main" xmlns="" val="262270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DC606D-65E8-F14E-8271-183DE1C9B2E3}" type="datetimeFigureOut">
              <a:rPr lang="en-US" smtClean="0"/>
              <a:pPr/>
              <a:t>5/21/2016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33923-F5DB-9348-9F4C-9A35D4CAC68B}" type="slidenum">
              <a:rPr lang="en-US" smtClean="0"/>
              <a:pPr/>
              <a:t>‹#›</a:t>
            </a:fld>
            <a:endParaRPr lang="en-US"/>
          </a:p>
        </p:txBody>
      </p:sp>
    </p:spTree>
    <p:extLst>
      <p:ext uri="{BB962C8B-B14F-4D97-AF65-F5344CB8AC3E}">
        <p14:creationId xmlns:p14="http://schemas.microsoft.com/office/powerpoint/2010/main" xmlns="" val="281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C606D-65E8-F14E-8271-183DE1C9B2E3}" type="datetimeFigureOut">
              <a:rPr lang="en-US" smtClean="0"/>
              <a:pPr/>
              <a:t>5/21/2016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33923-F5DB-9348-9F4C-9A35D4CAC68B}" type="slidenum">
              <a:rPr lang="en-US" smtClean="0"/>
              <a:pPr/>
              <a:t>‹#›</a:t>
            </a:fld>
            <a:endParaRPr lang="en-US"/>
          </a:p>
        </p:txBody>
      </p:sp>
    </p:spTree>
    <p:extLst>
      <p:ext uri="{BB962C8B-B14F-4D97-AF65-F5344CB8AC3E}">
        <p14:creationId xmlns:p14="http://schemas.microsoft.com/office/powerpoint/2010/main" xmlns="" val="45448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C606D-65E8-F14E-8271-183DE1C9B2E3}" type="datetimeFigureOut">
              <a:rPr lang="en-US" smtClean="0"/>
              <a:pPr/>
              <a:t>5/21/2016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3923-F5DB-9348-9F4C-9A35D4CAC68B}" type="slidenum">
              <a:rPr lang="en-US" smtClean="0"/>
              <a:pPr/>
              <a:t>‹#›</a:t>
            </a:fld>
            <a:endParaRPr lang="en-US"/>
          </a:p>
        </p:txBody>
      </p:sp>
    </p:spTree>
    <p:extLst>
      <p:ext uri="{BB962C8B-B14F-4D97-AF65-F5344CB8AC3E}">
        <p14:creationId xmlns:p14="http://schemas.microsoft.com/office/powerpoint/2010/main" xmlns="" val="337711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C606D-65E8-F14E-8271-183DE1C9B2E3}" type="datetimeFigureOut">
              <a:rPr lang="en-US" smtClean="0"/>
              <a:pPr/>
              <a:t>5/21/2016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3923-F5DB-9348-9F4C-9A35D4CAC68B}" type="slidenum">
              <a:rPr lang="en-US" smtClean="0"/>
              <a:pPr/>
              <a:t>‹#›</a:t>
            </a:fld>
            <a:endParaRPr lang="en-US"/>
          </a:p>
        </p:txBody>
      </p:sp>
    </p:spTree>
    <p:extLst>
      <p:ext uri="{BB962C8B-B14F-4D97-AF65-F5344CB8AC3E}">
        <p14:creationId xmlns:p14="http://schemas.microsoft.com/office/powerpoint/2010/main" xmlns="" val="300886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C606D-65E8-F14E-8271-183DE1C9B2E3}" type="datetimeFigureOut">
              <a:rPr lang="en-US" smtClean="0"/>
              <a:pPr/>
              <a:t>5/21/2016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33923-F5DB-9348-9F4C-9A35D4CAC68B}" type="slidenum">
              <a:rPr lang="en-US" smtClean="0"/>
              <a:pPr/>
              <a:t>‹#›</a:t>
            </a:fld>
            <a:endParaRPr lang="en-US"/>
          </a:p>
        </p:txBody>
      </p:sp>
    </p:spTree>
    <p:extLst>
      <p:ext uri="{BB962C8B-B14F-4D97-AF65-F5344CB8AC3E}">
        <p14:creationId xmlns:p14="http://schemas.microsoft.com/office/powerpoint/2010/main" xmlns="" val="291860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15" y="987326"/>
            <a:ext cx="10224433" cy="1143000"/>
          </a:xfrm>
        </p:spPr>
        <p:txBody>
          <a:bodyPr>
            <a:normAutofit/>
          </a:bodyPr>
          <a:lstStyle/>
          <a:p>
            <a:r>
              <a:rPr lang="en-US" sz="6000" dirty="0" smtClean="0">
                <a:effectLst>
                  <a:outerShdw blurRad="50800" dist="38100" dir="5400000" algn="t" rotWithShape="0">
                    <a:prstClr val="black">
                      <a:alpha val="40000"/>
                    </a:prstClr>
                  </a:outerShdw>
                </a:effectLst>
              </a:rPr>
              <a:t>CHURN PREDICTION</a:t>
            </a:r>
            <a:endParaRPr lang="en-US" sz="6000" dirty="0">
              <a:effectLst>
                <a:outerShdw blurRad="50800" dist="38100" dir="5400000" algn="t" rotWithShape="0">
                  <a:prstClr val="black">
                    <a:alpha val="40000"/>
                  </a:prstClr>
                </a:outerShdw>
              </a:effectLst>
            </a:endParaRPr>
          </a:p>
        </p:txBody>
      </p:sp>
      <p:sp>
        <p:nvSpPr>
          <p:cNvPr id="3" name="Content Placeholder 2"/>
          <p:cNvSpPr>
            <a:spLocks noGrp="1"/>
          </p:cNvSpPr>
          <p:nvPr>
            <p:ph idx="1"/>
          </p:nvPr>
        </p:nvSpPr>
        <p:spPr>
          <a:xfrm>
            <a:off x="1338393" y="5222058"/>
            <a:ext cx="8419526" cy="1490164"/>
          </a:xfrm>
        </p:spPr>
        <p:txBody>
          <a:bodyPr anchor="b">
            <a:normAutofit fontScale="85000" lnSpcReduction="20000"/>
          </a:bodyPr>
          <a:lstStyle/>
          <a:p>
            <a:pPr marL="400050" lvl="1" indent="0" algn="ctr">
              <a:buNone/>
            </a:pPr>
            <a:r>
              <a:rPr lang="en-US" dirty="0" smtClean="0"/>
              <a:t>                                                 BY:</a:t>
            </a:r>
          </a:p>
          <a:p>
            <a:pPr marL="400050" lvl="1" indent="0" algn="ctr">
              <a:buNone/>
            </a:pPr>
            <a:r>
              <a:rPr lang="en-US" dirty="0" smtClean="0"/>
              <a:t>                                                                -ANAGHA</a:t>
            </a:r>
          </a:p>
          <a:p>
            <a:pPr marL="400050" lvl="1" indent="0" algn="ctr">
              <a:buNone/>
            </a:pPr>
            <a:r>
              <a:rPr lang="en-US" dirty="0" smtClean="0"/>
              <a:t>                                                           -ISHAN</a:t>
            </a:r>
          </a:p>
          <a:p>
            <a:pPr marL="400050" lvl="1" indent="0" algn="ctr">
              <a:buNone/>
            </a:pPr>
            <a:r>
              <a:rPr lang="en-US" dirty="0" smtClean="0"/>
              <a:t>                                                                -PURVAJA</a:t>
            </a:r>
            <a:endParaRPr lang="en-US" dirty="0"/>
          </a:p>
        </p:txBody>
      </p:sp>
    </p:spTree>
    <p:extLst>
      <p:ext uri="{BB962C8B-B14F-4D97-AF65-F5344CB8AC3E}">
        <p14:creationId xmlns:p14="http://schemas.microsoft.com/office/powerpoint/2010/main" xmlns="" val="3131770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400" dirty="0" smtClean="0"/>
              <a:t>The model has allowed the company to identify several areas for enhancement and the challenge is now to incorporate the model into marketing strategies and make retention actions on it. </a:t>
            </a:r>
            <a:r>
              <a:rPr lang="en-US" sz="2400" smtClean="0"/>
              <a:t>Data mining provides a collection of methodology, techniques, and approaches that help to fully integrate the solutions with existing business knowledge and implementation, and as such is likely to become a highly useful customer retention tool in the coming years. </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01851"/>
            <a:ext cx="8229600" cy="1562100"/>
          </a:xfrm>
        </p:spPr>
        <p:txBody>
          <a:bodyPr>
            <a:normAutofit/>
          </a:bodyPr>
          <a:lstStyle/>
          <a:p>
            <a:pPr marL="0" indent="0" algn="ctr">
              <a:buNone/>
            </a:pPr>
            <a:r>
              <a:rPr lang="en-US" sz="6000" dirty="0" smtClean="0">
                <a:effectLst>
                  <a:outerShdw blurRad="50800" dist="38100" dir="5400000" algn="t" rotWithShape="0">
                    <a:prstClr val="black">
                      <a:alpha val="40000"/>
                    </a:prstClr>
                  </a:outerShdw>
                </a:effectLst>
              </a:rPr>
              <a:t>THANK YOU</a:t>
            </a:r>
            <a:endParaRPr lang="en-US" sz="6000"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xmlns="" val="3533973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AGENDA</a:t>
            </a:r>
            <a:endParaRPr lang="en-US" sz="6000" dirty="0"/>
          </a:p>
        </p:txBody>
      </p:sp>
      <p:sp>
        <p:nvSpPr>
          <p:cNvPr id="3" name="Content Placeholder 2"/>
          <p:cNvSpPr>
            <a:spLocks noGrp="1"/>
          </p:cNvSpPr>
          <p:nvPr>
            <p:ph idx="1"/>
          </p:nvPr>
        </p:nvSpPr>
        <p:spPr>
          <a:xfrm>
            <a:off x="457200" y="1600200"/>
            <a:ext cx="8229600" cy="4858657"/>
          </a:xfrm>
        </p:spPr>
        <p:txBody>
          <a:bodyPr>
            <a:normAutofit/>
          </a:bodyPr>
          <a:lstStyle/>
          <a:p>
            <a:pPr>
              <a:buFont typeface="Wingdings" charset="2"/>
              <a:buChar char="Ø"/>
            </a:pPr>
            <a:r>
              <a:rPr lang="en-US" dirty="0" smtClean="0"/>
              <a:t>INTRODUCTION</a:t>
            </a:r>
          </a:p>
          <a:p>
            <a:pPr>
              <a:buFont typeface="Wingdings" charset="2"/>
              <a:buChar char="Ø"/>
            </a:pPr>
            <a:r>
              <a:rPr lang="en-US" dirty="0" smtClean="0"/>
              <a:t>PROBLEM STATEMENT</a:t>
            </a:r>
          </a:p>
          <a:p>
            <a:pPr>
              <a:buFont typeface="Wingdings" charset="2"/>
              <a:buChar char="Ø"/>
            </a:pPr>
            <a:r>
              <a:rPr lang="en-US" dirty="0" smtClean="0"/>
              <a:t>OBJECTIVE</a:t>
            </a:r>
          </a:p>
          <a:p>
            <a:pPr>
              <a:buFont typeface="Wingdings" charset="2"/>
              <a:buChar char="Ø"/>
            </a:pPr>
            <a:r>
              <a:rPr lang="en-US" dirty="0" smtClean="0"/>
              <a:t>DATA EXPLORATION</a:t>
            </a:r>
          </a:p>
          <a:p>
            <a:pPr>
              <a:buFont typeface="Wingdings" charset="2"/>
              <a:buChar char="Ø"/>
            </a:pPr>
            <a:r>
              <a:rPr lang="en-US" dirty="0" smtClean="0"/>
              <a:t>APPROACH</a:t>
            </a:r>
          </a:p>
          <a:p>
            <a:pPr>
              <a:buFont typeface="Wingdings" charset="2"/>
              <a:buChar char="Ø"/>
            </a:pPr>
            <a:r>
              <a:rPr lang="en-US" dirty="0" smtClean="0"/>
              <a:t>CHALLENGES</a:t>
            </a:r>
          </a:p>
          <a:p>
            <a:pPr>
              <a:buFont typeface="Wingdings" charset="2"/>
              <a:buChar char="Ø"/>
            </a:pPr>
            <a:r>
              <a:rPr lang="en-US" dirty="0" smtClean="0"/>
              <a:t>MODEL</a:t>
            </a:r>
          </a:p>
          <a:p>
            <a:pPr>
              <a:buFont typeface="Wingdings" charset="2"/>
              <a:buChar char="Ø"/>
            </a:pPr>
            <a:r>
              <a:rPr lang="en-US" dirty="0" smtClean="0"/>
              <a:t>CONCLUSION</a:t>
            </a:r>
          </a:p>
          <a:p>
            <a:pPr>
              <a:buNone/>
            </a:pPr>
            <a:endParaRPr lang="en-US" dirty="0" smtClean="0"/>
          </a:p>
          <a:p>
            <a:endParaRPr lang="en-US" dirty="0" smtClean="0"/>
          </a:p>
          <a:p>
            <a:endParaRPr lang="en-US" dirty="0"/>
          </a:p>
        </p:txBody>
      </p:sp>
    </p:spTree>
    <p:extLst>
      <p:ext uri="{BB962C8B-B14F-4D97-AF65-F5344CB8AC3E}">
        <p14:creationId xmlns:p14="http://schemas.microsoft.com/office/powerpoint/2010/main" xmlns="" val="324365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buFont typeface="Wingdings" charset="2"/>
              <a:buChar char="Ø"/>
            </a:pPr>
            <a:r>
              <a:rPr lang="en-US" sz="2800" dirty="0" smtClean="0"/>
              <a:t>For </a:t>
            </a:r>
            <a:r>
              <a:rPr lang="en-US" sz="2800" dirty="0"/>
              <a:t>many companies, finding reasons of losing customers, measuring customer loyalty and regaining customer have become very important concepts. </a:t>
            </a:r>
            <a:endParaRPr lang="en-US" sz="2800" dirty="0" smtClean="0"/>
          </a:p>
          <a:p>
            <a:pPr>
              <a:buFont typeface="Wingdings" charset="2"/>
              <a:buChar char="Ø"/>
            </a:pPr>
            <a:endParaRPr lang="en-US" sz="2800" dirty="0" smtClean="0"/>
          </a:p>
          <a:p>
            <a:pPr>
              <a:buFont typeface="Wingdings" charset="2"/>
              <a:buChar char="Ø"/>
            </a:pPr>
            <a:r>
              <a:rPr lang="en-US" sz="2800" dirty="0" smtClean="0"/>
              <a:t>Companies </a:t>
            </a:r>
            <a:r>
              <a:rPr lang="en-US" sz="2800" dirty="0"/>
              <a:t>organize various studies and campaigns to avoid losing their customers rather than to obtain new ones</a:t>
            </a:r>
            <a:r>
              <a:rPr lang="en-US" sz="2800" dirty="0" smtClean="0"/>
              <a:t>.</a:t>
            </a:r>
          </a:p>
          <a:p>
            <a:pPr marL="0" indent="0">
              <a:buNone/>
            </a:pPr>
            <a:endParaRPr lang="en-US" sz="2800" dirty="0"/>
          </a:p>
        </p:txBody>
      </p:sp>
    </p:spTree>
    <p:extLst>
      <p:ext uri="{BB962C8B-B14F-4D97-AF65-F5344CB8AC3E}">
        <p14:creationId xmlns:p14="http://schemas.microsoft.com/office/powerpoint/2010/main" xmlns="" val="376966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dirty="0"/>
              <a:t>project focuses on demonstrating how analysis techniques are used to identify the customers who are at high risk of churn and when they will churn. </a:t>
            </a:r>
            <a:endParaRPr lang="en-US" sz="2800" dirty="0" smtClean="0"/>
          </a:p>
          <a:p>
            <a:endParaRPr lang="en-US" sz="2800" dirty="0" smtClean="0"/>
          </a:p>
          <a:p>
            <a:r>
              <a:rPr lang="en-US" sz="2800" dirty="0" smtClean="0"/>
              <a:t>We can </a:t>
            </a:r>
            <a:r>
              <a:rPr lang="en-US" sz="2800" dirty="0"/>
              <a:t>identify these customers, so that proactive retention campaigns can be deployed in a bid to retain them. </a:t>
            </a:r>
            <a:endParaRPr lang="en-US" sz="2800" dirty="0" smtClean="0"/>
          </a:p>
        </p:txBody>
      </p:sp>
    </p:spTree>
    <p:extLst>
      <p:ext uri="{BB962C8B-B14F-4D97-AF65-F5344CB8AC3E}">
        <p14:creationId xmlns:p14="http://schemas.microsoft.com/office/powerpoint/2010/main" xmlns="" val="163708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normAutofit/>
          </a:bodyPr>
          <a:lstStyle/>
          <a:p>
            <a:r>
              <a:rPr lang="en-US" sz="2800" dirty="0" smtClean="0"/>
              <a:t>Data usage - vol2g, vol3g</a:t>
            </a:r>
          </a:p>
          <a:p>
            <a:r>
              <a:rPr lang="en-US" sz="2800" dirty="0" smtClean="0"/>
              <a:t>Voice usage - incoming &amp; outgoing minute of usage, call type</a:t>
            </a:r>
            <a:endParaRPr lang="en-US" sz="2800" dirty="0"/>
          </a:p>
          <a:p>
            <a:r>
              <a:rPr lang="en-US" sz="2800" dirty="0"/>
              <a:t>P</a:t>
            </a:r>
            <a:r>
              <a:rPr lang="en-US" sz="2800" dirty="0" smtClean="0"/>
              <a:t>ayment - customer account activation data</a:t>
            </a:r>
          </a:p>
          <a:p>
            <a:r>
              <a:rPr lang="en-US" sz="2800" dirty="0" smtClean="0"/>
              <a:t>Account related - customer segmentation</a:t>
            </a:r>
          </a:p>
          <a:p>
            <a:r>
              <a:rPr lang="en-US" sz="2800" dirty="0" smtClean="0"/>
              <a:t>Disconnection</a:t>
            </a:r>
          </a:p>
          <a:p>
            <a:r>
              <a:rPr lang="en-US" sz="2800" dirty="0" smtClean="0"/>
              <a:t>Customer care data - call description</a:t>
            </a:r>
          </a:p>
          <a:p>
            <a:r>
              <a:rPr lang="en-US" sz="2800" dirty="0" smtClean="0"/>
              <a:t>Request Data – Customer’s query, feedback, compliant </a:t>
            </a:r>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xmlns="" val="117203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APPROACH</a:t>
            </a:r>
            <a:endParaRPr lang="en-US" dirty="0"/>
          </a:p>
        </p:txBody>
      </p:sp>
      <p:sp>
        <p:nvSpPr>
          <p:cNvPr id="3" name="Content Placeholder 2"/>
          <p:cNvSpPr>
            <a:spLocks noGrp="1"/>
          </p:cNvSpPr>
          <p:nvPr>
            <p:ph idx="1"/>
          </p:nvPr>
        </p:nvSpPr>
        <p:spPr>
          <a:xfrm>
            <a:off x="457200" y="2092603"/>
            <a:ext cx="8229600" cy="4525963"/>
          </a:xfrm>
        </p:spPr>
        <p:txBody>
          <a:bodyPr>
            <a:normAutofit/>
          </a:bodyPr>
          <a:lstStyle/>
          <a:p>
            <a:pPr>
              <a:lnSpc>
                <a:spcPct val="110000"/>
              </a:lnSpc>
              <a:buFont typeface="Wingdings" charset="2"/>
              <a:buChar char="Ø"/>
            </a:pPr>
            <a:r>
              <a:rPr lang="en-US" sz="2000" dirty="0" smtClean="0"/>
              <a:t>Platform – </a:t>
            </a:r>
            <a:r>
              <a:rPr lang="en-US" sz="2000" dirty="0" err="1" smtClean="0"/>
              <a:t>Rhadoop</a:t>
            </a:r>
            <a:endParaRPr lang="en-US" sz="2000" dirty="0" smtClean="0"/>
          </a:p>
          <a:p>
            <a:pPr>
              <a:lnSpc>
                <a:spcPct val="110000"/>
              </a:lnSpc>
              <a:buFont typeface="Wingdings" charset="2"/>
              <a:buChar char="Ø"/>
            </a:pPr>
            <a:r>
              <a:rPr lang="en-US" sz="2000" dirty="0" smtClean="0"/>
              <a:t>Data - Continuous 5 months data (July-November) </a:t>
            </a:r>
          </a:p>
          <a:p>
            <a:pPr>
              <a:lnSpc>
                <a:spcPct val="110000"/>
              </a:lnSpc>
              <a:buFont typeface="Wingdings" charset="2"/>
              <a:buChar char="Ø"/>
            </a:pPr>
            <a:r>
              <a:rPr lang="en-US" sz="2000" dirty="0" smtClean="0"/>
              <a:t>Dataset – Pay, Usage and Data files, Disconnection and Request files</a:t>
            </a:r>
          </a:p>
          <a:p>
            <a:pPr>
              <a:lnSpc>
                <a:spcPct val="110000"/>
              </a:lnSpc>
              <a:buFont typeface="Wingdings" pitchFamily="2" charset="2"/>
              <a:buChar char="Ø"/>
            </a:pPr>
            <a:r>
              <a:rPr lang="en-US" sz="2000" dirty="0" smtClean="0"/>
              <a:t>Unique values </a:t>
            </a:r>
          </a:p>
          <a:p>
            <a:pPr>
              <a:lnSpc>
                <a:spcPct val="110000"/>
              </a:lnSpc>
              <a:buFont typeface="Wingdings" pitchFamily="2" charset="2"/>
              <a:buChar char="Ø"/>
            </a:pPr>
            <a:r>
              <a:rPr lang="en-US" sz="2000" dirty="0" smtClean="0"/>
              <a:t>Outliers – </a:t>
            </a:r>
            <a:r>
              <a:rPr lang="en-US" sz="2000" dirty="0" err="1" smtClean="0"/>
              <a:t>Extremevalues</a:t>
            </a:r>
            <a:r>
              <a:rPr lang="en-US" sz="2000" dirty="0" smtClean="0"/>
              <a:t>/IQR</a:t>
            </a:r>
          </a:p>
          <a:p>
            <a:pPr>
              <a:lnSpc>
                <a:spcPct val="110000"/>
              </a:lnSpc>
              <a:buFont typeface="Wingdings" charset="2"/>
              <a:buChar char="Ø"/>
            </a:pPr>
            <a:r>
              <a:rPr lang="en-US" sz="2000" dirty="0" smtClean="0"/>
              <a:t>NA’s - MICE/replacing with Mean and Mode</a:t>
            </a:r>
          </a:p>
          <a:p>
            <a:pPr>
              <a:lnSpc>
                <a:spcPct val="110000"/>
              </a:lnSpc>
              <a:buFont typeface="Wingdings" charset="2"/>
              <a:buChar char="Ø"/>
            </a:pPr>
            <a:r>
              <a:rPr lang="en-US" sz="2000" dirty="0" smtClean="0"/>
              <a:t>Derived variable – Incoming/Outgoing call Ratio, Total usage, calculation of number of days where customers churned after filing a request etc.</a:t>
            </a:r>
          </a:p>
          <a:p>
            <a:pPr>
              <a:lnSpc>
                <a:spcPct val="110000"/>
              </a:lnSpc>
              <a:buNone/>
            </a:pPr>
            <a:endParaRPr lang="en-US" dirty="0" smtClean="0"/>
          </a:p>
          <a:p>
            <a:pPr>
              <a:buFont typeface="Wingdings" charset="2"/>
              <a:buChar char="Ø"/>
            </a:pPr>
            <a:endParaRPr lang="en-US" dirty="0" smtClean="0"/>
          </a:p>
          <a:p>
            <a:pPr>
              <a:buFont typeface="Wingdings" charset="2"/>
              <a:buChar char="Ø"/>
            </a:pPr>
            <a:endParaRPr lang="en-US" dirty="0"/>
          </a:p>
          <a:p>
            <a:pPr marL="0" indent="0">
              <a:buNone/>
            </a:pPr>
            <a:endParaRPr lang="en-US" dirty="0" smtClean="0"/>
          </a:p>
        </p:txBody>
      </p:sp>
    </p:spTree>
    <p:extLst>
      <p:ext uri="{BB962C8B-B14F-4D97-AF65-F5344CB8AC3E}">
        <p14:creationId xmlns:p14="http://schemas.microsoft.com/office/powerpoint/2010/main" xmlns="" val="254234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457200" y="2105560"/>
            <a:ext cx="8229600" cy="4525963"/>
          </a:xfrm>
        </p:spPr>
        <p:txBody>
          <a:bodyPr/>
          <a:lstStyle/>
          <a:p>
            <a:pPr>
              <a:lnSpc>
                <a:spcPct val="110000"/>
              </a:lnSpc>
            </a:pPr>
            <a:r>
              <a:rPr lang="en-US" sz="2000" dirty="0" err="1" smtClean="0"/>
              <a:t>SparkR</a:t>
            </a:r>
            <a:endParaRPr lang="en-US" sz="2000" dirty="0" smtClean="0"/>
          </a:p>
          <a:p>
            <a:pPr>
              <a:lnSpc>
                <a:spcPct val="110000"/>
              </a:lnSpc>
            </a:pPr>
            <a:r>
              <a:rPr lang="en-US" sz="2000" dirty="0" smtClean="0"/>
              <a:t>Date format</a:t>
            </a:r>
          </a:p>
          <a:p>
            <a:pPr>
              <a:lnSpc>
                <a:spcPct val="110000"/>
              </a:lnSpc>
            </a:pPr>
            <a:r>
              <a:rPr lang="en-US" sz="2000" dirty="0" smtClean="0"/>
              <a:t>Missing month data</a:t>
            </a:r>
          </a:p>
          <a:p>
            <a:pPr>
              <a:lnSpc>
                <a:spcPct val="110000"/>
              </a:lnSpc>
            </a:pPr>
            <a:r>
              <a:rPr lang="en-US" sz="2000" dirty="0" smtClean="0"/>
              <a:t>MICE/</a:t>
            </a:r>
            <a:r>
              <a:rPr lang="en-US" sz="2000" dirty="0" err="1" smtClean="0"/>
              <a:t>Extremevalues</a:t>
            </a:r>
            <a:endParaRPr lang="en-US" sz="2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3826784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Why Model?</a:t>
            </a:r>
            <a:br>
              <a:rPr lang="en-US" sz="2000" dirty="0" smtClean="0"/>
            </a:br>
            <a:endParaRPr lang="en-US" sz="20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smtClean="0"/>
              <a:t>Helps separate</a:t>
            </a:r>
          </a:p>
          <a:p>
            <a:pPr>
              <a:buNone/>
            </a:pPr>
            <a:r>
              <a:rPr lang="en-US" sz="2000" dirty="0" smtClean="0"/>
              <a:t>		- Active customers</a:t>
            </a:r>
          </a:p>
          <a:p>
            <a:pPr>
              <a:buNone/>
            </a:pPr>
            <a:r>
              <a:rPr lang="en-US" sz="2000" dirty="0" smtClean="0"/>
              <a:t>       - Inactive customers</a:t>
            </a:r>
          </a:p>
          <a:p>
            <a:pPr>
              <a:buFont typeface="Wingdings" pitchFamily="2" charset="2"/>
              <a:buChar char="Ø"/>
            </a:pPr>
            <a:r>
              <a:rPr lang="en-US" sz="2000" dirty="0" smtClean="0"/>
              <a:t>Forecast future business profits and needs</a:t>
            </a:r>
          </a:p>
          <a:p>
            <a:pPr>
              <a:buFont typeface="Wingdings" pitchFamily="2" charset="2"/>
              <a:buChar char="Ø"/>
            </a:pPr>
            <a:endParaRPr lang="en-US" sz="2000" dirty="0" smtClean="0"/>
          </a:p>
          <a:p>
            <a:pPr>
              <a:buNone/>
            </a:pPr>
            <a:r>
              <a:rPr lang="en-US" sz="2000" dirty="0" smtClean="0"/>
              <a: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Why choose Logistic Regression ?</a:t>
            </a:r>
            <a:endParaRPr lang="en-US" sz="20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smtClean="0"/>
              <a:t>Logistic regression is an increasingly popular statistical technique used to model the probability of discrete outcomes. When properly applied, logistic regression analyses yield very powerful insights in to what variables are more or less likely to predict event outcome in a population of interest. </a:t>
            </a:r>
          </a:p>
          <a:p>
            <a:pPr>
              <a:buFont typeface="Wingdings" pitchFamily="2" charset="2"/>
              <a:buChar char="Ø"/>
            </a:pPr>
            <a:r>
              <a:rPr lang="en-US" sz="2000" dirty="0" smtClean="0"/>
              <a:t>This approach to “pattern recognition” or “data mining” is particularly well suited to applied statistical analyses of consumer behavior. </a:t>
            </a:r>
          </a:p>
          <a:p>
            <a:pPr>
              <a:buFont typeface="Wingdings" pitchFamily="2" charset="2"/>
              <a:buChar char="Ø"/>
            </a:pPr>
            <a:r>
              <a:rPr lang="en-US" sz="2000" dirty="0" smtClean="0"/>
              <a:t>We use binary prediction, ‘churn’ and ‘no churn’. We will analyze the estimation results of the logistic regression by using ROC curve.</a:t>
            </a:r>
          </a:p>
          <a:p>
            <a:pPr>
              <a:buFont typeface="Wingdings" pitchFamily="2" charset="2"/>
              <a:buChar char="Ø"/>
            </a:pPr>
            <a:r>
              <a:rPr lang="en-US" sz="2000" dirty="0" smtClean="0"/>
              <a:t>Since this is a classification model, the model generates a % likelihood of churn.  For the purposes of our analysis, we decided that, where the likelihood was &gt;0.500, that would be classified as churn and anything &lt;0.500 would be classified as not churn.  </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661</TotalTime>
  <Words>557</Words>
  <Application>Microsoft Office PowerPoint</Application>
  <PresentationFormat>On-screen Show (4:3)</PresentationFormat>
  <Paragraphs>68</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CHURN PREDICTION</vt:lpstr>
      <vt:lpstr>AGENDA</vt:lpstr>
      <vt:lpstr>PROBLEM STATEMENT</vt:lpstr>
      <vt:lpstr>OBJECTIVE</vt:lpstr>
      <vt:lpstr>Data Exploration</vt:lpstr>
      <vt:lpstr>APPROACH</vt:lpstr>
      <vt:lpstr>CHALLENGES</vt:lpstr>
      <vt:lpstr>Why Model? </vt:lpstr>
      <vt:lpstr>Why choose Logistic Regression ?</vt:lpstr>
      <vt:lpstr>Conclusion</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Purvaja Patil</dc:creator>
  <cp:lastModifiedBy>Anagha</cp:lastModifiedBy>
  <cp:revision>41</cp:revision>
  <dcterms:created xsi:type="dcterms:W3CDTF">2016-04-12T09:00:50Z</dcterms:created>
  <dcterms:modified xsi:type="dcterms:W3CDTF">2016-05-21T15:26:36Z</dcterms:modified>
</cp:coreProperties>
</file>