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3" r:id="rId6"/>
    <p:sldId id="285" r:id="rId7"/>
    <p:sldId id="287" r:id="rId8"/>
    <p:sldId id="286" r:id="rId9"/>
    <p:sldId id="307" r:id="rId10"/>
    <p:sldId id="306" r:id="rId11"/>
    <p:sldId id="305" r:id="rId12"/>
    <p:sldId id="304" r:id="rId13"/>
    <p:sldId id="290" r:id="rId14"/>
    <p:sldId id="289" r:id="rId15"/>
    <p:sldId id="288" r:id="rId16"/>
    <p:sldId id="291" r:id="rId17"/>
    <p:sldId id="293" r:id="rId18"/>
    <p:sldId id="308" r:id="rId19"/>
    <p:sldId id="295" r:id="rId20"/>
    <p:sldId id="299" r:id="rId21"/>
    <p:sldId id="309" r:id="rId22"/>
    <p:sldId id="302" r:id="rId23"/>
    <p:sldId id="303" r:id="rId24"/>
    <p:sldId id="297" r:id="rId25"/>
    <p:sldId id="294"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94660"/>
  </p:normalViewPr>
  <p:slideViewPr>
    <p:cSldViewPr>
      <p:cViewPr varScale="1">
        <p:scale>
          <a:sx n="83" d="100"/>
          <a:sy n="83"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descr="C:\Users\mohit\Downloads\Aegis sahi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5911850"/>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AFF8DC54-A5BE-49D6-9475-6E23263FC787}" type="datetimeFigureOut">
              <a:rPr lang="en-US"/>
              <a:pPr>
                <a:defRPr/>
              </a:pPr>
              <a:t>6/18/2016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A3F41FF8-34F3-459E-8101-7B70F17B5FBB}" type="slidenum">
              <a:rPr lang="en-US"/>
              <a:pPr>
                <a:defRPr/>
              </a:pPr>
              <a:t>‹#›</a:t>
            </a:fld>
            <a:endParaRPr lang="en-US"/>
          </a:p>
        </p:txBody>
      </p:sp>
    </p:spTree>
    <p:extLst>
      <p:ext uri="{BB962C8B-B14F-4D97-AF65-F5344CB8AC3E}">
        <p14:creationId xmlns:p14="http://schemas.microsoft.com/office/powerpoint/2010/main" val="921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8F4AF5-783F-4A17-84FC-4F8E07DFCA4D}" type="datetimeFigureOut">
              <a:rPr lang="en-US"/>
              <a:pPr>
                <a:defRPr/>
              </a:pPr>
              <a:t>6/18/2016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5F8BA9-A547-41EB-8BDC-B9D6FB930D5D}" type="slidenum">
              <a:rPr lang="en-US"/>
              <a:pPr>
                <a:defRPr/>
              </a:pPr>
              <a:t>‹#›</a:t>
            </a:fld>
            <a:endParaRPr lang="en-US"/>
          </a:p>
        </p:txBody>
      </p:sp>
    </p:spTree>
    <p:extLst>
      <p:ext uri="{BB962C8B-B14F-4D97-AF65-F5344CB8AC3E}">
        <p14:creationId xmlns:p14="http://schemas.microsoft.com/office/powerpoint/2010/main" val="18558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16836A-8AD4-46DC-807D-6F93B0340EA2}" type="datetimeFigureOut">
              <a:rPr lang="en-US"/>
              <a:pPr>
                <a:defRPr/>
              </a:pPr>
              <a:t>6/18/2016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963109-55D8-47B4-AA0E-E89BFC907C89}" type="slidenum">
              <a:rPr lang="en-US"/>
              <a:pPr>
                <a:defRPr/>
              </a:pPr>
              <a:t>‹#›</a:t>
            </a:fld>
            <a:endParaRPr lang="en-US"/>
          </a:p>
        </p:txBody>
      </p:sp>
    </p:spTree>
    <p:extLst>
      <p:ext uri="{BB962C8B-B14F-4D97-AF65-F5344CB8AC3E}">
        <p14:creationId xmlns:p14="http://schemas.microsoft.com/office/powerpoint/2010/main" val="200576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071A18-DC8D-45C2-BA32-0165611E2690}" type="datetimeFigureOut">
              <a:rPr lang="en-US"/>
              <a:pPr>
                <a:defRPr/>
              </a:pPr>
              <a:t>6/18/2016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76C29A-5839-436C-93CC-E4228B6A830A}" type="slidenum">
              <a:rPr lang="en-US"/>
              <a:pPr>
                <a:defRPr/>
              </a:pPr>
              <a:t>‹#›</a:t>
            </a:fld>
            <a:endParaRPr lang="en-US"/>
          </a:p>
        </p:txBody>
      </p:sp>
    </p:spTree>
    <p:extLst>
      <p:ext uri="{BB962C8B-B14F-4D97-AF65-F5344CB8AC3E}">
        <p14:creationId xmlns:p14="http://schemas.microsoft.com/office/powerpoint/2010/main" val="16378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A632E5F-9A48-4F8B-9852-D5E5909AE33D}" type="datetimeFigureOut">
              <a:rPr lang="en-US"/>
              <a:pPr>
                <a:defRPr/>
              </a:pPr>
              <a:t>6/18/2016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F7572F-52BC-4C8F-A5B2-F8746D44224E}" type="slidenum">
              <a:rPr lang="en-US"/>
              <a:pPr>
                <a:defRPr/>
              </a:pPr>
              <a:t>‹#›</a:t>
            </a:fld>
            <a:endParaRPr lang="en-US"/>
          </a:p>
        </p:txBody>
      </p:sp>
    </p:spTree>
    <p:extLst>
      <p:ext uri="{BB962C8B-B14F-4D97-AF65-F5344CB8AC3E}">
        <p14:creationId xmlns:p14="http://schemas.microsoft.com/office/powerpoint/2010/main" val="222002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464079-A5A5-4C2B-B360-C5CA9F865ED0}" type="datetimeFigureOut">
              <a:rPr lang="en-US"/>
              <a:pPr>
                <a:defRPr/>
              </a:pPr>
              <a:t>6/18/2016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950D03-AC1C-4ED1-A4F4-18AF1753A1A1}" type="slidenum">
              <a:rPr lang="en-US"/>
              <a:pPr>
                <a:defRPr/>
              </a:pPr>
              <a:t>‹#›</a:t>
            </a:fld>
            <a:endParaRPr lang="en-US"/>
          </a:p>
        </p:txBody>
      </p:sp>
    </p:spTree>
    <p:extLst>
      <p:ext uri="{BB962C8B-B14F-4D97-AF65-F5344CB8AC3E}">
        <p14:creationId xmlns:p14="http://schemas.microsoft.com/office/powerpoint/2010/main" val="217006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AEFE9D7-9D8F-460E-B066-AE77EA4BE524}" type="datetimeFigureOut">
              <a:rPr lang="en-US"/>
              <a:pPr>
                <a:defRPr/>
              </a:pPr>
              <a:t>6/18/2016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750C9E7-071E-44AC-8A9B-0AA5F0A07D28}" type="slidenum">
              <a:rPr lang="en-US"/>
              <a:pPr>
                <a:defRPr/>
              </a:pPr>
              <a:t>‹#›</a:t>
            </a:fld>
            <a:endParaRPr lang="en-US"/>
          </a:p>
        </p:txBody>
      </p:sp>
    </p:spTree>
    <p:extLst>
      <p:ext uri="{BB962C8B-B14F-4D97-AF65-F5344CB8AC3E}">
        <p14:creationId xmlns:p14="http://schemas.microsoft.com/office/powerpoint/2010/main" val="166844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29301E8-6A6B-4596-8DBD-C8B7D3B73A68}" type="datetimeFigureOut">
              <a:rPr lang="en-US"/>
              <a:pPr>
                <a:defRPr/>
              </a:pPr>
              <a:t>6/18/2016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6EEB993-247F-4FEF-8329-A9097A99C815}" type="slidenum">
              <a:rPr lang="en-US"/>
              <a:pPr>
                <a:defRPr/>
              </a:pPr>
              <a:t>‹#›</a:t>
            </a:fld>
            <a:endParaRPr lang="en-US"/>
          </a:p>
        </p:txBody>
      </p:sp>
    </p:spTree>
    <p:extLst>
      <p:ext uri="{BB962C8B-B14F-4D97-AF65-F5344CB8AC3E}">
        <p14:creationId xmlns:p14="http://schemas.microsoft.com/office/powerpoint/2010/main" val="207493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CE35DE-78CF-4334-9881-2D1149CE2FB7}" type="datetimeFigureOut">
              <a:rPr lang="en-US"/>
              <a:pPr>
                <a:defRPr/>
              </a:pPr>
              <a:t>6/18/2016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87FEDF-2C76-4B5B-9D8B-38D5B3107E2B}" type="slidenum">
              <a:rPr lang="en-US"/>
              <a:pPr>
                <a:defRPr/>
              </a:pPr>
              <a:t>‹#›</a:t>
            </a:fld>
            <a:endParaRPr lang="en-US"/>
          </a:p>
        </p:txBody>
      </p:sp>
    </p:spTree>
    <p:extLst>
      <p:ext uri="{BB962C8B-B14F-4D97-AF65-F5344CB8AC3E}">
        <p14:creationId xmlns:p14="http://schemas.microsoft.com/office/powerpoint/2010/main" val="96580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7F61C0-0872-4E06-8F2D-36CD46D5D891}" type="datetimeFigureOut">
              <a:rPr lang="en-US"/>
              <a:pPr>
                <a:defRPr/>
              </a:pPr>
              <a:t>6/18/2016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832F4-D1B9-4FA3-B95F-193CAEE1C9A2}" type="slidenum">
              <a:rPr lang="en-US"/>
              <a:pPr>
                <a:defRPr/>
              </a:pPr>
              <a:t>‹#›</a:t>
            </a:fld>
            <a:endParaRPr lang="en-US"/>
          </a:p>
        </p:txBody>
      </p:sp>
    </p:spTree>
    <p:extLst>
      <p:ext uri="{BB962C8B-B14F-4D97-AF65-F5344CB8AC3E}">
        <p14:creationId xmlns:p14="http://schemas.microsoft.com/office/powerpoint/2010/main" val="382885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D226748-4D7C-418F-8A17-60972A5315FA}" type="datetimeFigureOut">
              <a:rPr lang="en-US"/>
              <a:pPr>
                <a:defRPr/>
              </a:pPr>
              <a:t>6/18/2016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664A31-1A7B-46D6-B1EF-E2AB9C50384D}" type="slidenum">
              <a:rPr lang="en-US"/>
              <a:pPr>
                <a:defRPr/>
              </a:pPr>
              <a:t>‹#›</a:t>
            </a:fld>
            <a:endParaRPr lang="en-US"/>
          </a:p>
        </p:txBody>
      </p:sp>
    </p:spTree>
    <p:extLst>
      <p:ext uri="{BB962C8B-B14F-4D97-AF65-F5344CB8AC3E}">
        <p14:creationId xmlns:p14="http://schemas.microsoft.com/office/powerpoint/2010/main" val="257387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889252A-19C9-4BC6-9E36-4B34EC2F57C8}" type="datetimeFigureOut">
              <a:rPr lang="en-US"/>
              <a:pPr>
                <a:defRPr/>
              </a:pPr>
              <a:t>6/18/2016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0121E7E-F5D8-4201-9A03-61E718B184FE}" type="slidenum">
              <a:rPr lang="en-US"/>
              <a:pPr>
                <a:defRPr/>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descr="C:\Users\mohit\Downloads\Aegis sahi logo.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24800" y="5911850"/>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76400"/>
            <a:ext cx="7772400" cy="1981200"/>
          </a:xfrm>
        </p:spPr>
        <p:txBody>
          <a:bodyPr/>
          <a:lstStyle/>
          <a:p>
            <a:pPr algn="r"/>
            <a:r>
              <a:rPr lang="en-US" b="1" dirty="0" smtClean="0">
                <a:solidFill>
                  <a:srgbClr val="0070C0"/>
                </a:solidFill>
              </a:rPr>
              <a:t>Predicting Flight Delays</a:t>
            </a:r>
            <a:endParaRPr lang="en-US" b="1" i="1" dirty="0" smtClean="0">
              <a:solidFill>
                <a:srgbClr val="0070C0"/>
              </a:solidFill>
            </a:endParaRPr>
          </a:p>
        </p:txBody>
      </p:sp>
      <p:sp>
        <p:nvSpPr>
          <p:cNvPr id="3" name="Subtitle 2"/>
          <p:cNvSpPr>
            <a:spLocks noGrp="1"/>
          </p:cNvSpPr>
          <p:nvPr>
            <p:ph type="subTitle" idx="1"/>
          </p:nvPr>
        </p:nvSpPr>
        <p:spPr>
          <a:xfrm>
            <a:off x="1905000" y="4114800"/>
            <a:ext cx="6400800" cy="1066800"/>
          </a:xfrm>
        </p:spPr>
        <p:txBody>
          <a:bodyPr rtlCol="0">
            <a:normAutofit fontScale="92500" lnSpcReduction="10000"/>
          </a:bodyPr>
          <a:lstStyle/>
          <a:p>
            <a:pPr algn="r" fontAlgn="auto">
              <a:spcAft>
                <a:spcPts val="0"/>
              </a:spcAft>
              <a:defRPr/>
            </a:pPr>
            <a:r>
              <a:rPr lang="en-US" dirty="0" smtClean="0"/>
              <a:t>Swapnali and Hari Mathala</a:t>
            </a:r>
          </a:p>
          <a:p>
            <a:pPr algn="r" fontAlgn="auto">
              <a:spcAft>
                <a:spcPts val="0"/>
              </a:spcAft>
              <a:defRPr/>
            </a:pPr>
            <a:r>
              <a:rPr lang="en-US" sz="1800" dirty="0" smtClean="0"/>
              <a:t/>
            </a:r>
            <a:br>
              <a:rPr lang="en-US" sz="1800" dirty="0" smtClean="0"/>
            </a:br>
            <a:r>
              <a:rPr lang="en-US" sz="1800" dirty="0" smtClean="0"/>
              <a:t>June 18,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639762"/>
          </a:xfrm>
        </p:spPr>
        <p:txBody>
          <a:bodyPr/>
          <a:lstStyle/>
          <a:p>
            <a:r>
              <a:rPr lang="en-US" sz="3600" b="1" dirty="0" smtClean="0"/>
              <a:t>Exploratory </a:t>
            </a:r>
            <a:r>
              <a:rPr lang="en-US" sz="3600" b="1" dirty="0"/>
              <a:t>Data Analysis:</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1"/>
            <a:ext cx="7010400" cy="3962400"/>
          </a:xfrm>
          <a:prstGeom prst="rect">
            <a:avLst/>
          </a:prstGeom>
        </p:spPr>
      </p:pic>
      <p:sp>
        <p:nvSpPr>
          <p:cNvPr id="2" name="Rectangle 1"/>
          <p:cNvSpPr/>
          <p:nvPr/>
        </p:nvSpPr>
        <p:spPr>
          <a:xfrm>
            <a:off x="1295400" y="4999419"/>
            <a:ext cx="6858000" cy="715581"/>
          </a:xfrm>
          <a:prstGeom prst="rect">
            <a:avLst/>
          </a:prstGeom>
        </p:spPr>
        <p:txBody>
          <a:bodyPr wrap="square">
            <a:spAutoFit/>
          </a:bodyPr>
          <a:lstStyle/>
          <a:p>
            <a:r>
              <a:rPr lang="en-IN" sz="1350" dirty="0">
                <a:solidFill>
                  <a:srgbClr val="333333"/>
                </a:solidFill>
                <a:latin typeface="Helvetica" panose="020B0604020202020204" pitchFamily="34" charset="0"/>
                <a:ea typeface="Times New Roman" panose="02020603050405020304" pitchFamily="18" charset="0"/>
              </a:rPr>
              <a:t>June seems to be the worst month for this route. If you combine increased summer vacation travel and thunderstorms over north Texas, this makes sense. The best month seems to be November</a:t>
            </a:r>
            <a:endParaRPr lang="en-US" dirty="0"/>
          </a:p>
        </p:txBody>
      </p:sp>
    </p:spTree>
    <p:extLst>
      <p:ext uri="{BB962C8B-B14F-4D97-AF65-F5344CB8AC3E}">
        <p14:creationId xmlns:p14="http://schemas.microsoft.com/office/powerpoint/2010/main" val="362785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40" y="1417638"/>
            <a:ext cx="7314560" cy="4449761"/>
          </a:xfrm>
          <a:prstGeom prst="rect">
            <a:avLst/>
          </a:prstGeom>
        </p:spPr>
      </p:pic>
    </p:spTree>
    <p:extLst>
      <p:ext uri="{BB962C8B-B14F-4D97-AF65-F5344CB8AC3E}">
        <p14:creationId xmlns:p14="http://schemas.microsoft.com/office/powerpoint/2010/main" val="3337135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868362"/>
          </a:xfrm>
        </p:spPr>
        <p:txBody>
          <a:bodyPr/>
          <a:lstStyle/>
          <a:p>
            <a:r>
              <a:rPr lang="en-US" sz="3600" b="1" dirty="0" smtClean="0"/>
              <a:t>Exploratory </a:t>
            </a:r>
            <a:r>
              <a:rPr lang="en-US" sz="3600" b="1" dirty="0"/>
              <a:t>Data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66800"/>
            <a:ext cx="7467599" cy="3543216"/>
          </a:xfrm>
          <a:prstGeom prst="rect">
            <a:avLst/>
          </a:prstGeom>
        </p:spPr>
      </p:pic>
      <p:sp>
        <p:nvSpPr>
          <p:cNvPr id="3" name="Rectangle 2"/>
          <p:cNvSpPr/>
          <p:nvPr/>
        </p:nvSpPr>
        <p:spPr>
          <a:xfrm>
            <a:off x="838200" y="4686216"/>
            <a:ext cx="7619998" cy="1485984"/>
          </a:xfrm>
          <a:prstGeom prst="rect">
            <a:avLst/>
          </a:prstGeom>
        </p:spPr>
        <p:txBody>
          <a:bodyPr wrap="square">
            <a:spAutoFit/>
          </a:bodyPr>
          <a:lstStyle/>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Note that the day of week starts on Monday (so Monday = 1, Tuesday = 2, etc.). We can see that Saturday and Sunday are the best days to fly if you want to be on time, with Thursday having the most problems.</a:t>
            </a:r>
            <a:endParaRPr lang="en-US" sz="1100" dirty="0">
              <a:ea typeface="Calibri" panose="020F0502020204030204" pitchFamily="34" charset="0"/>
              <a:cs typeface="Times New Roman" panose="02020603050405020304" pitchFamily="18" charset="0"/>
            </a:endParaRPr>
          </a:p>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Next, let’s look to see if having a flight closer to a holiday causes late arrivals for our Boston to Atlanta route.</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201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00" y="1341668"/>
            <a:ext cx="7515200" cy="3763732"/>
          </a:xfrm>
          <a:prstGeom prst="rect">
            <a:avLst/>
          </a:prstGeom>
        </p:spPr>
      </p:pic>
      <p:sp>
        <p:nvSpPr>
          <p:cNvPr id="2" name="Rectangle 1"/>
          <p:cNvSpPr/>
          <p:nvPr/>
        </p:nvSpPr>
        <p:spPr>
          <a:xfrm>
            <a:off x="914400" y="5184353"/>
            <a:ext cx="7391400" cy="759247"/>
          </a:xfrm>
          <a:prstGeom prst="rect">
            <a:avLst/>
          </a:prstGeom>
        </p:spPr>
        <p:txBody>
          <a:bodyPr wrap="square">
            <a:spAutoFit/>
          </a:bodyPr>
          <a:lstStyle/>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There didn’t seem to be much of a clear pattern here. It is possible this feature is a good predictor for only some flights but not others. Perhaps looking at the departure hour will give a stronger signal.</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1227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65469"/>
            <a:ext cx="7515200" cy="4754331"/>
          </a:xfrm>
          <a:prstGeom prst="rect">
            <a:avLst/>
          </a:prstGeom>
        </p:spPr>
      </p:pic>
    </p:spTree>
    <p:extLst>
      <p:ext uri="{BB962C8B-B14F-4D97-AF65-F5344CB8AC3E}">
        <p14:creationId xmlns:p14="http://schemas.microsoft.com/office/powerpoint/2010/main" val="106964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95401"/>
            <a:ext cx="6858000" cy="3962400"/>
          </a:xfrm>
        </p:spPr>
      </p:pic>
      <p:sp>
        <p:nvSpPr>
          <p:cNvPr id="2" name="Rectangle 1"/>
          <p:cNvSpPr/>
          <p:nvPr/>
        </p:nvSpPr>
        <p:spPr>
          <a:xfrm>
            <a:off x="990600" y="5260553"/>
            <a:ext cx="7391400" cy="759247"/>
          </a:xfrm>
          <a:prstGeom prst="rect">
            <a:avLst/>
          </a:prstGeom>
        </p:spPr>
        <p:txBody>
          <a:bodyPr wrap="square">
            <a:spAutoFit/>
          </a:bodyPr>
          <a:lstStyle/>
          <a:p>
            <a:pPr marL="0" marR="0">
              <a:lnSpc>
                <a:spcPct val="107000"/>
              </a:lnSpc>
              <a:spcBef>
                <a:spcPts val="1125"/>
              </a:spcBef>
              <a:spcAft>
                <a:spcPts val="1125"/>
              </a:spcAft>
            </a:pP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 scheduled arrival hour </a:t>
            </a:r>
            <a:r>
              <a:rPr lang="en-IN" sz="1350"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is </a:t>
            </a: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 better predictive feature than departure hour for this route. With a few minor exceptions, flights arrive increasingly late </a:t>
            </a:r>
            <a:r>
              <a:rPr lang="en-IN" sz="1350"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further </a:t>
            </a:r>
            <a:r>
              <a:rPr lang="en-IN" sz="135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along in the day the flight is scheduled to arrive.</a:t>
            </a:r>
            <a:endParaRPr lang="en-US" sz="1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5069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Data </a:t>
            </a:r>
            <a:r>
              <a:rPr lang="en-US" sz="3600" b="1" dirty="0"/>
              <a:t>Transformation </a:t>
            </a:r>
            <a:endParaRPr lang="en-US" sz="3600" dirty="0"/>
          </a:p>
        </p:txBody>
      </p:sp>
      <p:sp>
        <p:nvSpPr>
          <p:cNvPr id="2" name="Content Placeholder 1"/>
          <p:cNvSpPr>
            <a:spLocks noGrp="1"/>
          </p:cNvSpPr>
          <p:nvPr>
            <p:ph idx="1"/>
          </p:nvPr>
        </p:nvSpPr>
        <p:spPr>
          <a:xfrm>
            <a:off x="457200" y="1143000"/>
            <a:ext cx="8229600" cy="4983163"/>
          </a:xfrm>
        </p:spPr>
        <p:txBody>
          <a:bodyPr/>
          <a:lstStyle/>
          <a:p>
            <a:r>
              <a:rPr lang="en-US" sz="2800" dirty="0" smtClean="0"/>
              <a:t>One </a:t>
            </a:r>
            <a:r>
              <a:rPr lang="en-US" sz="2800" dirty="0"/>
              <a:t>of the main steps in the predictive analytics is data transformation. Data is never in the way you want them. One might have to do some kind of transformations to get it to the way we need them either because the data is dirty, not of the type we want, out of bounds, and a host of other reasons</a:t>
            </a:r>
          </a:p>
          <a:p>
            <a:endParaRPr lang="en-US" sz="2800" dirty="0" smtClean="0"/>
          </a:p>
          <a:p>
            <a:endParaRPr lang="en-US" sz="1800" dirty="0" smtClean="0"/>
          </a:p>
          <a:p>
            <a:endParaRPr lang="en-US" sz="1800" dirty="0"/>
          </a:p>
          <a:p>
            <a:endParaRPr lang="en-US" sz="1800" dirty="0"/>
          </a:p>
          <a:p>
            <a:endParaRPr lang="en-US" dirty="0"/>
          </a:p>
        </p:txBody>
      </p:sp>
    </p:spTree>
    <p:extLst>
      <p:ext uri="{BB962C8B-B14F-4D97-AF65-F5344CB8AC3E}">
        <p14:creationId xmlns:p14="http://schemas.microsoft.com/office/powerpoint/2010/main" val="367046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Model Building:</a:t>
            </a:r>
            <a:endParaRPr lang="en-US" sz="3600" dirty="0"/>
          </a:p>
        </p:txBody>
      </p:sp>
      <p:sp>
        <p:nvSpPr>
          <p:cNvPr id="2" name="Content Placeholder 1"/>
          <p:cNvSpPr>
            <a:spLocks noGrp="1"/>
          </p:cNvSpPr>
          <p:nvPr>
            <p:ph idx="1"/>
          </p:nvPr>
        </p:nvSpPr>
        <p:spPr>
          <a:xfrm>
            <a:off x="457200" y="1143000"/>
            <a:ext cx="8229600" cy="4983163"/>
          </a:xfrm>
        </p:spPr>
        <p:txBody>
          <a:bodyPr/>
          <a:lstStyle/>
          <a:p>
            <a:endParaRPr lang="en-US" sz="2800" dirty="0" smtClean="0"/>
          </a:p>
          <a:p>
            <a:r>
              <a:rPr lang="en-US" sz="1800" dirty="0" smtClean="0"/>
              <a:t>Since processing large </a:t>
            </a:r>
            <a:r>
              <a:rPr lang="en-IN" sz="1800" dirty="0"/>
              <a:t>number of training examples (nearly 6 million!) would be computationally </a:t>
            </a:r>
            <a:r>
              <a:rPr lang="en-IN" sz="1800" dirty="0" smtClean="0"/>
              <a:t>infeasible </a:t>
            </a:r>
            <a:r>
              <a:rPr lang="en-IN" sz="1800" dirty="0"/>
              <a:t>tree-based method </a:t>
            </a:r>
            <a:r>
              <a:rPr lang="en-IN" sz="1800" dirty="0" smtClean="0"/>
              <a:t>is not implemented</a:t>
            </a:r>
          </a:p>
          <a:p>
            <a:r>
              <a:rPr lang="en-IN" sz="1800" dirty="0" smtClean="0"/>
              <a:t>We rely </a:t>
            </a:r>
            <a:r>
              <a:rPr lang="en-IN" sz="1800" dirty="0"/>
              <a:t>on a regression model that scales more easily and is better suited for online learning: ridge regression</a:t>
            </a:r>
            <a:r>
              <a:rPr lang="en-IN" sz="1800" dirty="0" smtClean="0"/>
              <a:t>.</a:t>
            </a:r>
          </a:p>
          <a:p>
            <a:endParaRPr lang="en-IN" sz="1800" dirty="0"/>
          </a:p>
          <a:p>
            <a:endParaRPr lang="en-US" sz="1800" dirty="0" smtClean="0"/>
          </a:p>
          <a:p>
            <a:endParaRPr lang="en-US" sz="1800" dirty="0"/>
          </a:p>
        </p:txBody>
      </p:sp>
    </p:spTree>
    <p:extLst>
      <p:ext uri="{BB962C8B-B14F-4D97-AF65-F5344CB8AC3E}">
        <p14:creationId xmlns:p14="http://schemas.microsoft.com/office/powerpoint/2010/main" val="3972959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sz="2000" dirty="0"/>
              <a:t>On-line learning algorithms take an initial guess model and then picks up one-one observation from the training population and recalibrates the weights on each input parameter.</a:t>
            </a:r>
          </a:p>
          <a:p>
            <a:pPr marL="0" indent="0">
              <a:buNone/>
            </a:pP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7778"/>
          <a:stretch/>
        </p:blipFill>
        <p:spPr>
          <a:xfrm>
            <a:off x="457200" y="2895600"/>
            <a:ext cx="8121947" cy="3581400"/>
          </a:xfrm>
          <a:prstGeom prst="rect">
            <a:avLst/>
          </a:prstGeom>
        </p:spPr>
      </p:pic>
    </p:spTree>
    <p:extLst>
      <p:ext uri="{BB962C8B-B14F-4D97-AF65-F5344CB8AC3E}">
        <p14:creationId xmlns:p14="http://schemas.microsoft.com/office/powerpoint/2010/main" val="111997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Regression Model to Predict Flight Delays</a:t>
            </a:r>
            <a:endParaRPr lang="en-US" sz="3600" dirty="0"/>
          </a:p>
        </p:txBody>
      </p:sp>
      <p:sp>
        <p:nvSpPr>
          <p:cNvPr id="2" name="Content Placeholder 1"/>
          <p:cNvSpPr>
            <a:spLocks noGrp="1"/>
          </p:cNvSpPr>
          <p:nvPr>
            <p:ph idx="1"/>
          </p:nvPr>
        </p:nvSpPr>
        <p:spPr>
          <a:xfrm>
            <a:off x="609600" y="1417638"/>
            <a:ext cx="8229600" cy="4983163"/>
          </a:xfrm>
        </p:spPr>
        <p:txBody>
          <a:bodyPr/>
          <a:lstStyle/>
          <a:p>
            <a:pPr marL="0" indent="0">
              <a:buNone/>
            </a:pPr>
            <a:endParaRPr lang="en-US" sz="2800" dirty="0" smtClean="0"/>
          </a:p>
          <a:p>
            <a:pPr marL="0" indent="0">
              <a:buNone/>
            </a:pPr>
            <a:r>
              <a:rPr lang="en-US" sz="2800" dirty="0" smtClean="0"/>
              <a:t>Regression </a:t>
            </a:r>
            <a:r>
              <a:rPr lang="en-US" sz="2800" dirty="0"/>
              <a:t>model to predict how late a flight </a:t>
            </a:r>
            <a:r>
              <a:rPr lang="en-US" sz="2800" dirty="0" smtClean="0"/>
              <a:t>will be:</a:t>
            </a:r>
          </a:p>
          <a:p>
            <a:pPr marL="0" indent="0">
              <a:buNone/>
            </a:pPr>
            <a:endParaRPr lang="en-US" sz="2800" dirty="0" smtClean="0"/>
          </a:p>
          <a:p>
            <a:pPr algn="just"/>
            <a:r>
              <a:rPr lang="en-IN" sz="2000" dirty="0"/>
              <a:t>the SGD </a:t>
            </a:r>
            <a:r>
              <a:rPr lang="en-IN" sz="2000" dirty="0" smtClean="0"/>
              <a:t>(or Stochastic Gradient Descent) : </a:t>
            </a:r>
            <a:r>
              <a:rPr lang="en-IN" sz="2000" dirty="0"/>
              <a:t>It can accept sparse matrices and is recommended for greater than 10,000 training examples.</a:t>
            </a:r>
          </a:p>
          <a:p>
            <a:pPr algn="just"/>
            <a:r>
              <a:rPr lang="en-IN" sz="2000" dirty="0"/>
              <a:t>Essentially, the model is updating the weights of a </a:t>
            </a:r>
            <a:r>
              <a:rPr lang="en-IN" sz="2000" dirty="0" smtClean="0"/>
              <a:t>input parameter regress by </a:t>
            </a:r>
            <a:r>
              <a:rPr lang="en-IN" sz="2000" dirty="0"/>
              <a:t>inputting one training example at a time instead of all of them in a single batch. This greatly reduces the amount of memory you need when running the model and works well for models that constantly need updates (such as streaming data).</a:t>
            </a:r>
          </a:p>
          <a:p>
            <a:pPr algn="just"/>
            <a:endParaRPr lang="en-US" sz="2000" dirty="0" smtClean="0"/>
          </a:p>
          <a:p>
            <a:pPr marL="0" indent="0">
              <a:buNone/>
            </a:pPr>
            <a:endParaRPr lang="en-US" sz="1800" dirty="0" smtClean="0"/>
          </a:p>
          <a:p>
            <a:endParaRPr lang="en-US" sz="1800" dirty="0"/>
          </a:p>
          <a:p>
            <a:endParaRPr lang="en-US" sz="1800" dirty="0"/>
          </a:p>
          <a:p>
            <a:endParaRPr lang="en-US" dirty="0"/>
          </a:p>
        </p:txBody>
      </p:sp>
    </p:spTree>
    <p:extLst>
      <p:ext uri="{BB962C8B-B14F-4D97-AF65-F5344CB8AC3E}">
        <p14:creationId xmlns:p14="http://schemas.microsoft.com/office/powerpoint/2010/main" val="3111145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274638"/>
            <a:ext cx="8686800" cy="1143000"/>
          </a:xfrm>
        </p:spPr>
        <p:txBody>
          <a:bodyPr/>
          <a:lstStyle/>
          <a:p>
            <a:r>
              <a:rPr lang="en-US" sz="3600" b="1" dirty="0"/>
              <a:t>Identifying the </a:t>
            </a:r>
            <a:r>
              <a:rPr lang="en-US" sz="3600" b="1" dirty="0" smtClean="0"/>
              <a:t>Problem</a:t>
            </a:r>
            <a:endParaRPr lang="en-US" sz="3600" b="1" dirty="0" smtClean="0">
              <a:solidFill>
                <a:srgbClr val="0070C0"/>
              </a:solidFill>
            </a:endParaRPr>
          </a:p>
        </p:txBody>
      </p:sp>
      <p:sp>
        <p:nvSpPr>
          <p:cNvPr id="4099" name="Content Placeholder 2"/>
          <p:cNvSpPr>
            <a:spLocks noGrp="1"/>
          </p:cNvSpPr>
          <p:nvPr>
            <p:ph idx="1"/>
          </p:nvPr>
        </p:nvSpPr>
        <p:spPr>
          <a:xfrm>
            <a:off x="457200" y="1524000"/>
            <a:ext cx="8229600" cy="4343399"/>
          </a:xfrm>
        </p:spPr>
        <p:txBody>
          <a:bodyPr/>
          <a:lstStyle/>
          <a:p>
            <a:r>
              <a:rPr lang="en-US" sz="2800" dirty="0"/>
              <a:t>Approximately 20% of airline flights are delayed or cancelled, costing </a:t>
            </a:r>
            <a:r>
              <a:rPr lang="en-US" sz="2800" dirty="0" smtClean="0"/>
              <a:t>travelers </a:t>
            </a:r>
            <a:r>
              <a:rPr lang="en-US" sz="2800" dirty="0"/>
              <a:t>over 20 billion dollars in lost time and money. Many factors affect flight delays including air traffic control backups, equipment delays, and weather. Our goal was to leverage the massive amount of data available on flight punctuality and </a:t>
            </a:r>
            <a:r>
              <a:rPr lang="en-US" sz="2800" dirty="0" smtClean="0"/>
              <a:t>to </a:t>
            </a:r>
            <a:r>
              <a:rPr lang="en-US" sz="2800" dirty="0"/>
              <a:t>forecast </a:t>
            </a:r>
            <a:r>
              <a:rPr lang="en-US" sz="2800" dirty="0" smtClean="0"/>
              <a:t>by what time the </a:t>
            </a:r>
            <a:r>
              <a:rPr lang="en-US" sz="2800" dirty="0"/>
              <a:t>flight will be </a:t>
            </a:r>
            <a:r>
              <a:rPr lang="en-US" sz="2800" dirty="0" smtClean="0"/>
              <a:t>delayed.</a:t>
            </a:r>
            <a:endParaRPr lang="en-US" sz="2800" dirty="0"/>
          </a:p>
          <a:p>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Regression Model to Predict Flight Delays</a:t>
            </a:r>
            <a:endParaRPr lang="en-US" sz="3600" dirty="0"/>
          </a:p>
        </p:txBody>
      </p:sp>
      <p:sp>
        <p:nvSpPr>
          <p:cNvPr id="2" name="Content Placeholder 1"/>
          <p:cNvSpPr>
            <a:spLocks noGrp="1"/>
          </p:cNvSpPr>
          <p:nvPr>
            <p:ph idx="1"/>
          </p:nvPr>
        </p:nvSpPr>
        <p:spPr>
          <a:xfrm>
            <a:off x="457200" y="1143001"/>
            <a:ext cx="8229600" cy="2743200"/>
          </a:xfrm>
        </p:spPr>
        <p:txBody>
          <a:bodyPr/>
          <a:lstStyle/>
          <a:p>
            <a:pPr marL="0" indent="0">
              <a:buNone/>
            </a:pPr>
            <a:endParaRPr lang="en-US" sz="2800" dirty="0" smtClean="0"/>
          </a:p>
          <a:p>
            <a:pPr marL="0" indent="0">
              <a:buNone/>
            </a:pPr>
            <a:endParaRPr lang="en-US" sz="1800" dirty="0" smtClean="0"/>
          </a:p>
          <a:p>
            <a:pPr marL="0" indent="0">
              <a:buNone/>
            </a:pPr>
            <a:endParaRPr lang="en-US" sz="1800" dirty="0" smtClean="0"/>
          </a:p>
          <a:p>
            <a:endParaRPr lang="en-US" sz="1800" dirty="0"/>
          </a:p>
          <a:p>
            <a:endParaRPr lang="en-US" sz="18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98855537"/>
              </p:ext>
            </p:extLst>
          </p:nvPr>
        </p:nvGraphicFramePr>
        <p:xfrm>
          <a:off x="457200" y="1524000"/>
          <a:ext cx="8229600" cy="2095693"/>
        </p:xfrm>
        <a:graphic>
          <a:graphicData uri="http://schemas.openxmlformats.org/drawingml/2006/table">
            <a:tbl>
              <a:tblPr firstRow="1" firstCol="1" bandRow="1">
                <a:tableStyleId>{5C22544A-7EE6-4342-B048-85BDC9FD1C3A}</a:tableStyleId>
              </a:tblPr>
              <a:tblGrid>
                <a:gridCol w="548640"/>
                <a:gridCol w="548640"/>
                <a:gridCol w="548640"/>
                <a:gridCol w="548640"/>
                <a:gridCol w="548640"/>
                <a:gridCol w="548640"/>
                <a:gridCol w="548640"/>
                <a:gridCol w="548640"/>
                <a:gridCol w="548640"/>
                <a:gridCol w="548640"/>
                <a:gridCol w="548640"/>
                <a:gridCol w="548640"/>
                <a:gridCol w="548640"/>
                <a:gridCol w="548640"/>
                <a:gridCol w="548640"/>
              </a:tblGrid>
              <a:tr h="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Unnamed: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DAY_OF_MONTH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DAY_OF_WEEK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UNIQUE_CARRIER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ORIGIN_AIRPORT_ID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DEST_AIRPORT_ID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ARR_DELAY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dirty="0">
                          <a:effectLst/>
                        </a:rPr>
                        <a:t>CRS_ELAPSED_TIME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DISTANCE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HDAYS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ARR_HOUR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DEP_HOUR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IN" sz="1350">
                          <a:effectLst/>
                        </a:rPr>
                        <a:t>CARRIER_CODE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0">
                <a:tc>
                  <a:txBody>
                    <a:bodyPr/>
                    <a:lstStyle/>
                    <a:p>
                      <a:pPr marL="0" marR="0" algn="ctr">
                        <a:lnSpc>
                          <a:spcPct val="107000"/>
                        </a:lnSpc>
                        <a:spcBef>
                          <a:spcPts val="0"/>
                        </a:spcBef>
                        <a:spcAft>
                          <a:spcPts val="0"/>
                        </a:spcAft>
                      </a:pPr>
                      <a:r>
                        <a:rPr lang="en-IN" sz="13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2475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IN" sz="135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4023865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Regression Model to Predict Flight Delays</a:t>
            </a:r>
            <a:endParaRPr lang="en-IN" dirty="0"/>
          </a:p>
        </p:txBody>
      </p:sp>
      <p:sp>
        <p:nvSpPr>
          <p:cNvPr id="3" name="Content Placeholder 2"/>
          <p:cNvSpPr>
            <a:spLocks noGrp="1"/>
          </p:cNvSpPr>
          <p:nvPr>
            <p:ph idx="1"/>
          </p:nvPr>
        </p:nvSpPr>
        <p:spPr/>
        <p:txBody>
          <a:bodyPr/>
          <a:lstStyle/>
          <a:p>
            <a:r>
              <a:rPr lang="en-IN" b="1" dirty="0"/>
              <a:t>Training The Model</a:t>
            </a:r>
            <a:endParaRPr lang="en-IN" dirty="0"/>
          </a:p>
          <a:p>
            <a:r>
              <a:rPr lang="en-IN" dirty="0" smtClean="0"/>
              <a:t>Tried some cross-validation </a:t>
            </a:r>
            <a:r>
              <a:rPr lang="en-IN" dirty="0"/>
              <a:t>to see which alpha parameter is the best </a:t>
            </a:r>
            <a:r>
              <a:rPr lang="en-IN" dirty="0" err="1" smtClean="0"/>
              <a:t>given,used</a:t>
            </a:r>
            <a:r>
              <a:rPr lang="en-IN" dirty="0" smtClean="0"/>
              <a:t> </a:t>
            </a:r>
            <a:r>
              <a:rPr lang="en-IN" dirty="0" err="1"/>
              <a:t>GridSearch</a:t>
            </a:r>
            <a:r>
              <a:rPr lang="en-IN" dirty="0"/>
              <a:t> </a:t>
            </a:r>
            <a:endParaRPr lang="en-IN" dirty="0" smtClean="0"/>
          </a:p>
          <a:p>
            <a:r>
              <a:rPr lang="en-IN" dirty="0" err="1"/>
              <a:t>GridSearchCV</a:t>
            </a:r>
            <a:r>
              <a:rPr lang="en-IN" dirty="0"/>
              <a:t>(estimator, </a:t>
            </a:r>
            <a:r>
              <a:rPr lang="en-IN" dirty="0" err="1"/>
              <a:t>param_grid</a:t>
            </a:r>
            <a:r>
              <a:rPr lang="en-IN" dirty="0"/>
              <a:t>, scoring=None, </a:t>
            </a:r>
            <a:r>
              <a:rPr lang="en-IN" dirty="0" err="1"/>
              <a:t>fit_params</a:t>
            </a:r>
            <a:r>
              <a:rPr lang="en-IN" dirty="0"/>
              <a:t>=None, </a:t>
            </a:r>
            <a:r>
              <a:rPr lang="en-IN" dirty="0" err="1"/>
              <a:t>n_jobs</a:t>
            </a:r>
            <a:r>
              <a:rPr lang="en-IN" dirty="0"/>
              <a:t>=1,iid=True, refit=True, cv=None, verbose=0, </a:t>
            </a:r>
            <a:r>
              <a:rPr lang="en-IN" dirty="0" err="1"/>
              <a:t>pre_dispatch</a:t>
            </a:r>
            <a:r>
              <a:rPr lang="en-IN" dirty="0"/>
              <a:t>='2*</a:t>
            </a:r>
            <a:r>
              <a:rPr lang="en-IN" dirty="0" err="1"/>
              <a:t>n_jobs</a:t>
            </a:r>
            <a:r>
              <a:rPr lang="en-IN" dirty="0"/>
              <a:t>', </a:t>
            </a:r>
            <a:r>
              <a:rPr lang="en-IN" dirty="0" err="1"/>
              <a:t>error_score</a:t>
            </a:r>
            <a:r>
              <a:rPr lang="en-IN" dirty="0"/>
              <a:t>='raise</a:t>
            </a:r>
            <a:r>
              <a:rPr lang="en-IN" dirty="0" smtClean="0"/>
              <a:t>')</a:t>
            </a:r>
            <a:endParaRPr lang="en-IN" dirty="0"/>
          </a:p>
        </p:txBody>
      </p:sp>
    </p:spTree>
    <p:extLst>
      <p:ext uri="{BB962C8B-B14F-4D97-AF65-F5344CB8AC3E}">
        <p14:creationId xmlns:p14="http://schemas.microsoft.com/office/powerpoint/2010/main" val="1482445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Function Implementation</a:t>
            </a:r>
            <a:endParaRPr lang="en-US" sz="3600" dirty="0"/>
          </a:p>
        </p:txBody>
      </p:sp>
      <p:sp>
        <p:nvSpPr>
          <p:cNvPr id="2" name="Content Placeholder 1"/>
          <p:cNvSpPr>
            <a:spLocks noGrp="1"/>
          </p:cNvSpPr>
          <p:nvPr>
            <p:ph idx="1"/>
          </p:nvPr>
        </p:nvSpPr>
        <p:spPr>
          <a:xfrm>
            <a:off x="457200" y="1143001"/>
            <a:ext cx="8229600" cy="1468397"/>
          </a:xfrm>
        </p:spPr>
        <p:txBody>
          <a:bodyPr/>
          <a:lstStyle/>
          <a:p>
            <a:pPr marL="0" indent="0">
              <a:buNone/>
            </a:pPr>
            <a:endParaRPr lang="en-US" sz="2800" dirty="0" smtClean="0"/>
          </a:p>
          <a:p>
            <a:pPr marL="0" indent="0">
              <a:buNone/>
            </a:pPr>
            <a:endParaRPr lang="en-US" sz="1800" dirty="0" smtClean="0"/>
          </a:p>
          <a:p>
            <a:pPr marL="0" indent="0">
              <a:buNone/>
            </a:pPr>
            <a:endParaRPr lang="en-US" sz="1800" dirty="0" smtClean="0"/>
          </a:p>
          <a:p>
            <a:endParaRPr lang="en-US" sz="1800" dirty="0"/>
          </a:p>
          <a:p>
            <a:endParaRPr lang="en-US" sz="1800" dirty="0"/>
          </a:p>
          <a:p>
            <a:endParaRPr lang="en-US" dirty="0"/>
          </a:p>
        </p:txBody>
      </p:sp>
      <p:sp>
        <p:nvSpPr>
          <p:cNvPr id="4" name="Rectangle 3"/>
          <p:cNvSpPr/>
          <p:nvPr/>
        </p:nvSpPr>
        <p:spPr>
          <a:xfrm>
            <a:off x="609600" y="1361182"/>
            <a:ext cx="8077200" cy="1077218"/>
          </a:xfrm>
          <a:prstGeom prst="rect">
            <a:avLst/>
          </a:prstGeom>
        </p:spPr>
        <p:txBody>
          <a:bodyPr wrap="square">
            <a:spAutoFit/>
          </a:bodyPr>
          <a:lstStyle/>
          <a:p>
            <a:r>
              <a:rPr lang="en-IN" sz="1600" dirty="0"/>
              <a:t>Now that we have our regression model trained and ready, it’s time to design a function that utilizes it.</a:t>
            </a:r>
            <a:endParaRPr lang="en-US" sz="1600" dirty="0"/>
          </a:p>
          <a:p>
            <a:r>
              <a:rPr lang="en-IN" sz="1600" dirty="0"/>
              <a:t>The function will allow the user to enter all of the information about their flight and return the predicted delay time in minutes. The inputs will be:</a:t>
            </a:r>
            <a:endParaRPr lang="en-US" sz="1600" dirty="0"/>
          </a:p>
        </p:txBody>
      </p:sp>
      <p:sp>
        <p:nvSpPr>
          <p:cNvPr id="3" name="Rectangle 2"/>
          <p:cNvSpPr/>
          <p:nvPr/>
        </p:nvSpPr>
        <p:spPr>
          <a:xfrm>
            <a:off x="990600" y="2650954"/>
            <a:ext cx="4572000" cy="3445046"/>
          </a:xfrm>
          <a:prstGeom prst="rect">
            <a:avLst/>
          </a:prstGeom>
        </p:spPr>
        <p:txBody>
          <a:bodyPr>
            <a:spAutoFit/>
          </a:bodyPr>
          <a:lstStyle/>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Origin Airport</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Destination Airport</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Carrier</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Scheduled Departure Hour</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Scheduled Arrival Hour</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Month</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Day</a:t>
            </a:r>
          </a:p>
          <a:p>
            <a:pPr marL="285750" marR="0" lvl="0" indent="-285750">
              <a:lnSpc>
                <a:spcPct val="107000"/>
              </a:lnSpc>
              <a:spcBef>
                <a:spcPts val="0"/>
              </a:spcBef>
              <a:spcAft>
                <a:spcPts val="800"/>
              </a:spcAft>
              <a:buSzPts val="1000"/>
              <a:buFont typeface="Arial" panose="020B0604020202020204" pitchFamily="34" charset="0"/>
              <a:buChar char="•"/>
              <a:tabLst>
                <a:tab pos="457200" algn="l"/>
              </a:tabLst>
            </a:pPr>
            <a:r>
              <a:rPr lang="en-US" sz="2000" b="1" dirty="0">
                <a:ea typeface="Calibri" panose="020F0502020204030204" pitchFamily="34" charset="0"/>
                <a:cs typeface="Times New Roman" panose="02020603050405020304" pitchFamily="18" charset="0"/>
              </a:rPr>
              <a:t>Day of </a:t>
            </a:r>
            <a:r>
              <a:rPr lang="en-US" sz="2000" b="1" dirty="0" smtClean="0">
                <a:ea typeface="Calibri" panose="020F0502020204030204" pitchFamily="34" charset="0"/>
                <a:cs typeface="Times New Roman" panose="02020603050405020304" pitchFamily="18" charset="0"/>
              </a:rPr>
              <a:t>Week</a:t>
            </a:r>
            <a:endParaRPr lang="en-US" sz="2000" b="1"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0886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Function Implementation</a:t>
            </a:r>
            <a:endParaRPr lang="en-US" sz="3600" dirty="0"/>
          </a:p>
        </p:txBody>
      </p:sp>
      <p:sp>
        <p:nvSpPr>
          <p:cNvPr id="2" name="Content Placeholder 1"/>
          <p:cNvSpPr>
            <a:spLocks noGrp="1"/>
          </p:cNvSpPr>
          <p:nvPr>
            <p:ph idx="1"/>
          </p:nvPr>
        </p:nvSpPr>
        <p:spPr>
          <a:xfrm>
            <a:off x="457200" y="1828800"/>
            <a:ext cx="8229600" cy="4297363"/>
          </a:xfrm>
        </p:spPr>
        <p:txBody>
          <a:bodyPr/>
          <a:lstStyle/>
          <a:p>
            <a:pPr marL="0" indent="0">
              <a:buNone/>
            </a:pPr>
            <a:endParaRPr lang="en-US" sz="1800" dirty="0" smtClean="0"/>
          </a:p>
          <a:p>
            <a:endParaRPr lang="en-US" sz="1800" dirty="0" smtClean="0"/>
          </a:p>
          <a:p>
            <a:endParaRPr lang="en-US" sz="1800" dirty="0"/>
          </a:p>
          <a:p>
            <a:endParaRPr lang="en-US" sz="1800" dirty="0"/>
          </a:p>
          <a:p>
            <a:pPr marL="0" indent="0">
              <a:buNone/>
            </a:pPr>
            <a:endParaRPr lang="en-US" dirty="0"/>
          </a:p>
        </p:txBody>
      </p:sp>
      <p:pic>
        <p:nvPicPr>
          <p:cNvPr id="6" name="Picture 5"/>
          <p:cNvPicPr>
            <a:picLocks noChangeAspect="1"/>
          </p:cNvPicPr>
          <p:nvPr/>
        </p:nvPicPr>
        <p:blipFill>
          <a:blip r:embed="rId2"/>
          <a:stretch>
            <a:fillRect/>
          </a:stretch>
        </p:blipFill>
        <p:spPr>
          <a:xfrm>
            <a:off x="838200" y="1359211"/>
            <a:ext cx="7543800" cy="4279589"/>
          </a:xfrm>
          <a:prstGeom prst="rect">
            <a:avLst/>
          </a:prstGeom>
        </p:spPr>
      </p:pic>
    </p:spTree>
    <p:extLst>
      <p:ext uri="{BB962C8B-B14F-4D97-AF65-F5344CB8AC3E}">
        <p14:creationId xmlns:p14="http://schemas.microsoft.com/office/powerpoint/2010/main" val="1087357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z="3600" b="1" dirty="0"/>
              <a:t>Ideas for Improvement and Summary</a:t>
            </a:r>
            <a:endParaRPr lang="en-US" sz="3600" dirty="0"/>
          </a:p>
        </p:txBody>
      </p:sp>
      <p:sp>
        <p:nvSpPr>
          <p:cNvPr id="2" name="Content Placeholder 1"/>
          <p:cNvSpPr>
            <a:spLocks noGrp="1"/>
          </p:cNvSpPr>
          <p:nvPr>
            <p:ph idx="1"/>
          </p:nvPr>
        </p:nvSpPr>
        <p:spPr>
          <a:xfrm>
            <a:off x="457200" y="1143000"/>
            <a:ext cx="8229600" cy="4983163"/>
          </a:xfrm>
        </p:spPr>
        <p:txBody>
          <a:bodyPr/>
          <a:lstStyle/>
          <a:p>
            <a:endParaRPr lang="en-US" sz="2800" dirty="0" smtClean="0"/>
          </a:p>
          <a:p>
            <a:r>
              <a:rPr lang="en-US" sz="2000" dirty="0"/>
              <a:t>Allow integration of weather forecast data into the model but only if the user was a few days away from the flight’s </a:t>
            </a:r>
            <a:r>
              <a:rPr lang="en-US" sz="2000" dirty="0" smtClean="0"/>
              <a:t>departure</a:t>
            </a:r>
          </a:p>
          <a:p>
            <a:pPr marL="0" indent="0">
              <a:buNone/>
            </a:pPr>
            <a:endParaRPr lang="en-US" sz="2000" dirty="0"/>
          </a:p>
          <a:p>
            <a:r>
              <a:rPr lang="en-US" sz="2000" dirty="0"/>
              <a:t>Try creating separate models for each flight path to see if that improves </a:t>
            </a:r>
            <a:r>
              <a:rPr lang="en-US" sz="2000" dirty="0" smtClean="0"/>
              <a:t>the </a:t>
            </a:r>
            <a:r>
              <a:rPr lang="en-US" sz="2000" dirty="0"/>
              <a:t>accuracy of our </a:t>
            </a:r>
            <a:r>
              <a:rPr lang="en-US" sz="2000" dirty="0" smtClean="0"/>
              <a:t>prediction</a:t>
            </a:r>
          </a:p>
          <a:p>
            <a:pPr marL="0" indent="0">
              <a:buNone/>
            </a:pPr>
            <a:endParaRPr lang="en-US" sz="2000" dirty="0"/>
          </a:p>
          <a:p>
            <a:r>
              <a:rPr lang="en-US" sz="2000" dirty="0"/>
              <a:t>Make the </a:t>
            </a:r>
            <a:r>
              <a:rPr lang="en-US" sz="2000" dirty="0" err="1"/>
              <a:t>delay_prediction</a:t>
            </a:r>
            <a:r>
              <a:rPr lang="en-US" sz="2000" dirty="0"/>
              <a:t> function more robust with fewer potential bugs. There are certain edge cases that could cause issues, such as an airline input into the function not being at the airport in question (Southwest, for example, tends to fly at smaller airports only</a:t>
            </a:r>
            <a:r>
              <a:rPr lang="en-US" sz="2000" dirty="0" smtClean="0"/>
              <a:t>)</a:t>
            </a:r>
          </a:p>
          <a:p>
            <a:pPr marL="0" indent="0">
              <a:buNone/>
            </a:pPr>
            <a:endParaRPr lang="en-US" sz="2000" dirty="0"/>
          </a:p>
          <a:p>
            <a:r>
              <a:rPr lang="en-US" sz="2000" dirty="0"/>
              <a:t>The HDAYS variable will need to be updated for each year used, as some holidays are not on the same date every year. In the program’s </a:t>
            </a:r>
            <a:endParaRPr lang="en-US" sz="2000" dirty="0" smtClean="0"/>
          </a:p>
          <a:p>
            <a:endParaRPr lang="en-US" sz="1800" dirty="0" smtClean="0"/>
          </a:p>
          <a:p>
            <a:endParaRPr lang="en-US" sz="1800" dirty="0"/>
          </a:p>
          <a:p>
            <a:endParaRPr lang="en-US" sz="1800" dirty="0"/>
          </a:p>
          <a:p>
            <a:endParaRPr lang="en-US" dirty="0"/>
          </a:p>
        </p:txBody>
      </p:sp>
    </p:spTree>
    <p:extLst>
      <p:ext uri="{BB962C8B-B14F-4D97-AF65-F5344CB8AC3E}">
        <p14:creationId xmlns:p14="http://schemas.microsoft.com/office/powerpoint/2010/main" val="1316389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4754562"/>
          </a:xfrm>
        </p:spPr>
        <p:txBody>
          <a:bodyPr/>
          <a:lstStyle/>
          <a:p>
            <a:r>
              <a:rPr lang="en-US" sz="4800" b="1" dirty="0" smtClean="0"/>
              <a:t>Thanks!!!</a:t>
            </a:r>
            <a:r>
              <a:rPr lang="en-US" sz="3600" b="1" dirty="0" smtClean="0"/>
              <a:t/>
            </a:r>
            <a:br>
              <a:rPr lang="en-US" sz="3600" b="1" dirty="0" smtClean="0"/>
            </a:br>
            <a:endParaRPr lang="en-US" sz="3600" dirty="0"/>
          </a:p>
        </p:txBody>
      </p:sp>
    </p:spTree>
    <p:extLst>
      <p:ext uri="{BB962C8B-B14F-4D97-AF65-F5344CB8AC3E}">
        <p14:creationId xmlns:p14="http://schemas.microsoft.com/office/powerpoint/2010/main" val="3200470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dirty="0" smtClean="0"/>
              <a:t>Analyzing </a:t>
            </a:r>
            <a:r>
              <a:rPr lang="en-US" sz="3600" b="1" dirty="0"/>
              <a:t>Available Data Source</a:t>
            </a:r>
            <a:endParaRPr lang="en-US" sz="3600" b="1" dirty="0" smtClean="0">
              <a:solidFill>
                <a:srgbClr val="0070C0"/>
              </a:solidFill>
            </a:endParaRPr>
          </a:p>
        </p:txBody>
      </p:sp>
      <p:sp>
        <p:nvSpPr>
          <p:cNvPr id="3" name="Content Placeholder 2"/>
          <p:cNvSpPr>
            <a:spLocks noGrp="1"/>
          </p:cNvSpPr>
          <p:nvPr>
            <p:ph idx="1"/>
          </p:nvPr>
        </p:nvSpPr>
        <p:spPr/>
        <p:txBody>
          <a:bodyPr/>
          <a:lstStyle/>
          <a:p>
            <a:pPr marL="0" indent="0">
              <a:buNone/>
            </a:pPr>
            <a:r>
              <a:rPr lang="en-US" sz="2800" dirty="0" smtClean="0"/>
              <a:t>Took a </a:t>
            </a:r>
            <a:r>
              <a:rPr lang="en-US" sz="2800" dirty="0"/>
              <a:t>small sample </a:t>
            </a:r>
            <a:r>
              <a:rPr lang="en-US" sz="2800" dirty="0" err="1"/>
              <a:t>snapsot</a:t>
            </a:r>
            <a:r>
              <a:rPr lang="en-US" sz="2800" dirty="0"/>
              <a:t> </a:t>
            </a:r>
            <a:r>
              <a:rPr lang="en-US" sz="2800" dirty="0" smtClean="0"/>
              <a:t>(5900609 </a:t>
            </a:r>
            <a:r>
              <a:rPr lang="en-US" sz="2800" dirty="0"/>
              <a:t>flights </a:t>
            </a:r>
            <a:r>
              <a:rPr lang="en-US" sz="2800" dirty="0" smtClean="0"/>
              <a:t>from </a:t>
            </a:r>
            <a:r>
              <a:rPr lang="en-IN" sz="2800" dirty="0" smtClean="0"/>
              <a:t>November 2013 to October 2014 </a:t>
            </a:r>
            <a:r>
              <a:rPr lang="en-US" sz="2800" dirty="0" smtClean="0"/>
              <a:t>).</a:t>
            </a:r>
          </a:p>
          <a:p>
            <a:pPr marL="0" indent="0">
              <a:buNone/>
            </a:pPr>
            <a:endParaRPr lang="en-US" dirty="0" smtClean="0"/>
          </a:p>
          <a:p>
            <a:r>
              <a:rPr lang="en-US" sz="2000" dirty="0" smtClean="0"/>
              <a:t>CRS_DEP_TIME CARRIER DEP_TIME DEST DISTANCE FL_DATE FL_NUM ORIGIN</a:t>
            </a:r>
            <a:br>
              <a:rPr lang="en-US" sz="2000" dirty="0" smtClean="0"/>
            </a:br>
            <a:r>
              <a:rPr lang="en-US" sz="2000" dirty="0" smtClean="0"/>
              <a:t> 1 1455 OH 1455 JFK 184 37987 5935 BWI</a:t>
            </a:r>
            <a:br>
              <a:rPr lang="en-US" sz="2000" dirty="0" smtClean="0"/>
            </a:br>
            <a:r>
              <a:rPr lang="en-US" sz="2000" dirty="0" smtClean="0"/>
              <a:t> 2 1640 DH 1640 JFK 213 37987 6155 DCA</a:t>
            </a:r>
            <a:br>
              <a:rPr lang="en-US" sz="2000" dirty="0" smtClean="0"/>
            </a:br>
            <a:r>
              <a:rPr lang="en-US" sz="2000" dirty="0" smtClean="0"/>
              <a:t> 3 1245 DH 1245 LGA 229 37987 7208 IAD</a:t>
            </a:r>
            <a:br>
              <a:rPr lang="en-US" sz="2000" dirty="0" smtClean="0"/>
            </a:br>
            <a:r>
              <a:rPr lang="en-US" sz="2000" dirty="0" smtClean="0"/>
              <a:t> 4 1715 DH 1709 LGA 229 37987 7215 IAD</a:t>
            </a:r>
            <a:br>
              <a:rPr lang="en-US" sz="2000" dirty="0" smtClean="0"/>
            </a:br>
            <a:r>
              <a:rPr lang="en-US" sz="2000" dirty="0" smtClean="0"/>
              <a:t> 5 1039 DH 1035 LGA 229 37987 7792 IAD</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dirty="0" smtClean="0"/>
              <a:t>Analyzing </a:t>
            </a:r>
            <a:r>
              <a:rPr lang="en-US" sz="3600" b="1" dirty="0"/>
              <a:t>Available Data Source</a:t>
            </a:r>
            <a:endParaRPr lang="en-US" sz="3600" b="1" dirty="0" smtClean="0">
              <a:solidFill>
                <a:srgbClr val="0070C0"/>
              </a:solidFill>
            </a:endParaRPr>
          </a:p>
        </p:txBody>
      </p:sp>
      <p:sp>
        <p:nvSpPr>
          <p:cNvPr id="3" name="Content Placeholder 2"/>
          <p:cNvSpPr>
            <a:spLocks noGrp="1"/>
          </p:cNvSpPr>
          <p:nvPr>
            <p:ph idx="1"/>
          </p:nvPr>
        </p:nvSpPr>
        <p:spPr/>
        <p:txBody>
          <a:bodyPr/>
          <a:lstStyle/>
          <a:p>
            <a:pPr marL="0" indent="0">
              <a:buNone/>
            </a:pPr>
            <a:r>
              <a:rPr lang="en-US" dirty="0" smtClean="0"/>
              <a:t>Weather </a:t>
            </a:r>
            <a:r>
              <a:rPr lang="en-US" dirty="0"/>
              <a:t>DAY_WEEK DAY_OF_MONTH TAIL_NUM </a:t>
            </a:r>
            <a:r>
              <a:rPr lang="en-US" dirty="0" err="1"/>
              <a:t>Flight.Status</a:t>
            </a:r>
            <a:r>
              <a:rPr lang="en-US" dirty="0"/>
              <a:t/>
            </a:r>
            <a:br>
              <a:rPr lang="en-US" dirty="0"/>
            </a:br>
            <a:r>
              <a:rPr lang="en-US" sz="2800" dirty="0"/>
              <a:t> 1 0 4 1 N940CA </a:t>
            </a:r>
            <a:r>
              <a:rPr lang="en-US" sz="2800" dirty="0" err="1"/>
              <a:t>ontime</a:t>
            </a:r>
            <a:r>
              <a:rPr lang="en-US" sz="2800" dirty="0"/>
              <a:t/>
            </a:r>
            <a:br>
              <a:rPr lang="en-US" sz="2800" dirty="0"/>
            </a:br>
            <a:r>
              <a:rPr lang="en-US" sz="2800" dirty="0"/>
              <a:t> 2 0 4 1 N405FJ </a:t>
            </a:r>
            <a:r>
              <a:rPr lang="en-US" sz="2800" dirty="0" err="1"/>
              <a:t>ontime</a:t>
            </a:r>
            <a:r>
              <a:rPr lang="en-US" sz="2800" dirty="0"/>
              <a:t/>
            </a:r>
            <a:br>
              <a:rPr lang="en-US" sz="2800" dirty="0"/>
            </a:br>
            <a:r>
              <a:rPr lang="en-US" sz="2800" dirty="0"/>
              <a:t> 3 0 4 1 N695BR </a:t>
            </a:r>
            <a:r>
              <a:rPr lang="en-US" sz="2800" dirty="0" err="1"/>
              <a:t>ontime</a:t>
            </a:r>
            <a:r>
              <a:rPr lang="en-US" sz="2800" dirty="0"/>
              <a:t/>
            </a:r>
            <a:br>
              <a:rPr lang="en-US" sz="2800" dirty="0"/>
            </a:br>
            <a:r>
              <a:rPr lang="en-US" sz="2800" dirty="0"/>
              <a:t> 4 0 4 1 N662BR </a:t>
            </a:r>
            <a:r>
              <a:rPr lang="en-US" sz="2800" dirty="0" err="1"/>
              <a:t>ontime</a:t>
            </a:r>
            <a:r>
              <a:rPr lang="en-US" sz="2800" dirty="0"/>
              <a:t/>
            </a:r>
            <a:br>
              <a:rPr lang="en-US" sz="2800" dirty="0"/>
            </a:br>
            <a:r>
              <a:rPr lang="en-US" sz="2800" dirty="0"/>
              <a:t> 5 0 4 1 N698BR </a:t>
            </a:r>
            <a:r>
              <a:rPr lang="en-US" sz="2800" dirty="0" err="1"/>
              <a:t>ontime</a:t>
            </a:r>
            <a:endParaRPr lang="en-US" sz="2800" dirty="0"/>
          </a:p>
          <a:p>
            <a:pPr marL="0" indent="0">
              <a:buNone/>
            </a:pPr>
            <a:endParaRPr lang="en-US" dirty="0"/>
          </a:p>
        </p:txBody>
      </p:sp>
    </p:spTree>
    <p:extLst>
      <p:ext uri="{BB962C8B-B14F-4D97-AF65-F5344CB8AC3E}">
        <p14:creationId xmlns:p14="http://schemas.microsoft.com/office/powerpoint/2010/main" val="2794734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dirty="0" smtClean="0"/>
              <a:t>Analyzing </a:t>
            </a:r>
            <a:r>
              <a:rPr lang="en-US" sz="3600" b="1" dirty="0"/>
              <a:t>Available Data Source</a:t>
            </a:r>
            <a:endParaRPr lang="en-US" sz="3600" b="1" dirty="0" smtClean="0">
              <a:solidFill>
                <a:srgbClr val="0070C0"/>
              </a:solidFill>
            </a:endParaRPr>
          </a:p>
        </p:txBody>
      </p:sp>
      <p:sp>
        <p:nvSpPr>
          <p:cNvPr id="3" name="Content Placeholder 2"/>
          <p:cNvSpPr>
            <a:spLocks noGrp="1"/>
          </p:cNvSpPr>
          <p:nvPr>
            <p:ph idx="1"/>
          </p:nvPr>
        </p:nvSpPr>
        <p:spPr/>
        <p:txBody>
          <a:bodyPr/>
          <a:lstStyle/>
          <a:p>
            <a:pPr lvl="0"/>
            <a:r>
              <a:rPr lang="en-IN" sz="1800" dirty="0"/>
              <a:t>Year</a:t>
            </a:r>
          </a:p>
          <a:p>
            <a:pPr lvl="0"/>
            <a:r>
              <a:rPr lang="en-IN" sz="1800" dirty="0"/>
              <a:t>Month</a:t>
            </a:r>
          </a:p>
          <a:p>
            <a:pPr lvl="0"/>
            <a:r>
              <a:rPr lang="en-IN" sz="1800" dirty="0" err="1"/>
              <a:t>DayofMonth</a:t>
            </a:r>
            <a:endParaRPr lang="en-IN" sz="1800" dirty="0"/>
          </a:p>
          <a:p>
            <a:pPr lvl="0"/>
            <a:r>
              <a:rPr lang="en-IN" sz="1800" dirty="0" err="1"/>
              <a:t>DayofWeek</a:t>
            </a:r>
            <a:endParaRPr lang="en-IN" sz="1800" dirty="0"/>
          </a:p>
          <a:p>
            <a:pPr lvl="0"/>
            <a:r>
              <a:rPr lang="en-IN" sz="1800" dirty="0" err="1"/>
              <a:t>UniqueCarrier</a:t>
            </a:r>
            <a:endParaRPr lang="en-IN" sz="1800" dirty="0"/>
          </a:p>
          <a:p>
            <a:pPr lvl="0"/>
            <a:r>
              <a:rPr lang="en-IN" sz="1800" dirty="0" err="1"/>
              <a:t>OriginAirportID</a:t>
            </a:r>
            <a:endParaRPr lang="en-IN" sz="1800" dirty="0"/>
          </a:p>
          <a:p>
            <a:pPr lvl="0"/>
            <a:r>
              <a:rPr lang="en-IN" sz="1800" dirty="0" err="1"/>
              <a:t>DestAirportID</a:t>
            </a:r>
            <a:endParaRPr lang="en-IN" sz="1800" dirty="0"/>
          </a:p>
          <a:p>
            <a:pPr lvl="0"/>
            <a:r>
              <a:rPr lang="en-IN" sz="1800" dirty="0" err="1"/>
              <a:t>CRSDepTime</a:t>
            </a:r>
            <a:r>
              <a:rPr lang="en-IN" sz="1800" dirty="0"/>
              <a:t> (the local time the plane was scheduled to depart)</a:t>
            </a:r>
          </a:p>
          <a:p>
            <a:pPr lvl="0"/>
            <a:r>
              <a:rPr lang="en-IN" sz="1800" dirty="0" err="1"/>
              <a:t>CRSArrTime</a:t>
            </a:r>
            <a:r>
              <a:rPr lang="en-IN" sz="1800" dirty="0"/>
              <a:t> (the local time the plane was scheduled to arrive)</a:t>
            </a:r>
          </a:p>
          <a:p>
            <a:pPr lvl="0"/>
            <a:r>
              <a:rPr lang="en-IN" sz="1800" dirty="0" err="1"/>
              <a:t>ArrDelay</a:t>
            </a:r>
            <a:r>
              <a:rPr lang="en-IN" sz="1800" dirty="0"/>
              <a:t> (how early/late the plane was at its final destination in minutes: our target variable)</a:t>
            </a:r>
          </a:p>
          <a:p>
            <a:pPr lvl="0"/>
            <a:r>
              <a:rPr lang="en-IN" sz="1800" dirty="0"/>
              <a:t>Distance (how far did the plane travel for the route)</a:t>
            </a:r>
          </a:p>
          <a:p>
            <a:pPr lvl="0"/>
            <a:r>
              <a:rPr lang="en-IN" sz="1800" dirty="0" err="1"/>
              <a:t>CRSElapsedTime</a:t>
            </a:r>
            <a:r>
              <a:rPr lang="en-IN" sz="1800" dirty="0"/>
              <a:t> (the scheduled difference between departure and arrival)</a:t>
            </a:r>
          </a:p>
          <a:p>
            <a:pPr marL="0" indent="0">
              <a:buNone/>
            </a:pPr>
            <a:endParaRPr lang="en-US" sz="1800" dirty="0"/>
          </a:p>
        </p:txBody>
      </p:sp>
    </p:spTree>
    <p:extLst>
      <p:ext uri="{BB962C8B-B14F-4D97-AF65-F5344CB8AC3E}">
        <p14:creationId xmlns:p14="http://schemas.microsoft.com/office/powerpoint/2010/main" val="2317150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a:t>Analyzing Available Data Source</a:t>
            </a:r>
            <a:endParaRPr lang="en-US" sz="3600" b="1" dirty="0" smtClean="0">
              <a:solidFill>
                <a:srgbClr val="0070C0"/>
              </a:solidFill>
            </a:endParaRPr>
          </a:p>
        </p:txBody>
      </p:sp>
      <p:sp>
        <p:nvSpPr>
          <p:cNvPr id="2" name="Content Placeholder 1"/>
          <p:cNvSpPr>
            <a:spLocks noGrp="1"/>
          </p:cNvSpPr>
          <p:nvPr>
            <p:ph idx="1"/>
          </p:nvPr>
        </p:nvSpPr>
        <p:spPr/>
        <p:txBody>
          <a:bodyPr/>
          <a:lstStyle/>
          <a:p>
            <a:endParaRPr lang="en-US" sz="2400" dirty="0" smtClean="0"/>
          </a:p>
          <a:p>
            <a:endParaRPr lang="en-US" sz="2400" dirty="0"/>
          </a:p>
          <a:p>
            <a:r>
              <a:rPr lang="en-US" dirty="0" smtClean="0"/>
              <a:t>The </a:t>
            </a:r>
            <a:r>
              <a:rPr lang="en-US" dirty="0"/>
              <a:t>goal here is </a:t>
            </a:r>
            <a:r>
              <a:rPr lang="en-IN" dirty="0" smtClean="0"/>
              <a:t>to predict </a:t>
            </a:r>
            <a:r>
              <a:rPr lang="en-IN" dirty="0"/>
              <a:t>the </a:t>
            </a:r>
            <a:r>
              <a:rPr lang="en-IN" dirty="0" smtClean="0"/>
              <a:t>flight delay </a:t>
            </a:r>
            <a:r>
              <a:rPr lang="en-IN" dirty="0"/>
              <a:t>time in number of minutes </a:t>
            </a:r>
            <a:endParaRPr lang="en-US" dirty="0"/>
          </a:p>
        </p:txBody>
      </p:sp>
    </p:spTree>
    <p:extLst>
      <p:ext uri="{BB962C8B-B14F-4D97-AF65-F5344CB8AC3E}">
        <p14:creationId xmlns:p14="http://schemas.microsoft.com/office/powerpoint/2010/main" val="293279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sp>
        <p:nvSpPr>
          <p:cNvPr id="2" name="Content Placeholder 1"/>
          <p:cNvSpPr>
            <a:spLocks noGrp="1"/>
          </p:cNvSpPr>
          <p:nvPr>
            <p:ph idx="1"/>
          </p:nvPr>
        </p:nvSpPr>
        <p:spPr/>
        <p:txBody>
          <a:bodyPr/>
          <a:lstStyle/>
          <a:p>
            <a:r>
              <a:rPr lang="en-US" sz="1800" dirty="0"/>
              <a:t>Please note the following:</a:t>
            </a:r>
          </a:p>
          <a:p>
            <a:pPr lvl="0"/>
            <a:r>
              <a:rPr lang="en-US" sz="1800" dirty="0"/>
              <a:t>CO: Continental</a:t>
            </a:r>
          </a:p>
          <a:p>
            <a:pPr lvl="0"/>
            <a:r>
              <a:rPr lang="en-US" sz="1800" dirty="0"/>
              <a:t>DH: Atlantic Coast</a:t>
            </a:r>
          </a:p>
          <a:p>
            <a:pPr lvl="0"/>
            <a:r>
              <a:rPr lang="en-US" sz="1800" dirty="0"/>
              <a:t>DL: Delta</a:t>
            </a:r>
          </a:p>
          <a:p>
            <a:pPr lvl="0"/>
            <a:r>
              <a:rPr lang="en-US" sz="1800" dirty="0"/>
              <a:t>MQ: American Eagle</a:t>
            </a:r>
          </a:p>
          <a:p>
            <a:pPr lvl="0"/>
            <a:r>
              <a:rPr lang="en-US" sz="1800" dirty="0"/>
              <a:t>OH: Comair</a:t>
            </a:r>
          </a:p>
          <a:p>
            <a:pPr lvl="0"/>
            <a:r>
              <a:rPr lang="en-US" sz="1800" dirty="0"/>
              <a:t>RU: Continental Express</a:t>
            </a:r>
          </a:p>
          <a:p>
            <a:pPr lvl="0"/>
            <a:r>
              <a:rPr lang="en-US" sz="1800" dirty="0"/>
              <a:t>UA: United</a:t>
            </a:r>
          </a:p>
          <a:p>
            <a:pPr lvl="0"/>
            <a:r>
              <a:rPr lang="en-US" sz="1800" dirty="0"/>
              <a:t>US: US Airways</a:t>
            </a:r>
          </a:p>
          <a:p>
            <a:r>
              <a:rPr lang="en-US" sz="1800" dirty="0"/>
              <a:t>Based on Day of the Week effect. We see that Mondays and Sundays have the most delayed flights and Saturdays have the least. Note: 1 is Monday and 7 is Sunday.</a:t>
            </a:r>
          </a:p>
          <a:p>
            <a:endParaRPr lang="en-US" dirty="0"/>
          </a:p>
        </p:txBody>
      </p:sp>
    </p:spTree>
    <p:extLst>
      <p:ext uri="{BB962C8B-B14F-4D97-AF65-F5344CB8AC3E}">
        <p14:creationId xmlns:p14="http://schemas.microsoft.com/office/powerpoint/2010/main" val="138315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dirty="0" smtClean="0"/>
              <a:t>Exploratory </a:t>
            </a:r>
            <a:r>
              <a:rPr lang="en-US" sz="3600" b="1" dirty="0"/>
              <a:t>Data Analysis:</a:t>
            </a:r>
            <a:endParaRPr lang="en-US" sz="3600" dirty="0"/>
          </a:p>
        </p:txBody>
      </p:sp>
      <p:sp>
        <p:nvSpPr>
          <p:cNvPr id="2" name="Content Placeholder 1"/>
          <p:cNvSpPr>
            <a:spLocks noGrp="1"/>
          </p:cNvSpPr>
          <p:nvPr>
            <p:ph idx="1"/>
          </p:nvPr>
        </p:nvSpPr>
        <p:spPr/>
        <p:txBody>
          <a:bodyPr/>
          <a:lstStyle/>
          <a:p>
            <a:r>
              <a:rPr lang="en-US" sz="2000" dirty="0" smtClean="0"/>
              <a:t>The </a:t>
            </a:r>
            <a:r>
              <a:rPr lang="en-US" sz="2000" dirty="0"/>
              <a:t>next step in predictive analytics is to explore our underlying data. Let’s do a few plots of our </a:t>
            </a:r>
            <a:r>
              <a:rPr lang="en-US" sz="2000" dirty="0" smtClean="0"/>
              <a:t>explanatory </a:t>
            </a:r>
            <a:r>
              <a:rPr lang="en-US" sz="2000" dirty="0"/>
              <a:t>variables to see how they look against Delayed Flights</a:t>
            </a:r>
            <a:r>
              <a:rPr lang="en-US" sz="2000" dirty="0" smtClean="0"/>
              <a:t>.</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594774874"/>
              </p:ext>
            </p:extLst>
          </p:nvPr>
        </p:nvGraphicFramePr>
        <p:xfrm>
          <a:off x="533400" y="3821430"/>
          <a:ext cx="8229600" cy="1817370"/>
        </p:xfrm>
        <a:graphic>
          <a:graphicData uri="http://schemas.openxmlformats.org/drawingml/2006/table">
            <a:tbl>
              <a:tblPr firstRow="1" firstCol="1" bandRow="1">
                <a:tableStyleId>{5C22544A-7EE6-4342-B048-85BDC9FD1C3A}</a:tableStyleId>
              </a:tblPr>
              <a:tblGrid>
                <a:gridCol w="2743200"/>
                <a:gridCol w="2743200"/>
                <a:gridCol w="2743200"/>
              </a:tblGrid>
              <a:tr h="0">
                <a:tc>
                  <a:txBody>
                    <a:bodyPr/>
                    <a:lstStyle/>
                    <a:p>
                      <a:pPr marL="0" marR="0">
                        <a:spcBef>
                          <a:spcPts val="0"/>
                        </a:spcBef>
                        <a:spcAft>
                          <a:spcPts val="600"/>
                        </a:spcAft>
                      </a:pPr>
                      <a:r>
                        <a:rPr lang="en-US" sz="1200" dirty="0">
                          <a:effectLst/>
                        </a:rPr>
                        <a:t>Carrier </a:t>
                      </a:r>
                      <a:endParaRPr lang="en-US"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600"/>
                        </a:spcAft>
                      </a:pPr>
                      <a:r>
                        <a:rPr lang="en-US" sz="1000">
                          <a:effectLst/>
                        </a:rPr>
                        <a:t>Count</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600"/>
                        </a:spcAft>
                      </a:pPr>
                      <a:r>
                        <a:rPr lang="en-US" sz="1000">
                          <a:effectLst/>
                        </a:rPr>
                        <a:t> Percentage</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CO</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94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4.3%</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DH</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551</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DL</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388</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17.6%</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MQ</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295</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dirty="0">
                          <a:effectLst/>
                        </a:rPr>
                        <a:t>13.4%</a:t>
                      </a:r>
                      <a:endParaRPr lang="en-US" sz="1200" dirty="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OH</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30</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RU</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408</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18.5%</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UA</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31</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1.4%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r>
              <a:tr h="0">
                <a:tc>
                  <a:txBody>
                    <a:bodyPr/>
                    <a:lstStyle/>
                    <a:p>
                      <a:pPr marL="0" marR="0">
                        <a:spcBef>
                          <a:spcPts val="0"/>
                        </a:spcBef>
                        <a:spcAft>
                          <a:spcPts val="600"/>
                        </a:spcAft>
                      </a:pPr>
                      <a:r>
                        <a:rPr lang="en-US" sz="1200">
                          <a:effectLst/>
                        </a:rPr>
                        <a:t>US</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a:effectLst/>
                        </a:rPr>
                        <a:t>404</a:t>
                      </a:r>
                      <a:endParaRPr lang="en-US"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600"/>
                        </a:spcAft>
                      </a:pPr>
                      <a:r>
                        <a:rPr lang="en-US" sz="1200" dirty="0">
                          <a:effectLst/>
                        </a:rPr>
                        <a:t>18.4%</a:t>
                      </a:r>
                      <a:endParaRPr lang="en-US" sz="12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sp>
        <p:nvSpPr>
          <p:cNvPr id="7" name="Rectangle 2"/>
          <p:cNvSpPr>
            <a:spLocks noChangeArrowheads="1"/>
          </p:cNvSpPr>
          <p:nvPr/>
        </p:nvSpPr>
        <p:spPr bwMode="auto">
          <a:xfrm>
            <a:off x="457200" y="3534489"/>
            <a:ext cx="830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54545"/>
                </a:solidFill>
                <a:effectLst/>
                <a:latin typeface="Arial" panose="020B0604020202020204" pitchFamily="34" charset="0"/>
                <a:ea typeface="Times New Roman" panose="02020603050405020304" pitchFamily="18" charset="0"/>
                <a:cs typeface="Arial" panose="020B0604020202020204" pitchFamily="34" charset="0"/>
              </a:rPr>
              <a:t>Carriers Distribution in the Data Set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834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944563"/>
          </a:xfrm>
        </p:spPr>
        <p:txBody>
          <a:bodyPr/>
          <a:lstStyle/>
          <a:p>
            <a:r>
              <a:rPr lang="en-US" sz="3600" b="1" dirty="0" smtClean="0"/>
              <a:t>Exploratory </a:t>
            </a:r>
            <a:r>
              <a:rPr lang="en-US" sz="3600" b="1" dirty="0"/>
              <a:t>Data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78" y="1219201"/>
            <a:ext cx="7217442" cy="3962400"/>
          </a:xfrm>
          <a:prstGeom prst="rect">
            <a:avLst/>
          </a:prstGeom>
        </p:spPr>
      </p:pic>
      <p:sp>
        <p:nvSpPr>
          <p:cNvPr id="3" name="Rectangle 2"/>
          <p:cNvSpPr/>
          <p:nvPr/>
        </p:nvSpPr>
        <p:spPr>
          <a:xfrm>
            <a:off x="1066800" y="5207169"/>
            <a:ext cx="7239000" cy="507831"/>
          </a:xfrm>
          <a:prstGeom prst="rect">
            <a:avLst/>
          </a:prstGeom>
        </p:spPr>
        <p:txBody>
          <a:bodyPr wrap="square">
            <a:spAutoFit/>
          </a:bodyPr>
          <a:lstStyle/>
          <a:p>
            <a:r>
              <a:rPr lang="en-IN" sz="1350" dirty="0">
                <a:solidFill>
                  <a:srgbClr val="333333"/>
                </a:solidFill>
                <a:latin typeface="Helvetica" panose="020B0604020202020204" pitchFamily="34" charset="0"/>
                <a:ea typeface="Times New Roman" panose="02020603050405020304" pitchFamily="18" charset="0"/>
              </a:rPr>
              <a:t>There are only four carriers that </a:t>
            </a:r>
            <a:r>
              <a:rPr lang="en-IN" sz="1350" dirty="0" smtClean="0">
                <a:solidFill>
                  <a:srgbClr val="333333"/>
                </a:solidFill>
                <a:latin typeface="Helvetica" panose="020B0604020202020204" pitchFamily="34" charset="0"/>
                <a:ea typeface="Times New Roman" panose="02020603050405020304" pitchFamily="18" charset="0"/>
              </a:rPr>
              <a:t>offer </a:t>
            </a:r>
            <a:r>
              <a:rPr lang="en-IN" sz="1350" dirty="0">
                <a:solidFill>
                  <a:srgbClr val="333333"/>
                </a:solidFill>
                <a:latin typeface="Helvetica" panose="020B0604020202020204" pitchFamily="34" charset="0"/>
                <a:ea typeface="Times New Roman" panose="02020603050405020304" pitchFamily="18" charset="0"/>
              </a:rPr>
              <a:t>direct flights from Dallas to Chicago in the database. </a:t>
            </a:r>
            <a:r>
              <a:rPr lang="en-IN" sz="1350" dirty="0" smtClean="0">
                <a:solidFill>
                  <a:srgbClr val="333333"/>
                </a:solidFill>
                <a:latin typeface="Helvetica" panose="020B0604020202020204" pitchFamily="34" charset="0"/>
                <a:ea typeface="Times New Roman" panose="02020603050405020304" pitchFamily="18" charset="0"/>
              </a:rPr>
              <a:t>Data frame </a:t>
            </a:r>
            <a:r>
              <a:rPr lang="en-IN" sz="1350" dirty="0">
                <a:solidFill>
                  <a:srgbClr val="333333"/>
                </a:solidFill>
                <a:latin typeface="Helvetica" panose="020B0604020202020204" pitchFamily="34" charset="0"/>
                <a:ea typeface="Times New Roman" panose="02020603050405020304" pitchFamily="18" charset="0"/>
              </a:rPr>
              <a:t>has each carrier listed with a two letter code. </a:t>
            </a:r>
            <a:endParaRPr lang="en-US" dirty="0"/>
          </a:p>
        </p:txBody>
      </p:sp>
    </p:spTree>
    <p:extLst>
      <p:ext uri="{BB962C8B-B14F-4D97-AF65-F5344CB8AC3E}">
        <p14:creationId xmlns:p14="http://schemas.microsoft.com/office/powerpoint/2010/main" val="802667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6ED17584-E3B0-4315-960C-22D1E2800034}" vid="{E1A5621F-2C93-45D7-BDD7-BD0EB0A2FF86}"/>
    </a:ext>
  </a:extLst>
</a:theme>
</file>

<file path=docProps/app.xml><?xml version="1.0" encoding="utf-8"?>
<Properties xmlns="http://schemas.openxmlformats.org/officeDocument/2006/extended-properties" xmlns:vt="http://schemas.openxmlformats.org/officeDocument/2006/docPropsVTypes">
  <Template>Big Data Use Case in Retail Sector</Template>
  <TotalTime>295</TotalTime>
  <Words>1175</Words>
  <Application>Microsoft Office PowerPoint</Application>
  <PresentationFormat>On-screen Show (4:3)</PresentationFormat>
  <Paragraphs>231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Helvetica</vt:lpstr>
      <vt:lpstr>Times New Roman</vt:lpstr>
      <vt:lpstr>Presentation3</vt:lpstr>
      <vt:lpstr>Predicting Flight Delays</vt:lpstr>
      <vt:lpstr>Identifying the Problem</vt:lpstr>
      <vt:lpstr>Analyzing Available Data Source</vt:lpstr>
      <vt:lpstr>Analyzing Available Data Source</vt:lpstr>
      <vt:lpstr>Analyzing Available Data Source</vt:lpstr>
      <vt:lpstr>Analyzing Available Data Source</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Transformation </vt:lpstr>
      <vt:lpstr>Model Building:</vt:lpstr>
      <vt:lpstr>PowerPoint Presentation</vt:lpstr>
      <vt:lpstr>Regression Model to Predict Flight Delays</vt:lpstr>
      <vt:lpstr>Regression Model to Predict Flight Delays</vt:lpstr>
      <vt:lpstr>Regression Model to Predict Flight Delays</vt:lpstr>
      <vt:lpstr>Function Implementation</vt:lpstr>
      <vt:lpstr>Function Implementation</vt:lpstr>
      <vt:lpstr>Ideas for Improvement and Summary</vt:lpstr>
      <vt:lpstr>Thanks!!! </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Use Case in Retail Sector</dc:title>
  <dc:creator>ADMINIBM</dc:creator>
  <cp:lastModifiedBy>ADMINIBM</cp:lastModifiedBy>
  <cp:revision>37</cp:revision>
  <dcterms:created xsi:type="dcterms:W3CDTF">2015-10-31T21:26:31Z</dcterms:created>
  <dcterms:modified xsi:type="dcterms:W3CDTF">2016-06-18T09:38:02Z</dcterms:modified>
</cp:coreProperties>
</file>