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4" r:id="rId10"/>
    <p:sldId id="265" r:id="rId11"/>
    <p:sldId id="262" r:id="rId12"/>
    <p:sldId id="263" r:id="rId1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8" name="Picture 37"/>
          <p:cNvPicPr/>
          <p:nvPr/>
        </p:nvPicPr>
        <p:blipFill>
          <a:blip r:embed="rId2"/>
          <a:stretch>
            <a:fillRect/>
          </a:stretch>
        </p:blipFill>
        <p:spPr>
          <a:xfrm>
            <a:off x="2079000" y="1604520"/>
            <a:ext cx="4984920" cy="3977280"/>
          </a:xfrm>
          <a:prstGeom prst="rect">
            <a:avLst/>
          </a:prstGeom>
          <a:ln>
            <a:noFill/>
          </a:ln>
        </p:spPr>
      </p:pic>
      <p:pic>
        <p:nvPicPr>
          <p:cNvPr id="39" name="Picture 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079000" y="1604520"/>
            <a:ext cx="4984920" cy="3977280"/>
          </a:xfrm>
          <a:prstGeom prst="rect">
            <a:avLst/>
          </a:prstGeom>
          <a:ln>
            <a:noFill/>
          </a:ln>
        </p:spPr>
      </p:pic>
      <p:pic>
        <p:nvPicPr>
          <p:cNvPr id="77" name="Picture 7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1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4" name="Picture 113"/>
          <p:cNvPicPr/>
          <p:nvPr/>
        </p:nvPicPr>
        <p:blipFill>
          <a:blip r:embed="rId2"/>
          <a:stretch>
            <a:fillRect/>
          </a:stretch>
        </p:blipFill>
        <p:spPr>
          <a:xfrm>
            <a:off x="2079000" y="1604520"/>
            <a:ext cx="4984920" cy="3977280"/>
          </a:xfrm>
          <a:prstGeom prst="rect">
            <a:avLst/>
          </a:prstGeom>
          <a:ln>
            <a:noFill/>
          </a:ln>
        </p:spPr>
      </p:pic>
      <p:pic>
        <p:nvPicPr>
          <p:cNvPr id="115" name="Picture 11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6629400"/>
            <a:ext cx="9142920" cy="227520"/>
          </a:xfrm>
          <a:prstGeom prst="rect">
            <a:avLst/>
          </a:prstGeom>
          <a:solidFill>
            <a:srgbClr val="970303"/>
          </a:solidFill>
          <a:ln w="25560">
            <a:solidFill>
              <a:srgbClr val="970303"/>
            </a:solidFill>
            <a:round/>
          </a:ln>
        </p:spPr>
      </p:sp>
      <p:pic>
        <p:nvPicPr>
          <p:cNvPr id="7" name="Picture 2"/>
          <p:cNvPicPr/>
          <p:nvPr/>
        </p:nvPicPr>
        <p:blipFill>
          <a:blip r:embed="rId14"/>
          <a:stretch>
            <a:fillRect/>
          </a:stretch>
        </p:blipFill>
        <p:spPr>
          <a:xfrm>
            <a:off x="7924680" y="5911920"/>
            <a:ext cx="1180080" cy="608400"/>
          </a:xfrm>
          <a:prstGeom prst="rect">
            <a:avLst/>
          </a:prstGeom>
          <a:ln>
            <a:noFill/>
          </a:ln>
        </p:spPr>
      </p:pic>
      <p:sp>
        <p:nvSpPr>
          <p:cNvPr id="2" name="CustomShape 2"/>
          <p:cNvSpPr/>
          <p:nvPr/>
        </p:nvSpPr>
        <p:spPr>
          <a:xfrm>
            <a:off x="0" y="6629400"/>
            <a:ext cx="9142920" cy="227520"/>
          </a:xfrm>
          <a:prstGeom prst="rect">
            <a:avLst/>
          </a:prstGeom>
          <a:solidFill>
            <a:srgbClr val="970303"/>
          </a:solidFill>
          <a:ln w="25560">
            <a:solidFill>
              <a:srgbClr val="970303"/>
            </a:solidFill>
            <a:round/>
          </a:ln>
        </p:spPr>
      </p:sp>
      <p:pic>
        <p:nvPicPr>
          <p:cNvPr id="3" name="Picture 2"/>
          <p:cNvPicPr/>
          <p:nvPr/>
        </p:nvPicPr>
        <p:blipFill>
          <a:blip r:embed="rId14"/>
          <a:stretch>
            <a:fillRect/>
          </a:stretch>
        </p:blipFill>
        <p:spPr>
          <a:xfrm>
            <a:off x="7924680" y="5911920"/>
            <a:ext cx="1180080" cy="608400"/>
          </a:xfrm>
          <a:prstGeom prst="rect">
            <a:avLst/>
          </a:prstGeom>
          <a:ln>
            <a:noFill/>
          </a:ln>
        </p:spPr>
      </p:pic>
      <p:sp>
        <p:nvSpPr>
          <p:cNvPr id="4" name="PlaceHolder 3"/>
          <p:cNvSpPr>
            <a:spLocks noGrp="1"/>
          </p:cNvSpPr>
          <p:nvPr>
            <p:ph type="title"/>
          </p:nvPr>
        </p:nvSpPr>
        <p:spPr>
          <a:xfrm>
            <a:off x="457200" y="273600"/>
            <a:ext cx="8228880" cy="1144800"/>
          </a:xfrm>
          <a:prstGeom prst="rect">
            <a:avLst/>
          </a:prstGeom>
        </p:spPr>
        <p:txBody>
          <a:bodyPr lIns="0" tIns="0" rIns="0" bIns="0" anchor="ctr"/>
          <a:lstStyle/>
          <a:p>
            <a:r>
              <a:rPr lang="en-GB">
                <a:latin typeface="Arial"/>
              </a:rPr>
              <a:t>Click to edit the title text format</a:t>
            </a:r>
            <a:endParaRPr/>
          </a:p>
        </p:txBody>
      </p:sp>
      <p:sp>
        <p:nvSpPr>
          <p:cNvPr id="5" name="PlaceHolder 4"/>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6629400"/>
            <a:ext cx="9142920" cy="227520"/>
          </a:xfrm>
          <a:prstGeom prst="rect">
            <a:avLst/>
          </a:prstGeom>
          <a:solidFill>
            <a:srgbClr val="970303"/>
          </a:solidFill>
          <a:ln w="25560">
            <a:solidFill>
              <a:srgbClr val="970303"/>
            </a:solidFill>
            <a:round/>
          </a:ln>
        </p:spPr>
      </p:sp>
      <p:pic>
        <p:nvPicPr>
          <p:cNvPr id="41" name="Picture 2"/>
          <p:cNvPicPr/>
          <p:nvPr/>
        </p:nvPicPr>
        <p:blipFill>
          <a:blip r:embed="rId14"/>
          <a:stretch>
            <a:fillRect/>
          </a:stretch>
        </p:blipFill>
        <p:spPr>
          <a:xfrm>
            <a:off x="7924680" y="5911920"/>
            <a:ext cx="1180080" cy="608400"/>
          </a:xfrm>
          <a:prstGeom prst="rect">
            <a:avLst/>
          </a:prstGeom>
          <a:ln>
            <a:noFill/>
          </a:ln>
        </p:spPr>
      </p:pic>
      <p:sp>
        <p:nvSpPr>
          <p:cNvPr id="42"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43" name="PlaceHolder 3"/>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0" y="6629400"/>
            <a:ext cx="9142920" cy="227520"/>
          </a:xfrm>
          <a:prstGeom prst="rect">
            <a:avLst/>
          </a:prstGeom>
          <a:solidFill>
            <a:srgbClr val="970303"/>
          </a:solidFill>
          <a:ln w="25560">
            <a:solidFill>
              <a:srgbClr val="970303"/>
            </a:solidFill>
            <a:round/>
          </a:ln>
        </p:spPr>
      </p:sp>
      <p:pic>
        <p:nvPicPr>
          <p:cNvPr id="79" name="Picture 2"/>
          <p:cNvPicPr/>
          <p:nvPr/>
        </p:nvPicPr>
        <p:blipFill>
          <a:blip r:embed="rId14"/>
          <a:stretch>
            <a:fillRect/>
          </a:stretch>
        </p:blipFill>
        <p:spPr>
          <a:xfrm>
            <a:off x="7924680" y="5911920"/>
            <a:ext cx="1180080" cy="608400"/>
          </a:xfrm>
          <a:prstGeom prst="rect">
            <a:avLst/>
          </a:prstGeom>
          <a:ln>
            <a:noFill/>
          </a:ln>
        </p:spPr>
      </p:pic>
      <p:sp>
        <p:nvSpPr>
          <p:cNvPr id="80"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81" name="PlaceHolder 3"/>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85800" y="1066680"/>
            <a:ext cx="7771320" cy="1468800"/>
          </a:xfrm>
          <a:prstGeom prst="rect">
            <a:avLst/>
          </a:prstGeom>
          <a:noFill/>
          <a:ln>
            <a:noFill/>
          </a:ln>
        </p:spPr>
        <p:txBody>
          <a:bodyPr lIns="90000" tIns="45000" rIns="90000" bIns="45000" anchor="ctr"/>
          <a:lstStyle/>
          <a:p>
            <a:pPr algn="ctr">
              <a:lnSpc>
                <a:spcPct val="100000"/>
              </a:lnSpc>
            </a:pPr>
            <a:r>
              <a:rPr lang="en-GB" sz="4400">
                <a:solidFill>
                  <a:srgbClr val="000000"/>
                </a:solidFill>
                <a:latin typeface="Calibri"/>
              </a:rPr>
              <a:t>Recommender System</a:t>
            </a:r>
            <a:endParaRPr/>
          </a:p>
        </p:txBody>
      </p:sp>
      <p:sp>
        <p:nvSpPr>
          <p:cNvPr id="117" name="CustomShape 2"/>
          <p:cNvSpPr/>
          <p:nvPr/>
        </p:nvSpPr>
        <p:spPr>
          <a:xfrm>
            <a:off x="1371600" y="3429000"/>
            <a:ext cx="6399720" cy="1751400"/>
          </a:xfrm>
          <a:prstGeom prst="rect">
            <a:avLst/>
          </a:prstGeom>
          <a:noFill/>
          <a:ln>
            <a:noFill/>
          </a:ln>
        </p:spPr>
        <p:txBody>
          <a:bodyPr lIns="90000" tIns="45000" rIns="90000" bIns="45000"/>
          <a:lstStyle/>
          <a:p>
            <a:pPr algn="ctr">
              <a:lnSpc>
                <a:spcPct val="100000"/>
              </a:lnSpc>
            </a:pPr>
            <a:r>
              <a:rPr lang="en-GB" sz="2600" dirty="0">
                <a:solidFill>
                  <a:srgbClr val="8B8B8B"/>
                </a:solidFill>
                <a:latin typeface="Calibri"/>
              </a:rPr>
              <a:t>By</a:t>
            </a:r>
            <a:endParaRPr dirty="0"/>
          </a:p>
          <a:p>
            <a:pPr algn="ctr">
              <a:lnSpc>
                <a:spcPct val="100000"/>
              </a:lnSpc>
            </a:pPr>
            <a:r>
              <a:rPr lang="en-GB" sz="3200" dirty="0">
                <a:solidFill>
                  <a:srgbClr val="8B8B8B"/>
                </a:solidFill>
                <a:latin typeface="Calibri"/>
              </a:rPr>
              <a:t>Harshad Lohande</a:t>
            </a:r>
            <a:endParaRPr dirty="0"/>
          </a:p>
          <a:p>
            <a:pPr algn="ctr">
              <a:lnSpc>
                <a:spcPct val="100000"/>
              </a:lnSpc>
            </a:pPr>
            <a:r>
              <a:rPr lang="en-GB" sz="3200" dirty="0" smtClean="0">
                <a:solidFill>
                  <a:srgbClr val="8B8B8B"/>
                </a:solidFill>
                <a:latin typeface="Calibri"/>
              </a:rPr>
              <a:t>Ishwar </a:t>
            </a:r>
            <a:r>
              <a:rPr lang="en-GB" sz="3200" dirty="0">
                <a:solidFill>
                  <a:srgbClr val="8B8B8B"/>
                </a:solidFill>
                <a:latin typeface="Calibri"/>
              </a:rPr>
              <a:t>Anand Singh</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60000" y="524160"/>
            <a:ext cx="8228880" cy="5307480"/>
          </a:xfrm>
          <a:prstGeom prst="rect">
            <a:avLst/>
          </a:prstGeom>
          <a:noFill/>
          <a:ln>
            <a:noFill/>
          </a:ln>
        </p:spPr>
        <p:txBody>
          <a:bodyPr lIns="0" tIns="0" rIns="0" bIns="0" anchor="ctr"/>
          <a:lstStyle/>
          <a:p>
            <a:pPr algn="ctr">
              <a:lnSpc>
                <a:spcPct val="100000"/>
              </a:lnSpc>
            </a:pPr>
            <a:r>
              <a:rPr lang="en-GB" sz="4000">
                <a:latin typeface="Calibri"/>
              </a:rPr>
              <a:t>Thank</a:t>
            </a:r>
            <a:r>
              <a:rPr lang="en-GB" sz="4000">
                <a:latin typeface="Arial"/>
              </a:rPr>
              <a:t> you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GB" sz="3600">
                <a:solidFill>
                  <a:srgbClr val="000000"/>
                </a:solidFill>
                <a:latin typeface="Calibri"/>
              </a:rPr>
              <a:t>Agenda</a:t>
            </a:r>
            <a:endParaRPr/>
          </a:p>
        </p:txBody>
      </p:sp>
      <p:sp>
        <p:nvSpPr>
          <p:cNvPr id="119" name="CustomShape 2"/>
          <p:cNvSpPr/>
          <p:nvPr/>
        </p:nvSpPr>
        <p:spPr>
          <a:xfrm>
            <a:off x="457200" y="1600200"/>
            <a:ext cx="8228520" cy="4524840"/>
          </a:xfrm>
          <a:prstGeom prst="rect">
            <a:avLst/>
          </a:prstGeom>
          <a:noFill/>
          <a:ln>
            <a:noFill/>
          </a:ln>
        </p:spPr>
        <p:txBody>
          <a:bodyPr lIns="90000" tIns="45000" rIns="90000" bIns="45000"/>
          <a:lstStyle/>
          <a:p>
            <a:pPr>
              <a:lnSpc>
                <a:spcPct val="100000"/>
              </a:lnSpc>
              <a:buFont typeface="Arial"/>
              <a:buChar char="•"/>
            </a:pPr>
            <a:r>
              <a:rPr lang="en-GB" sz="2800">
                <a:solidFill>
                  <a:srgbClr val="000000"/>
                </a:solidFill>
                <a:latin typeface="Calibri"/>
              </a:rPr>
              <a:t>Title of the project</a:t>
            </a:r>
            <a:endParaRPr/>
          </a:p>
          <a:p>
            <a:pPr>
              <a:lnSpc>
                <a:spcPct val="100000"/>
              </a:lnSpc>
              <a:buFont typeface="Arial"/>
              <a:buChar char="•"/>
            </a:pPr>
            <a:r>
              <a:rPr lang="en-GB" sz="2800">
                <a:solidFill>
                  <a:srgbClr val="000000"/>
                </a:solidFill>
                <a:latin typeface="Calibri"/>
              </a:rPr>
              <a:t>Brief of the project</a:t>
            </a:r>
            <a:endParaRPr/>
          </a:p>
          <a:p>
            <a:pPr>
              <a:lnSpc>
                <a:spcPct val="100000"/>
              </a:lnSpc>
              <a:buFont typeface="Arial"/>
              <a:buChar char="•"/>
            </a:pPr>
            <a:r>
              <a:rPr lang="en-GB" sz="2800">
                <a:solidFill>
                  <a:srgbClr val="000000"/>
                </a:solidFill>
                <a:latin typeface="Calibri"/>
              </a:rPr>
              <a:t>Deliverables of the project</a:t>
            </a:r>
            <a:endParaRPr/>
          </a:p>
          <a:p>
            <a:pPr>
              <a:lnSpc>
                <a:spcPct val="100000"/>
              </a:lnSpc>
              <a:buFont typeface="Arial"/>
              <a:buChar char="•"/>
            </a:pPr>
            <a:r>
              <a:rPr lang="en-GB" sz="2800">
                <a:solidFill>
                  <a:srgbClr val="000000"/>
                </a:solidFill>
                <a:latin typeface="Calibri"/>
              </a:rPr>
              <a:t>Resources</a:t>
            </a:r>
            <a:endParaRPr/>
          </a:p>
          <a:p>
            <a:pPr>
              <a:lnSpc>
                <a:spcPct val="100000"/>
              </a:lnSpc>
              <a:buFont typeface="Arial"/>
              <a:buChar char="•"/>
            </a:pPr>
            <a:r>
              <a:rPr lang="en-GB" sz="2800">
                <a:solidFill>
                  <a:srgbClr val="000000"/>
                </a:solidFill>
                <a:latin typeface="Calibri"/>
              </a:rPr>
              <a:t>Technical Architect</a:t>
            </a:r>
            <a:endParaRPr/>
          </a:p>
          <a:p>
            <a:pPr>
              <a:lnSpc>
                <a:spcPct val="100000"/>
              </a:lnSpc>
              <a:buFont typeface="Arial"/>
              <a:buChar char="•"/>
            </a:pPr>
            <a:r>
              <a:rPr lang="en-GB" sz="2800">
                <a:solidFill>
                  <a:srgbClr val="000000"/>
                </a:solidFill>
                <a:latin typeface="Calibri"/>
              </a:rPr>
              <a:t>Team Members</a:t>
            </a:r>
            <a:endParaRPr/>
          </a:p>
          <a:p>
            <a:pPr>
              <a:lnSpc>
                <a:spcPct val="100000"/>
              </a:lnSpc>
              <a:buFont typeface="Arial"/>
              <a:buChar char="•"/>
            </a:pPr>
            <a:r>
              <a:rPr lang="en-GB" sz="2800">
                <a:solidFill>
                  <a:srgbClr val="000000"/>
                </a:solidFill>
                <a:latin typeface="Calibri"/>
              </a:rPr>
              <a:t>Milestones with Time-line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GB" sz="3600">
                <a:solidFill>
                  <a:srgbClr val="000000"/>
                </a:solidFill>
                <a:latin typeface="Calibri"/>
              </a:rPr>
              <a:t>Brief of the project</a:t>
            </a:r>
            <a:endParaRPr/>
          </a:p>
        </p:txBody>
      </p:sp>
      <p:sp>
        <p:nvSpPr>
          <p:cNvPr id="121" name="CustomShape 2"/>
          <p:cNvSpPr/>
          <p:nvPr/>
        </p:nvSpPr>
        <p:spPr>
          <a:xfrm>
            <a:off x="457200" y="1371600"/>
            <a:ext cx="8228520" cy="4799520"/>
          </a:xfrm>
          <a:prstGeom prst="rect">
            <a:avLst/>
          </a:prstGeom>
          <a:noFill/>
          <a:ln>
            <a:noFill/>
          </a:ln>
        </p:spPr>
        <p:txBody>
          <a:bodyPr lIns="90000" tIns="45000" rIns="90000" bIns="45000"/>
          <a:lstStyle/>
          <a:p>
            <a:pPr algn="just">
              <a:lnSpc>
                <a:spcPct val="100000"/>
              </a:lnSpc>
            </a:pPr>
            <a:r>
              <a:rPr lang="en-GB" sz="2400">
                <a:solidFill>
                  <a:srgbClr val="000000"/>
                </a:solidFill>
                <a:latin typeface="Calibri"/>
              </a:rPr>
              <a:t>Most large-scale commercial and social websites recommend options, such as products or people to connect with, to users. Recommender systems identify recommendations autonomously for individual users based on past purchases and searches, and on other users' behavior. Recommender systems can not be ignored in todays competitive business world, all most every company wants such kind of tools or system which can help them to grow their business and revenue. So incorporation of these systems by organizations is increasing day by day. As a part of our capstone project, we would like to develop a movie recommender system.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GB" sz="3600">
                <a:solidFill>
                  <a:srgbClr val="000000"/>
                </a:solidFill>
                <a:latin typeface="Calibri"/>
              </a:rPr>
              <a:t>Deliverables of the project</a:t>
            </a:r>
            <a:endParaRPr/>
          </a:p>
        </p:txBody>
      </p:sp>
      <p:sp>
        <p:nvSpPr>
          <p:cNvPr id="123" name="CustomShape 2"/>
          <p:cNvSpPr/>
          <p:nvPr/>
        </p:nvSpPr>
        <p:spPr>
          <a:xfrm>
            <a:off x="457200" y="1600200"/>
            <a:ext cx="8228520" cy="4524840"/>
          </a:xfrm>
          <a:prstGeom prst="rect">
            <a:avLst/>
          </a:prstGeom>
          <a:noFill/>
          <a:ln>
            <a:noFill/>
          </a:ln>
        </p:spPr>
        <p:txBody>
          <a:bodyPr lIns="90000" tIns="45000" rIns="90000" bIns="45000"/>
          <a:lstStyle/>
          <a:p>
            <a:pPr>
              <a:lnSpc>
                <a:spcPct val="100000"/>
              </a:lnSpc>
              <a:buFont typeface="Arial"/>
              <a:buChar char="•"/>
            </a:pPr>
            <a:r>
              <a:rPr lang="en-GB" sz="2800">
                <a:solidFill>
                  <a:srgbClr val="000000"/>
                </a:solidFill>
                <a:latin typeface="Calibri"/>
              </a:rPr>
              <a:t>A functional Recommender System</a:t>
            </a:r>
            <a:endParaRPr/>
          </a:p>
          <a:p>
            <a:pPr>
              <a:lnSpc>
                <a:spcPct val="100000"/>
              </a:lnSpc>
              <a:buFont typeface="Arial"/>
              <a:buChar char="•"/>
            </a:pPr>
            <a:r>
              <a:rPr lang="en-GB" sz="2800">
                <a:solidFill>
                  <a:srgbClr val="000000"/>
                </a:solidFill>
                <a:latin typeface="Calibri"/>
              </a:rPr>
              <a:t>Data Model</a:t>
            </a:r>
            <a:endParaRPr/>
          </a:p>
          <a:p>
            <a:pPr>
              <a:lnSpc>
                <a:spcPct val="100000"/>
              </a:lnSpc>
              <a:buFont typeface="Arial"/>
              <a:buChar char="•"/>
            </a:pPr>
            <a:r>
              <a:rPr lang="en-GB" sz="2800">
                <a:solidFill>
                  <a:srgbClr val="000000"/>
                </a:solidFill>
                <a:latin typeface="Calibri"/>
              </a:rPr>
              <a:t>Applied Machine Learning algorithms</a:t>
            </a:r>
            <a:r>
              <a:rPr lang="en-GB" sz="3200">
                <a:solidFill>
                  <a:srgbClr val="000000"/>
                </a:solidFill>
                <a:latin typeface="Calibri"/>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GB" sz="3600">
                <a:solidFill>
                  <a:srgbClr val="000000"/>
                </a:solidFill>
                <a:latin typeface="Calibri"/>
              </a:rPr>
              <a:t>Resources</a:t>
            </a:r>
            <a:endParaRPr/>
          </a:p>
        </p:txBody>
      </p:sp>
      <p:sp>
        <p:nvSpPr>
          <p:cNvPr id="125" name="CustomShape 2"/>
          <p:cNvSpPr/>
          <p:nvPr/>
        </p:nvSpPr>
        <p:spPr>
          <a:xfrm>
            <a:off x="457200" y="1259280"/>
            <a:ext cx="8228520" cy="5104440"/>
          </a:xfrm>
          <a:prstGeom prst="rect">
            <a:avLst/>
          </a:prstGeom>
          <a:noFill/>
          <a:ln>
            <a:noFill/>
          </a:ln>
        </p:spPr>
        <p:txBody>
          <a:bodyPr lIns="90000" tIns="45000" rIns="90000" bIns="45000"/>
          <a:lstStyle/>
          <a:p>
            <a:pPr>
              <a:lnSpc>
                <a:spcPct val="100000"/>
              </a:lnSpc>
              <a:buFont typeface="Arial"/>
              <a:buChar char="•"/>
            </a:pPr>
            <a:r>
              <a:rPr lang="en-GB" sz="2800" dirty="0">
                <a:solidFill>
                  <a:srgbClr val="000000"/>
                </a:solidFill>
                <a:latin typeface="Calibri"/>
              </a:rPr>
              <a:t>Data set source:</a:t>
            </a:r>
            <a:endParaRPr dirty="0"/>
          </a:p>
          <a:p>
            <a:pPr>
              <a:lnSpc>
                <a:spcPct val="100000"/>
              </a:lnSpc>
            </a:pPr>
            <a:r>
              <a:rPr lang="en-GB" sz="2800" dirty="0">
                <a:solidFill>
                  <a:srgbClr val="000000"/>
                </a:solidFill>
                <a:latin typeface="Calibri"/>
              </a:rPr>
              <a:t>http://grouplens.org/datasets/movielens/</a:t>
            </a:r>
            <a:endParaRPr dirty="0"/>
          </a:p>
          <a:p>
            <a:pPr>
              <a:lnSpc>
                <a:spcPct val="100000"/>
              </a:lnSpc>
              <a:buFont typeface="Arial"/>
              <a:buChar char="•"/>
            </a:pPr>
            <a:r>
              <a:rPr lang="en-GB" sz="2800" dirty="0">
                <a:solidFill>
                  <a:srgbClr val="000000"/>
                </a:solidFill>
                <a:latin typeface="Calibri"/>
              </a:rPr>
              <a:t>Software and tools:</a:t>
            </a:r>
            <a:endParaRPr dirty="0"/>
          </a:p>
          <a:p>
            <a:pPr lvl="1">
              <a:lnSpc>
                <a:spcPct val="100000"/>
              </a:lnSpc>
              <a:buFont typeface="Arial"/>
              <a:buChar char="–"/>
            </a:pPr>
            <a:r>
              <a:rPr lang="en-GB" sz="2800" dirty="0">
                <a:solidFill>
                  <a:srgbClr val="000000"/>
                </a:solidFill>
                <a:latin typeface="Calibri"/>
              </a:rPr>
              <a:t>Hadoop ecosystem tools</a:t>
            </a:r>
            <a:endParaRPr dirty="0"/>
          </a:p>
          <a:p>
            <a:pPr lvl="1">
              <a:lnSpc>
                <a:spcPct val="100000"/>
              </a:lnSpc>
              <a:buFont typeface="Arial"/>
              <a:buChar char="–"/>
            </a:pPr>
            <a:r>
              <a:rPr lang="en-GB" sz="2800" dirty="0" smtClean="0">
                <a:solidFill>
                  <a:srgbClr val="000000"/>
                </a:solidFill>
                <a:latin typeface="Calibri"/>
              </a:rPr>
              <a:t>Python/Spark</a:t>
            </a:r>
            <a:endParaRPr dirty="0"/>
          </a:p>
          <a:p>
            <a:pPr lvl="1">
              <a:lnSpc>
                <a:spcPct val="100000"/>
              </a:lnSpc>
              <a:buFont typeface="Arial"/>
              <a:buChar char="–"/>
            </a:pPr>
            <a:r>
              <a:rPr lang="en-GB" sz="2800" dirty="0">
                <a:solidFill>
                  <a:srgbClr val="000000"/>
                </a:solidFill>
                <a:latin typeface="Calibri"/>
              </a:rPr>
              <a:t>Machine Learning </a:t>
            </a:r>
            <a:r>
              <a:rPr lang="en-GB" sz="2800" dirty="0" smtClean="0">
                <a:solidFill>
                  <a:srgbClr val="000000"/>
                </a:solidFill>
                <a:latin typeface="Calibri"/>
              </a:rPr>
              <a:t>Libraries i.e. </a:t>
            </a:r>
            <a:r>
              <a:rPr lang="en-GB" sz="2800" dirty="0" err="1" smtClean="0">
                <a:solidFill>
                  <a:srgbClr val="000000"/>
                </a:solidFill>
                <a:latin typeface="Calibri"/>
              </a:rPr>
              <a:t>Mllib</a:t>
            </a:r>
            <a:endParaRPr lang="en-GB" sz="2800" dirty="0" smtClean="0">
              <a:solidFill>
                <a:srgbClr val="000000"/>
              </a:solidFill>
              <a:latin typeface="Calibri"/>
            </a:endParaRPr>
          </a:p>
          <a:p>
            <a:pPr lvl="1">
              <a:lnSpc>
                <a:spcPct val="100000"/>
              </a:lnSpc>
              <a:buFont typeface="Arial"/>
              <a:buChar char="–"/>
            </a:pPr>
            <a:r>
              <a:rPr lang="en-GB" sz="2800" dirty="0" smtClean="0">
                <a:solidFill>
                  <a:srgbClr val="000000"/>
                </a:solidFill>
                <a:latin typeface="Calibri"/>
              </a:rPr>
              <a:t>- ALS ( Alternating List Square) </a:t>
            </a:r>
            <a:endParaRPr dirty="0"/>
          </a:p>
          <a:p>
            <a:pPr>
              <a:lnSpc>
                <a:spcPct val="100000"/>
              </a:lnSpc>
              <a:buFont typeface="Arial"/>
              <a:buChar char="•"/>
            </a:pPr>
            <a:r>
              <a:rPr lang="en-GB" sz="2800" dirty="0">
                <a:solidFill>
                  <a:srgbClr val="000000"/>
                </a:solidFill>
                <a:latin typeface="Calibri"/>
              </a:rPr>
              <a:t>References:</a:t>
            </a:r>
            <a:endParaRPr dirty="0"/>
          </a:p>
          <a:p>
            <a:pPr lvl="1">
              <a:lnSpc>
                <a:spcPct val="100000"/>
              </a:lnSpc>
              <a:buFont typeface="Arial"/>
              <a:buChar char="–"/>
            </a:pPr>
            <a:r>
              <a:rPr lang="en-GB" sz="2800" dirty="0">
                <a:solidFill>
                  <a:srgbClr val="000000"/>
                </a:solidFill>
                <a:latin typeface="Calibri"/>
              </a:rPr>
              <a:t>http://infolab.stanford.edu/~ullman/mmds/ch9.pdf</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152280"/>
            <a:ext cx="8228520" cy="1141920"/>
          </a:xfrm>
          <a:prstGeom prst="rect">
            <a:avLst/>
          </a:prstGeom>
          <a:noFill/>
          <a:ln>
            <a:noFill/>
          </a:ln>
        </p:spPr>
        <p:txBody>
          <a:bodyPr lIns="90000" tIns="45000" rIns="90000" bIns="45000" anchor="ctr"/>
          <a:lstStyle/>
          <a:p>
            <a:pPr algn="ctr">
              <a:lnSpc>
                <a:spcPct val="100000"/>
              </a:lnSpc>
            </a:pPr>
            <a:r>
              <a:rPr lang="en-GB" sz="3600" dirty="0">
                <a:solidFill>
                  <a:srgbClr val="000000"/>
                </a:solidFill>
                <a:latin typeface="Calibri"/>
              </a:rPr>
              <a:t>Technical Architect</a:t>
            </a:r>
            <a:endParaRPr dirty="0"/>
          </a:p>
        </p:txBody>
      </p:sp>
      <p:sp>
        <p:nvSpPr>
          <p:cNvPr id="127" name="CustomShape 2"/>
          <p:cNvSpPr/>
          <p:nvPr/>
        </p:nvSpPr>
        <p:spPr>
          <a:xfrm>
            <a:off x="949233" y="1223640"/>
            <a:ext cx="1031760" cy="904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GB" sz="1600" dirty="0">
                <a:solidFill>
                  <a:srgbClr val="FFFFFF"/>
                </a:solidFill>
                <a:latin typeface="Calibri"/>
              </a:rPr>
              <a:t>Client Server</a:t>
            </a:r>
            <a:endParaRPr dirty="0"/>
          </a:p>
        </p:txBody>
      </p:sp>
      <p:sp>
        <p:nvSpPr>
          <p:cNvPr id="128" name="CustomShape 3"/>
          <p:cNvSpPr/>
          <p:nvPr/>
        </p:nvSpPr>
        <p:spPr>
          <a:xfrm>
            <a:off x="1066680" y="2362320"/>
            <a:ext cx="2284920" cy="60840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GB">
                <a:solidFill>
                  <a:srgbClr val="FFFFFF"/>
                </a:solidFill>
                <a:latin typeface="Calibri"/>
              </a:rPr>
              <a:t>Hadoop Box</a:t>
            </a:r>
            <a:endParaRPr/>
          </a:p>
        </p:txBody>
      </p:sp>
      <p:sp>
        <p:nvSpPr>
          <p:cNvPr id="129" name="CustomShape 4"/>
          <p:cNvSpPr/>
          <p:nvPr/>
        </p:nvSpPr>
        <p:spPr>
          <a:xfrm>
            <a:off x="3809880" y="2286000"/>
            <a:ext cx="2132640" cy="761040"/>
          </a:xfrm>
          <a:prstGeom prst="ellipse">
            <a:avLst/>
          </a:prstGeom>
          <a:solidFill>
            <a:srgbClr val="4F81BD"/>
          </a:solidFill>
          <a:ln w="25560">
            <a:solidFill>
              <a:srgbClr val="3A5F8B"/>
            </a:solidFill>
            <a:round/>
          </a:ln>
        </p:spPr>
        <p:txBody>
          <a:bodyPr lIns="90000" tIns="45000" rIns="90000" bIns="45000" anchor="ctr"/>
          <a:lstStyle/>
          <a:p>
            <a:pPr algn="ctr">
              <a:lnSpc>
                <a:spcPct val="100000"/>
              </a:lnSpc>
            </a:pPr>
            <a:r>
              <a:rPr lang="en-GB" dirty="0" smtClean="0">
                <a:solidFill>
                  <a:srgbClr val="FFFFFF"/>
                </a:solidFill>
                <a:latin typeface="Calibri"/>
              </a:rPr>
              <a:t>Spark/Python</a:t>
            </a:r>
            <a:endParaRPr dirty="0"/>
          </a:p>
        </p:txBody>
      </p:sp>
      <p:sp>
        <p:nvSpPr>
          <p:cNvPr id="130" name="CustomShape 5"/>
          <p:cNvSpPr/>
          <p:nvPr/>
        </p:nvSpPr>
        <p:spPr>
          <a:xfrm>
            <a:off x="3963060" y="1296360"/>
            <a:ext cx="1827720" cy="761040"/>
          </a:xfrm>
          <a:prstGeom prst="flowChartMagneticDisk">
            <a:avLst/>
          </a:prstGeom>
          <a:solidFill>
            <a:srgbClr val="4F81BD"/>
          </a:solidFill>
          <a:ln w="25560">
            <a:solidFill>
              <a:srgbClr val="3A5F8B"/>
            </a:solidFill>
            <a:round/>
          </a:ln>
        </p:spPr>
        <p:txBody>
          <a:bodyPr lIns="90000" tIns="45000" rIns="90000" bIns="45000" anchor="ctr"/>
          <a:lstStyle/>
          <a:p>
            <a:pPr algn="ctr">
              <a:lnSpc>
                <a:spcPct val="100000"/>
              </a:lnSpc>
            </a:pPr>
            <a:r>
              <a:rPr lang="en-GB" sz="1600" dirty="0" smtClean="0">
                <a:solidFill>
                  <a:srgbClr val="FFFFFF"/>
                </a:solidFill>
                <a:latin typeface="Calibri"/>
              </a:rPr>
              <a:t>Spark Context</a:t>
            </a:r>
            <a:endParaRPr dirty="0"/>
          </a:p>
        </p:txBody>
      </p:sp>
      <p:sp>
        <p:nvSpPr>
          <p:cNvPr id="131" name="CustomShape 6"/>
          <p:cNvSpPr/>
          <p:nvPr/>
        </p:nvSpPr>
        <p:spPr>
          <a:xfrm>
            <a:off x="1371600" y="2057400"/>
            <a:ext cx="360" cy="303840"/>
          </a:xfrm>
          <a:prstGeom prst="straightConnector1">
            <a:avLst/>
          </a:prstGeom>
          <a:noFill/>
          <a:ln w="9360">
            <a:solidFill>
              <a:srgbClr val="4A7EBB"/>
            </a:solidFill>
            <a:round/>
            <a:tailEnd type="arrow" w="med" len="med"/>
          </a:ln>
        </p:spPr>
      </p:sp>
      <p:sp>
        <p:nvSpPr>
          <p:cNvPr id="132" name="CustomShape 7"/>
          <p:cNvSpPr/>
          <p:nvPr/>
        </p:nvSpPr>
        <p:spPr>
          <a:xfrm>
            <a:off x="3352680" y="2666880"/>
            <a:ext cx="456120" cy="360"/>
          </a:xfrm>
          <a:prstGeom prst="straightConnector1">
            <a:avLst/>
          </a:prstGeom>
          <a:noFill/>
          <a:ln w="9360">
            <a:solidFill>
              <a:srgbClr val="4A7EBB"/>
            </a:solidFill>
            <a:round/>
            <a:headEnd type="arrow" w="med" len="med"/>
            <a:tailEnd type="arrow" w="med" len="med"/>
          </a:ln>
        </p:spPr>
      </p:sp>
      <p:sp>
        <p:nvSpPr>
          <p:cNvPr id="133" name="CustomShape 8"/>
          <p:cNvSpPr/>
          <p:nvPr/>
        </p:nvSpPr>
        <p:spPr>
          <a:xfrm>
            <a:off x="4876920" y="2057400"/>
            <a:ext cx="360" cy="227520"/>
          </a:xfrm>
          <a:prstGeom prst="straightConnector1">
            <a:avLst/>
          </a:prstGeom>
          <a:noFill/>
          <a:ln w="9360">
            <a:solidFill>
              <a:srgbClr val="4A7EBB"/>
            </a:solidFill>
            <a:round/>
            <a:headEnd type="arrow" w="med" len="med"/>
            <a:tailEnd type="arrow" w="med" len="med"/>
          </a:ln>
        </p:spPr>
      </p:sp>
      <p:sp>
        <p:nvSpPr>
          <p:cNvPr id="135" name="CustomShape 10"/>
          <p:cNvSpPr/>
          <p:nvPr/>
        </p:nvSpPr>
        <p:spPr>
          <a:xfrm>
            <a:off x="6553080" y="1917360"/>
            <a:ext cx="2132640" cy="819000"/>
          </a:xfrm>
          <a:prstGeom prst="rect">
            <a:avLst/>
          </a:prstGeom>
          <a:solidFill>
            <a:srgbClr val="E6E0EC"/>
          </a:solidFill>
          <a:ln>
            <a:noFill/>
          </a:ln>
        </p:spPr>
        <p:txBody>
          <a:bodyPr lIns="90000" tIns="45000" rIns="90000" bIns="45000"/>
          <a:lstStyle/>
          <a:p>
            <a:pPr>
              <a:lnSpc>
                <a:spcPct val="100000"/>
              </a:lnSpc>
            </a:pPr>
            <a:r>
              <a:rPr lang="en-GB" sz="1600">
                <a:solidFill>
                  <a:srgbClr val="000000"/>
                </a:solidFill>
                <a:latin typeface="Calibri"/>
              </a:rPr>
              <a:t>System Architect of Recommender System</a:t>
            </a:r>
            <a:endParaRPr/>
          </a:p>
        </p:txBody>
      </p:sp>
      <p:sp>
        <p:nvSpPr>
          <p:cNvPr id="136" name="CustomShape 11"/>
          <p:cNvSpPr/>
          <p:nvPr/>
        </p:nvSpPr>
        <p:spPr>
          <a:xfrm>
            <a:off x="838080" y="3733920"/>
            <a:ext cx="1218240" cy="989640"/>
          </a:xfrm>
          <a:prstGeom prst="flowChartMagneticDisk">
            <a:avLst/>
          </a:prstGeom>
          <a:solidFill>
            <a:srgbClr val="D7E4BD"/>
          </a:solidFill>
          <a:ln w="25560">
            <a:solidFill>
              <a:srgbClr val="3A5F8B"/>
            </a:solidFill>
            <a:round/>
          </a:ln>
        </p:spPr>
        <p:txBody>
          <a:bodyPr lIns="90000" tIns="45000" rIns="90000" bIns="45000" anchor="ctr"/>
          <a:lstStyle/>
          <a:p>
            <a:pPr algn="ctr">
              <a:lnSpc>
                <a:spcPct val="100000"/>
              </a:lnSpc>
            </a:pPr>
            <a:r>
              <a:rPr lang="en-GB" sz="1600">
                <a:solidFill>
                  <a:srgbClr val="C00000"/>
                </a:solidFill>
                <a:latin typeface="Calibri"/>
              </a:rPr>
              <a:t>Training</a:t>
            </a:r>
            <a:endParaRPr/>
          </a:p>
          <a:p>
            <a:pPr algn="ctr">
              <a:lnSpc>
                <a:spcPct val="100000"/>
              </a:lnSpc>
            </a:pPr>
            <a:r>
              <a:rPr lang="en-GB" sz="1600">
                <a:solidFill>
                  <a:srgbClr val="C00000"/>
                </a:solidFill>
                <a:latin typeface="Calibri"/>
              </a:rPr>
              <a:t>Data</a:t>
            </a:r>
            <a:endParaRPr/>
          </a:p>
        </p:txBody>
      </p:sp>
      <p:sp>
        <p:nvSpPr>
          <p:cNvPr id="137" name="CustomShape 12"/>
          <p:cNvSpPr/>
          <p:nvPr/>
        </p:nvSpPr>
        <p:spPr>
          <a:xfrm>
            <a:off x="2590920" y="3845160"/>
            <a:ext cx="1522800" cy="76104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GB">
                <a:solidFill>
                  <a:srgbClr val="FFFFFF"/>
                </a:solidFill>
                <a:latin typeface="Calibri"/>
              </a:rPr>
              <a:t>Feature</a:t>
            </a:r>
            <a:endParaRPr/>
          </a:p>
          <a:p>
            <a:pPr algn="ctr">
              <a:lnSpc>
                <a:spcPct val="100000"/>
              </a:lnSpc>
            </a:pPr>
            <a:r>
              <a:rPr lang="en-GB">
                <a:solidFill>
                  <a:srgbClr val="FFFFFF"/>
                </a:solidFill>
                <a:latin typeface="Calibri"/>
              </a:rPr>
              <a:t>Extraction</a:t>
            </a:r>
            <a:endParaRPr/>
          </a:p>
        </p:txBody>
      </p:sp>
      <p:sp>
        <p:nvSpPr>
          <p:cNvPr id="138" name="CustomShape 13"/>
          <p:cNvSpPr/>
          <p:nvPr/>
        </p:nvSpPr>
        <p:spPr>
          <a:xfrm>
            <a:off x="4648320" y="3886200"/>
            <a:ext cx="1065600" cy="684720"/>
          </a:xfrm>
          <a:prstGeom prst="rect">
            <a:avLst/>
          </a:prstGeom>
          <a:solidFill>
            <a:srgbClr val="FAC090"/>
          </a:solidFill>
          <a:ln w="25560">
            <a:solidFill>
              <a:srgbClr val="3A5F8B"/>
            </a:solidFill>
            <a:round/>
          </a:ln>
        </p:spPr>
        <p:txBody>
          <a:bodyPr lIns="90000" tIns="45000" rIns="90000" bIns="45000" anchor="ctr"/>
          <a:lstStyle/>
          <a:p>
            <a:pPr algn="ctr">
              <a:lnSpc>
                <a:spcPct val="100000"/>
              </a:lnSpc>
            </a:pPr>
            <a:r>
              <a:rPr lang="en-GB">
                <a:solidFill>
                  <a:srgbClr val="FFFFFF"/>
                </a:solidFill>
                <a:latin typeface="Calibri"/>
              </a:rPr>
              <a:t>ML </a:t>
            </a:r>
            <a:endParaRPr/>
          </a:p>
          <a:p>
            <a:pPr algn="ctr">
              <a:lnSpc>
                <a:spcPct val="100000"/>
              </a:lnSpc>
            </a:pPr>
            <a:r>
              <a:rPr lang="en-GB">
                <a:solidFill>
                  <a:srgbClr val="FFFFFF"/>
                </a:solidFill>
                <a:latin typeface="Calibri"/>
              </a:rPr>
              <a:t>MODEL</a:t>
            </a:r>
            <a:endParaRPr/>
          </a:p>
        </p:txBody>
      </p:sp>
      <p:sp>
        <p:nvSpPr>
          <p:cNvPr id="139" name="CustomShape 14"/>
          <p:cNvSpPr/>
          <p:nvPr/>
        </p:nvSpPr>
        <p:spPr>
          <a:xfrm>
            <a:off x="4267080" y="4952880"/>
            <a:ext cx="1827720" cy="379800"/>
          </a:xfrm>
          <a:prstGeom prst="rect">
            <a:avLst/>
          </a:prstGeom>
          <a:solidFill>
            <a:srgbClr val="00B050"/>
          </a:solidFill>
          <a:ln w="25560">
            <a:solidFill>
              <a:srgbClr val="3A5F8B"/>
            </a:solidFill>
            <a:round/>
          </a:ln>
        </p:spPr>
        <p:txBody>
          <a:bodyPr lIns="90000" tIns="45000" rIns="90000" bIns="45000" anchor="ctr"/>
          <a:lstStyle/>
          <a:p>
            <a:pPr algn="ctr">
              <a:lnSpc>
                <a:spcPct val="100000"/>
              </a:lnSpc>
            </a:pPr>
            <a:r>
              <a:rPr lang="en-GB">
                <a:solidFill>
                  <a:srgbClr val="FFFFFF"/>
                </a:solidFill>
                <a:latin typeface="Calibri"/>
              </a:rPr>
              <a:t>ML Algorithm</a:t>
            </a:r>
            <a:endParaRPr/>
          </a:p>
        </p:txBody>
      </p:sp>
      <p:sp>
        <p:nvSpPr>
          <p:cNvPr id="140" name="CustomShape 15"/>
          <p:cNvSpPr/>
          <p:nvPr/>
        </p:nvSpPr>
        <p:spPr>
          <a:xfrm>
            <a:off x="4343400" y="5715000"/>
            <a:ext cx="1675440" cy="608400"/>
          </a:xfrm>
          <a:prstGeom prst="rect">
            <a:avLst/>
          </a:prstGeom>
          <a:solidFill>
            <a:srgbClr val="FFC000"/>
          </a:solidFill>
          <a:ln w="25560">
            <a:solidFill>
              <a:srgbClr val="3A5F8B"/>
            </a:solidFill>
            <a:round/>
          </a:ln>
        </p:spPr>
        <p:txBody>
          <a:bodyPr lIns="90000" tIns="45000" rIns="90000" bIns="45000" anchor="ctr"/>
          <a:lstStyle/>
          <a:p>
            <a:pPr algn="ctr">
              <a:lnSpc>
                <a:spcPct val="100000"/>
              </a:lnSpc>
            </a:pPr>
            <a:r>
              <a:rPr lang="en-GB">
                <a:solidFill>
                  <a:srgbClr val="FFFFFF"/>
                </a:solidFill>
                <a:latin typeface="Calibri"/>
              </a:rPr>
              <a:t>Quality Matric</a:t>
            </a:r>
            <a:endParaRPr/>
          </a:p>
        </p:txBody>
      </p:sp>
      <p:sp>
        <p:nvSpPr>
          <p:cNvPr id="141" name="CustomShape 16"/>
          <p:cNvSpPr/>
          <p:nvPr/>
        </p:nvSpPr>
        <p:spPr>
          <a:xfrm flipV="1">
            <a:off x="2057400" y="4224600"/>
            <a:ext cx="532440" cy="1800"/>
          </a:xfrm>
          <a:prstGeom prst="straightConnector1">
            <a:avLst/>
          </a:prstGeom>
          <a:noFill/>
          <a:ln w="9360">
            <a:solidFill>
              <a:srgbClr val="4A7EBB"/>
            </a:solidFill>
            <a:round/>
            <a:tailEnd type="arrow" w="med" len="med"/>
          </a:ln>
        </p:spPr>
      </p:sp>
      <p:sp>
        <p:nvSpPr>
          <p:cNvPr id="142" name="CustomShape 17"/>
          <p:cNvSpPr/>
          <p:nvPr/>
        </p:nvSpPr>
        <p:spPr>
          <a:xfrm>
            <a:off x="4114800" y="4226040"/>
            <a:ext cx="532440" cy="1800"/>
          </a:xfrm>
          <a:prstGeom prst="straightConnector1">
            <a:avLst/>
          </a:prstGeom>
          <a:noFill/>
          <a:ln w="9360">
            <a:solidFill>
              <a:srgbClr val="4A7EBB"/>
            </a:solidFill>
            <a:round/>
            <a:tailEnd type="arrow" w="med" len="med"/>
          </a:ln>
        </p:spPr>
      </p:sp>
      <p:sp>
        <p:nvSpPr>
          <p:cNvPr id="143" name="CustomShape 18"/>
          <p:cNvSpPr/>
          <p:nvPr/>
        </p:nvSpPr>
        <p:spPr>
          <a:xfrm flipV="1">
            <a:off x="5181480" y="4570560"/>
            <a:ext cx="360" cy="379800"/>
          </a:xfrm>
          <a:prstGeom prst="straightConnector1">
            <a:avLst/>
          </a:prstGeom>
          <a:noFill/>
          <a:ln w="9360">
            <a:solidFill>
              <a:srgbClr val="4A7EBB"/>
            </a:solidFill>
            <a:round/>
            <a:tailEnd type="arrow" w="med" len="med"/>
          </a:ln>
        </p:spPr>
      </p:sp>
      <p:sp>
        <p:nvSpPr>
          <p:cNvPr id="144" name="CustomShape 19"/>
          <p:cNvSpPr/>
          <p:nvPr/>
        </p:nvSpPr>
        <p:spPr>
          <a:xfrm flipV="1">
            <a:off x="5181480" y="5332680"/>
            <a:ext cx="360" cy="379800"/>
          </a:xfrm>
          <a:prstGeom prst="straightConnector1">
            <a:avLst/>
          </a:prstGeom>
          <a:noFill/>
          <a:ln w="9360">
            <a:solidFill>
              <a:srgbClr val="4A7EBB"/>
            </a:solidFill>
            <a:round/>
            <a:tailEnd type="arrow" w="med" len="med"/>
          </a:ln>
        </p:spPr>
      </p:sp>
      <p:sp>
        <p:nvSpPr>
          <p:cNvPr id="146" name="CustomShape 21"/>
          <p:cNvSpPr/>
          <p:nvPr/>
        </p:nvSpPr>
        <p:spPr>
          <a:xfrm>
            <a:off x="5715000" y="4152960"/>
            <a:ext cx="1370520" cy="113400"/>
          </a:xfrm>
          <a:prstGeom prst="rightArrow">
            <a:avLst>
              <a:gd name="adj1" fmla="val 50000"/>
              <a:gd name="adj2" fmla="val 50000"/>
            </a:avLst>
          </a:prstGeom>
          <a:solidFill>
            <a:srgbClr val="4F81BD"/>
          </a:solidFill>
          <a:ln w="25560">
            <a:solidFill>
              <a:srgbClr val="3A5F8B"/>
            </a:solidFill>
            <a:round/>
          </a:ln>
        </p:spPr>
      </p:sp>
      <p:sp>
        <p:nvSpPr>
          <p:cNvPr id="147" name="CustomShape 22"/>
          <p:cNvSpPr/>
          <p:nvPr/>
        </p:nvSpPr>
        <p:spPr>
          <a:xfrm rot="5400000">
            <a:off x="5373000" y="4838760"/>
            <a:ext cx="1827720" cy="532440"/>
          </a:xfrm>
          <a:prstGeom prst="bentConnector2">
            <a:avLst/>
          </a:prstGeom>
          <a:noFill/>
          <a:ln w="9360">
            <a:solidFill>
              <a:srgbClr val="4A7EBB"/>
            </a:solidFill>
            <a:round/>
            <a:tailEnd type="arrow" w="med" len="med"/>
          </a:ln>
        </p:spPr>
      </p:sp>
      <p:sp>
        <p:nvSpPr>
          <p:cNvPr id="148" name="CustomShape 23"/>
          <p:cNvSpPr/>
          <p:nvPr/>
        </p:nvSpPr>
        <p:spPr>
          <a:xfrm>
            <a:off x="6705720" y="4749120"/>
            <a:ext cx="2132640" cy="819000"/>
          </a:xfrm>
          <a:prstGeom prst="rect">
            <a:avLst/>
          </a:prstGeom>
          <a:solidFill>
            <a:srgbClr val="C6D9F1"/>
          </a:solidFill>
          <a:ln>
            <a:noFill/>
          </a:ln>
        </p:spPr>
        <p:txBody>
          <a:bodyPr lIns="90000" tIns="45000" rIns="90000" bIns="45000"/>
          <a:lstStyle/>
          <a:p>
            <a:pPr>
              <a:lnSpc>
                <a:spcPct val="100000"/>
              </a:lnSpc>
            </a:pPr>
            <a:r>
              <a:rPr lang="en-GB" sz="1600">
                <a:solidFill>
                  <a:srgbClr val="000000"/>
                </a:solidFill>
                <a:latin typeface="Calibri"/>
              </a:rPr>
              <a:t>Data flow diagram of Machine Learning (ML)</a:t>
            </a:r>
            <a:endParaRPr/>
          </a:p>
        </p:txBody>
      </p:sp>
      <p:cxnSp>
        <p:nvCxnSpPr>
          <p:cNvPr id="5" name="Elbow Connector 4"/>
          <p:cNvCxnSpPr>
            <a:stCxn id="140" idx="1"/>
            <a:endCxn id="136" idx="3"/>
          </p:cNvCxnSpPr>
          <p:nvPr/>
        </p:nvCxnSpPr>
        <p:spPr>
          <a:xfrm rot="10800000">
            <a:off x="1447200" y="4723560"/>
            <a:ext cx="2896200" cy="1295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7" idx="3"/>
            <a:endCxn id="130" idx="2"/>
          </p:cNvCxnSpPr>
          <p:nvPr/>
        </p:nvCxnSpPr>
        <p:spPr>
          <a:xfrm>
            <a:off x="1980993" y="1675800"/>
            <a:ext cx="1982067" cy="10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kern="1200" dirty="0">
                <a:solidFill>
                  <a:srgbClr val="000000"/>
                </a:solidFill>
                <a:latin typeface="Calibri"/>
                <a:ea typeface="+mn-ea"/>
                <a:cs typeface="+mn-cs"/>
              </a:rPr>
              <a:t>Data</a:t>
            </a:r>
            <a:r>
              <a:rPr lang="en-US" dirty="0" smtClean="0"/>
              <a:t> </a:t>
            </a:r>
            <a:r>
              <a:rPr lang="en-US" sz="3600" kern="1200" dirty="0" smtClean="0">
                <a:solidFill>
                  <a:srgbClr val="000000"/>
                </a:solidFill>
                <a:latin typeface="Calibri"/>
                <a:ea typeface="+mn-ea"/>
                <a:cs typeface="+mn-cs"/>
              </a:rPr>
              <a:t>Sets </a:t>
            </a:r>
            <a:r>
              <a:rPr lang="en-US" dirty="0" smtClean="0"/>
              <a:t> </a:t>
            </a:r>
            <a:endParaRPr lang="en-US" dirty="0"/>
          </a:p>
        </p:txBody>
      </p:sp>
      <p:sp>
        <p:nvSpPr>
          <p:cNvPr id="3" name="Subtitle 2"/>
          <p:cNvSpPr>
            <a:spLocks noGrp="1"/>
          </p:cNvSpPr>
          <p:nvPr>
            <p:ph type="subTitle"/>
          </p:nvPr>
        </p:nvSpPr>
        <p:spPr>
          <a:xfrm>
            <a:off x="457200" y="1219200"/>
            <a:ext cx="8229240" cy="1371600"/>
          </a:xfrm>
        </p:spPr>
        <p:txBody>
          <a:bodyPr/>
          <a:lstStyle/>
          <a:p>
            <a:pPr marL="285750" indent="-285750">
              <a:buFont typeface="Arial" panose="020B0604020202020204" pitchFamily="34" charset="0"/>
              <a:buChar char="•"/>
            </a:pPr>
            <a:r>
              <a:rPr lang="en-US" sz="1600" dirty="0"/>
              <a:t>The full u data set, 100000 ratings by 943 users on 1682 items</a:t>
            </a:r>
            <a:r>
              <a:rPr lang="en-US" sz="1600" dirty="0" smtClean="0"/>
              <a:t>.</a:t>
            </a:r>
          </a:p>
          <a:p>
            <a:pPr marL="285750" indent="-285750">
              <a:buFont typeface="Arial" panose="020B0604020202020204" pitchFamily="34" charset="0"/>
              <a:buChar char="•"/>
            </a:pPr>
            <a:r>
              <a:rPr lang="en-US" sz="1600" dirty="0"/>
              <a:t>Each user has rated at least 20 movies</a:t>
            </a:r>
            <a:r>
              <a:rPr lang="en-US" sz="1600" dirty="0" smtClean="0"/>
              <a:t>.</a:t>
            </a:r>
          </a:p>
          <a:p>
            <a:pPr marL="285750" indent="-285750">
              <a:buFont typeface="Arial" panose="020B0604020202020204" pitchFamily="34" charset="0"/>
              <a:buChar char="•"/>
            </a:pPr>
            <a:r>
              <a:rPr lang="en-US" sz="1600" dirty="0"/>
              <a:t>Users and items </a:t>
            </a:r>
            <a:r>
              <a:rPr lang="en-US" sz="1600" dirty="0" smtClean="0"/>
              <a:t>are numbered </a:t>
            </a:r>
            <a:r>
              <a:rPr lang="en-US" sz="1600" dirty="0"/>
              <a:t>consecutively from </a:t>
            </a:r>
            <a:r>
              <a:rPr lang="en-US" sz="1600" dirty="0" smtClean="0"/>
              <a:t>1.</a:t>
            </a:r>
          </a:p>
          <a:p>
            <a:pPr marL="285750" indent="-285750">
              <a:buFont typeface="Arial" panose="020B0604020202020204" pitchFamily="34" charset="0"/>
              <a:buChar char="•"/>
            </a:pPr>
            <a:r>
              <a:rPr lang="en-US" sz="1600" dirty="0"/>
              <a:t>The data is </a:t>
            </a:r>
            <a:r>
              <a:rPr lang="en-US" sz="1600" dirty="0" smtClean="0"/>
              <a:t>randomly ordered</a:t>
            </a:r>
            <a:r>
              <a:rPr lang="en-US" sz="1600" dirty="0"/>
              <a:t>. This is a tab separated list </a:t>
            </a:r>
            <a:r>
              <a:rPr lang="en-US" sz="1600" dirty="0" smtClean="0"/>
              <a:t>of user </a:t>
            </a:r>
            <a:r>
              <a:rPr lang="en-US" sz="1600" dirty="0"/>
              <a:t>id | item id | rating | timestamp</a:t>
            </a:r>
            <a:r>
              <a:rPr lang="en-US" sz="1600" dirty="0" smtClean="0"/>
              <a:t>.</a:t>
            </a:r>
            <a:endParaRPr lang="en-US" sz="1600" dirty="0"/>
          </a:p>
        </p:txBody>
      </p:sp>
      <p:sp>
        <p:nvSpPr>
          <p:cNvPr id="4" name="Subtitle 2"/>
          <p:cNvSpPr txBox="1">
            <a:spLocks/>
          </p:cNvSpPr>
          <p:nvPr/>
        </p:nvSpPr>
        <p:spPr>
          <a:xfrm>
            <a:off x="457200" y="2819400"/>
            <a:ext cx="8229240" cy="3505200"/>
          </a:xfrm>
          <a:prstGeom prst="rect">
            <a:avLst/>
          </a:prstGeom>
        </p:spPr>
        <p:txBody>
          <a:bodyPr lIns="0" tIns="0" rIns="0" bIns="0" anchor="ctr"/>
          <a:lstStyle/>
          <a:p>
            <a:r>
              <a:rPr lang="en-US" b="1" kern="0" dirty="0" smtClean="0">
                <a:solidFill>
                  <a:sysClr val="windowText" lastClr="000000"/>
                </a:solidFill>
              </a:rPr>
              <a:t>Movie Data</a:t>
            </a:r>
          </a:p>
          <a:p>
            <a:pPr algn="just"/>
            <a:r>
              <a:rPr lang="en-US" sz="1400" dirty="0"/>
              <a:t>list </a:t>
            </a:r>
            <a:r>
              <a:rPr lang="en-US" sz="1400" dirty="0" smtClean="0"/>
              <a:t>of movie </a:t>
            </a:r>
            <a:r>
              <a:rPr lang="en-US" sz="1400" dirty="0"/>
              <a:t>id | movie title | release date | video release date </a:t>
            </a:r>
            <a:r>
              <a:rPr lang="en-US" sz="1400" dirty="0" smtClean="0"/>
              <a:t>| IMDb </a:t>
            </a:r>
            <a:r>
              <a:rPr lang="en-US" sz="1400" dirty="0"/>
              <a:t>URL </a:t>
            </a:r>
            <a:r>
              <a:rPr lang="en-US" sz="1400" dirty="0" smtClean="0"/>
              <a:t>| unknown </a:t>
            </a:r>
            <a:r>
              <a:rPr lang="en-US" sz="1400" dirty="0"/>
              <a:t>| Action | Adventure | Animation </a:t>
            </a:r>
            <a:r>
              <a:rPr lang="en-US" sz="1400" dirty="0" smtClean="0"/>
              <a:t>| Children's </a:t>
            </a:r>
            <a:r>
              <a:rPr lang="en-US" sz="1400" dirty="0"/>
              <a:t>| Comedy | Crime </a:t>
            </a:r>
            <a:r>
              <a:rPr lang="en-US" sz="1400" dirty="0" smtClean="0"/>
              <a:t>| Documentary </a:t>
            </a:r>
            <a:r>
              <a:rPr lang="en-US" sz="1400" dirty="0"/>
              <a:t>| Drama | Fantasy </a:t>
            </a:r>
            <a:r>
              <a:rPr lang="en-US" sz="1400" dirty="0" smtClean="0"/>
              <a:t>| Film-Noir </a:t>
            </a:r>
            <a:r>
              <a:rPr lang="en-US" sz="1400" dirty="0"/>
              <a:t>| Horror | Musical | Mystery | Romance | Sci-Fi </a:t>
            </a:r>
            <a:r>
              <a:rPr lang="en-US" sz="1400" dirty="0" smtClean="0"/>
              <a:t>| Thriller </a:t>
            </a:r>
            <a:r>
              <a:rPr lang="en-US" sz="1400" dirty="0"/>
              <a:t>| War | Western |</a:t>
            </a:r>
          </a:p>
          <a:p>
            <a:r>
              <a:rPr lang="en-US" b="1" kern="0" dirty="0">
                <a:solidFill>
                  <a:sysClr val="windowText" lastClr="000000"/>
                </a:solidFill>
              </a:rPr>
              <a:t>User Data</a:t>
            </a:r>
          </a:p>
          <a:p>
            <a:r>
              <a:rPr lang="en-US" sz="1400" dirty="0"/>
              <a:t>user id | age | gender | occupation | zip </a:t>
            </a:r>
            <a:r>
              <a:rPr lang="en-US" sz="1400" dirty="0" smtClean="0"/>
              <a:t>code</a:t>
            </a:r>
          </a:p>
          <a:p>
            <a:endParaRPr lang="en-US" sz="1400" dirty="0" smtClean="0"/>
          </a:p>
          <a:p>
            <a:r>
              <a:rPr lang="en-US" b="1" kern="0" dirty="0" smtClean="0">
                <a:solidFill>
                  <a:sysClr val="windowText" lastClr="000000"/>
                </a:solidFill>
              </a:rPr>
              <a:t>Recommender System</a:t>
            </a:r>
            <a:endParaRPr lang="en-US" b="1" kern="0" dirty="0">
              <a:solidFill>
                <a:sysClr val="windowText" lastClr="000000"/>
              </a:solidFill>
            </a:endParaRPr>
          </a:p>
          <a:p>
            <a:pPr algn="just"/>
            <a:r>
              <a:rPr lang="en-US" sz="1600" dirty="0"/>
              <a:t>The recommendation method we are looking </a:t>
            </a:r>
            <a:r>
              <a:rPr lang="en-US" sz="1600" dirty="0" smtClean="0"/>
              <a:t>for this project is </a:t>
            </a:r>
            <a:r>
              <a:rPr lang="en-US" sz="1600" dirty="0"/>
              <a:t>called collaborative</a:t>
            </a:r>
            <a:br>
              <a:rPr lang="en-US" sz="1600" dirty="0"/>
            </a:br>
            <a:r>
              <a:rPr lang="en-US" sz="1600" dirty="0"/>
              <a:t>filtering. It's called collaborative because it makes recommendations based on other people</a:t>
            </a:r>
            <a:r>
              <a:rPr lang="en-US" sz="1600" dirty="0" smtClean="0"/>
              <a:t>— in </a:t>
            </a:r>
            <a:r>
              <a:rPr lang="en-US" sz="1600" dirty="0"/>
              <a:t>effect, people collaborate to come up with recommendations. It works like </a:t>
            </a:r>
            <a:r>
              <a:rPr lang="en-US" sz="1600" dirty="0" smtClean="0"/>
              <a:t>Suppose the </a:t>
            </a:r>
            <a:r>
              <a:rPr lang="en-US" sz="1600" dirty="0"/>
              <a:t>task is to recommend a book to </a:t>
            </a:r>
            <a:r>
              <a:rPr lang="en-US" sz="1600" dirty="0" smtClean="0"/>
              <a:t>you then it will search </a:t>
            </a:r>
            <a:r>
              <a:rPr lang="en-US" sz="1600" dirty="0"/>
              <a:t>among other users of the site to find </a:t>
            </a:r>
            <a:r>
              <a:rPr lang="en-US" sz="1600" dirty="0" smtClean="0"/>
              <a:t>one, that </a:t>
            </a:r>
            <a:r>
              <a:rPr lang="en-US" sz="1600" dirty="0"/>
              <a:t>is similar to </a:t>
            </a:r>
            <a:r>
              <a:rPr lang="en-US" sz="1600" dirty="0" smtClean="0"/>
              <a:t>you and once it finds the similar likes they it will recommend the similar book for </a:t>
            </a:r>
            <a:r>
              <a:rPr lang="en-US" sz="1600" dirty="0" err="1" smtClean="0"/>
              <a:t>yoy</a:t>
            </a:r>
            <a:r>
              <a:rPr lang="en-US" sz="1600" dirty="0" smtClean="0"/>
              <a:t>.</a:t>
            </a:r>
            <a:r>
              <a:rPr lang="en-US" sz="1400" dirty="0"/>
              <a:t/>
            </a:r>
            <a:br>
              <a:rPr lang="en-US" sz="1400" dirty="0"/>
            </a:br>
            <a:endParaRPr lang="en-US" sz="1400" dirty="0"/>
          </a:p>
          <a:p>
            <a:endParaRPr lang="en-US" sz="1400" dirty="0"/>
          </a:p>
        </p:txBody>
      </p:sp>
    </p:spTree>
    <p:extLst>
      <p:ext uri="{BB962C8B-B14F-4D97-AF65-F5344CB8AC3E}">
        <p14:creationId xmlns:p14="http://schemas.microsoft.com/office/powerpoint/2010/main" val="154998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kern="1200" dirty="0">
                <a:solidFill>
                  <a:srgbClr val="000000"/>
                </a:solidFill>
                <a:latin typeface="Calibri"/>
                <a:ea typeface="+mn-ea"/>
                <a:cs typeface="+mn-cs"/>
              </a:rPr>
              <a:t>Theory of Recommender System</a:t>
            </a:r>
          </a:p>
        </p:txBody>
      </p:sp>
      <p:sp>
        <p:nvSpPr>
          <p:cNvPr id="3" name="Subtitle 2"/>
          <p:cNvSpPr>
            <a:spLocks noGrp="1"/>
          </p:cNvSpPr>
          <p:nvPr>
            <p:ph type="subTitle"/>
          </p:nvPr>
        </p:nvSpPr>
        <p:spPr>
          <a:xfrm>
            <a:off x="457200" y="1219200"/>
            <a:ext cx="8229240" cy="1371600"/>
          </a:xfrm>
        </p:spPr>
        <p:txBody>
          <a:bodyPr/>
          <a:lstStyle/>
          <a:p>
            <a:pPr lvl="6"/>
            <a:r>
              <a:rPr lang="en-US" sz="1600" b="1" kern="1200" dirty="0">
                <a:solidFill>
                  <a:schemeClr val="tx1"/>
                </a:solidFill>
                <a:latin typeface="+mn-lt"/>
                <a:ea typeface="+mn-ea"/>
                <a:cs typeface="+mn-cs"/>
              </a:rPr>
              <a:t>How do </a:t>
            </a:r>
            <a:r>
              <a:rPr lang="en-US" sz="1600" b="1" kern="1200" dirty="0">
                <a:solidFill>
                  <a:schemeClr val="tx1"/>
                </a:solidFill>
                <a:latin typeface="+mn-lt"/>
                <a:ea typeface="+mn-ea"/>
                <a:cs typeface="+mn-cs"/>
              </a:rPr>
              <a:t>we </a:t>
            </a:r>
            <a:r>
              <a:rPr lang="en-US" sz="1600" b="1" kern="1200" dirty="0">
                <a:solidFill>
                  <a:schemeClr val="tx1"/>
                </a:solidFill>
                <a:latin typeface="+mn-lt"/>
                <a:ea typeface="+mn-ea"/>
                <a:cs typeface="+mn-cs"/>
              </a:rPr>
              <a:t>find someone who is similar?</a:t>
            </a:r>
            <a:r>
              <a:rPr lang="en-US" dirty="0"/>
              <a:t/>
            </a:r>
            <a:br>
              <a:rPr lang="en-US" dirty="0"/>
            </a:br>
            <a:r>
              <a:rPr lang="en-US" dirty="0" smtClean="0"/>
              <a:t>	</a:t>
            </a:r>
            <a:r>
              <a:rPr lang="en-US" sz="1600" dirty="0" smtClean="0"/>
              <a:t>Manhattan </a:t>
            </a:r>
            <a:r>
              <a:rPr lang="en-US" sz="1600" dirty="0"/>
              <a:t>Distance</a:t>
            </a:r>
            <a:br>
              <a:rPr lang="en-US" sz="1600" dirty="0"/>
            </a:br>
            <a:r>
              <a:rPr lang="en-US" sz="1600" dirty="0"/>
              <a:t>	</a:t>
            </a:r>
            <a:r>
              <a:rPr lang="en-US" sz="1600" dirty="0" smtClean="0"/>
              <a:t>Euclidean </a:t>
            </a:r>
            <a:r>
              <a:rPr lang="en-US" sz="1600" dirty="0"/>
              <a:t>Distance</a:t>
            </a:r>
            <a:br>
              <a:rPr lang="en-US" sz="1600" dirty="0"/>
            </a:br>
            <a:r>
              <a:rPr lang="en-US" sz="1600" dirty="0"/>
              <a:t>	</a:t>
            </a:r>
            <a:r>
              <a:rPr lang="en-US" sz="1600" dirty="0" smtClean="0"/>
              <a:t>Pearson </a:t>
            </a:r>
            <a:r>
              <a:rPr lang="en-US" sz="1600" dirty="0"/>
              <a:t>Correlation Coefficient</a:t>
            </a:r>
            <a:br>
              <a:rPr lang="en-US" sz="1600" dirty="0"/>
            </a:br>
            <a:r>
              <a:rPr lang="en-US" sz="1600" dirty="0"/>
              <a:t>	</a:t>
            </a:r>
            <a:r>
              <a:rPr lang="en-US" sz="1600" dirty="0" smtClean="0"/>
              <a:t>Cosine Similarity</a:t>
            </a:r>
            <a:endParaRPr lang="en-US" sz="1600" dirty="0"/>
          </a:p>
        </p:txBody>
      </p:sp>
      <p:sp>
        <p:nvSpPr>
          <p:cNvPr id="4" name="Subtitle 2"/>
          <p:cNvSpPr txBox="1">
            <a:spLocks/>
          </p:cNvSpPr>
          <p:nvPr/>
        </p:nvSpPr>
        <p:spPr>
          <a:xfrm>
            <a:off x="460612" y="2364360"/>
            <a:ext cx="8229240" cy="5103240"/>
          </a:xfrm>
          <a:prstGeom prst="rect">
            <a:avLst/>
          </a:prstGeom>
        </p:spPr>
        <p:txBody>
          <a:bodyPr lIns="0" tIns="0" rIns="0" bIns="0" anchor="ctr"/>
          <a:lstStyle/>
          <a:p>
            <a:r>
              <a:rPr lang="en-US" sz="1600" b="1" dirty="0"/>
              <a:t>User-based collaborative filtering:</a:t>
            </a:r>
            <a:r>
              <a:rPr lang="en-US" dirty="0"/>
              <a:t/>
            </a:r>
            <a:br>
              <a:rPr lang="en-US" dirty="0"/>
            </a:br>
            <a:r>
              <a:rPr lang="en-US" sz="1400" dirty="0" smtClean="0"/>
              <a:t>Similarity between users is calculated using Pearson Correlation Coefficient. If value is close 1, there is strong relation between users and if value is close to 0 there is no association between users.</a:t>
            </a:r>
            <a:r>
              <a:rPr lang="en-US" sz="1600" dirty="0"/>
              <a:t/>
            </a:r>
            <a:br>
              <a:rPr lang="en-US" sz="1600" dirty="0"/>
            </a:br>
            <a:r>
              <a:rPr lang="en-US" sz="1600" b="1" dirty="0" smtClean="0"/>
              <a:t>Which </a:t>
            </a:r>
            <a:r>
              <a:rPr lang="en-US" sz="1600" b="1" dirty="0"/>
              <a:t>similarity measure to use?</a:t>
            </a:r>
            <a:r>
              <a:rPr lang="en-US" dirty="0"/>
              <a:t/>
            </a:r>
            <a:br>
              <a:rPr lang="en-US" dirty="0"/>
            </a:br>
            <a:r>
              <a:rPr lang="en-US" sz="1400" dirty="0"/>
              <a:t>If the data is subject to grade-inflation (different users may be using different scales) use Pearson.</a:t>
            </a:r>
            <a:r>
              <a:rPr lang="en-US" sz="1600" dirty="0"/>
              <a:t/>
            </a:r>
            <a:br>
              <a:rPr lang="en-US" sz="1600" dirty="0"/>
            </a:br>
            <a:r>
              <a:rPr lang="en-US" sz="1400" dirty="0"/>
              <a:t>If your data is dense (almost all attributes have non-zero values) and the magnitude of the attribute values is important, use distance measures such as Euclidean or Manhattan.</a:t>
            </a:r>
            <a:br>
              <a:rPr lang="en-US" sz="1400" dirty="0"/>
            </a:br>
            <a:r>
              <a:rPr lang="en-US" sz="1400" dirty="0"/>
              <a:t>If the data is sparse consider using Cosine Similarity</a:t>
            </a:r>
            <a:r>
              <a:rPr lang="en-US" sz="1400" dirty="0"/>
              <a:t>.</a:t>
            </a:r>
          </a:p>
          <a:p>
            <a:r>
              <a:rPr lang="en-US" sz="1600" b="1" dirty="0"/>
              <a:t>User-based collaborative filtering:</a:t>
            </a:r>
            <a:r>
              <a:rPr lang="en-US" dirty="0"/>
              <a:t/>
            </a:r>
            <a:br>
              <a:rPr lang="en-US" dirty="0"/>
            </a:br>
            <a:r>
              <a:rPr lang="en-US" sz="1400" dirty="0"/>
              <a:t>Similarity between users is calculated using Pearson Correlation Coefficient. </a:t>
            </a:r>
            <a:r>
              <a:rPr lang="en-US" sz="1400" dirty="0"/>
              <a:t>If value is close 1, there is strong relation between users and if value is close to 0 there is no association between users.</a:t>
            </a:r>
            <a:br>
              <a:rPr lang="en-US" sz="1400" dirty="0"/>
            </a:br>
            <a:r>
              <a:rPr lang="en-US" sz="1600" b="1" dirty="0" smtClean="0"/>
              <a:t>Which </a:t>
            </a:r>
            <a:r>
              <a:rPr lang="en-US" sz="1600" b="1" dirty="0"/>
              <a:t>similarity measure to use?</a:t>
            </a:r>
            <a:r>
              <a:rPr lang="en-US" dirty="0"/>
              <a:t/>
            </a:r>
            <a:br>
              <a:rPr lang="en-US" dirty="0"/>
            </a:br>
            <a:r>
              <a:rPr lang="en-US" sz="1400" dirty="0"/>
              <a:t>If the data is subject to grade-inflation (different users may be using different scales) use Pearson.</a:t>
            </a:r>
            <a:br>
              <a:rPr lang="en-US" sz="1400" dirty="0"/>
            </a:br>
            <a:r>
              <a:rPr lang="en-US" sz="1400" dirty="0"/>
              <a:t>If your data is dense (almost all attributes have non-zero values) and the magnitude of the attribute values is important, use distance measures such as Euclidean or Manhattan.</a:t>
            </a:r>
            <a:br>
              <a:rPr lang="en-US" sz="1400" dirty="0"/>
            </a:br>
            <a:r>
              <a:rPr lang="en-US" sz="1400" dirty="0"/>
              <a:t>If the data is sparse consider using Cosine Similarity.</a:t>
            </a:r>
            <a:br>
              <a:rPr lang="en-US" sz="1400" dirty="0"/>
            </a:br>
            <a:endParaRPr lang="en-US" sz="1400" dirty="0"/>
          </a:p>
          <a:p>
            <a:r>
              <a:rPr lang="en-US" dirty="0"/>
              <a:t/>
            </a:r>
            <a:br>
              <a:rPr lang="en-US" dirty="0"/>
            </a:br>
            <a:endParaRPr lang="en-US" dirty="0"/>
          </a:p>
        </p:txBody>
      </p:sp>
    </p:spTree>
    <p:extLst>
      <p:ext uri="{BB962C8B-B14F-4D97-AF65-F5344CB8AC3E}">
        <p14:creationId xmlns:p14="http://schemas.microsoft.com/office/powerpoint/2010/main" val="426683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GB" sz="3600">
                <a:solidFill>
                  <a:srgbClr val="000000"/>
                </a:solidFill>
                <a:latin typeface="Calibri"/>
              </a:rPr>
              <a:t>Team Members</a:t>
            </a:r>
            <a:endParaRPr/>
          </a:p>
        </p:txBody>
      </p:sp>
      <p:sp>
        <p:nvSpPr>
          <p:cNvPr id="150" name="CustomShape 2"/>
          <p:cNvSpPr/>
          <p:nvPr/>
        </p:nvSpPr>
        <p:spPr>
          <a:xfrm>
            <a:off x="457200" y="1600200"/>
            <a:ext cx="8228520" cy="4524840"/>
          </a:xfrm>
          <a:prstGeom prst="rect">
            <a:avLst/>
          </a:prstGeom>
          <a:noFill/>
          <a:ln>
            <a:noFill/>
          </a:ln>
        </p:spPr>
        <p:txBody>
          <a:bodyPr lIns="90000" tIns="45000" rIns="90000" bIns="45000"/>
          <a:lstStyle/>
          <a:p>
            <a:pPr>
              <a:lnSpc>
                <a:spcPct val="100000"/>
              </a:lnSpc>
              <a:buFont typeface="Arial"/>
              <a:buChar char="•"/>
            </a:pPr>
            <a:r>
              <a:rPr lang="en-GB" sz="2800" dirty="0">
                <a:solidFill>
                  <a:srgbClr val="000000"/>
                </a:solidFill>
                <a:latin typeface="Calibri"/>
              </a:rPr>
              <a:t>Ishwar Anand Singh</a:t>
            </a:r>
            <a:endParaRPr dirty="0"/>
          </a:p>
          <a:p>
            <a:pPr lvl="1">
              <a:lnSpc>
                <a:spcPct val="100000"/>
              </a:lnSpc>
              <a:buFont typeface="Arial"/>
              <a:buChar char="–"/>
            </a:pPr>
            <a:r>
              <a:rPr lang="en-GB" sz="2800" dirty="0">
                <a:solidFill>
                  <a:srgbClr val="000000"/>
                </a:solidFill>
                <a:latin typeface="Calibri"/>
              </a:rPr>
              <a:t>Mobile No.  ::  +917033632828</a:t>
            </a:r>
            <a:endParaRPr dirty="0"/>
          </a:p>
          <a:p>
            <a:pPr lvl="1">
              <a:lnSpc>
                <a:spcPct val="100000"/>
              </a:lnSpc>
              <a:buFont typeface="Arial"/>
              <a:buChar char="–"/>
            </a:pPr>
            <a:r>
              <a:rPr lang="en-GB" sz="2800" dirty="0">
                <a:solidFill>
                  <a:srgbClr val="000000"/>
                </a:solidFill>
                <a:latin typeface="Calibri"/>
              </a:rPr>
              <a:t>Email Id :: ias4you@gmail.com</a:t>
            </a:r>
            <a:endParaRPr dirty="0"/>
          </a:p>
          <a:p>
            <a:pPr>
              <a:lnSpc>
                <a:spcPct val="100000"/>
              </a:lnSpc>
              <a:buFont typeface="Arial"/>
              <a:buChar char="•"/>
            </a:pPr>
            <a:r>
              <a:rPr lang="en-GB" sz="2800" dirty="0">
                <a:solidFill>
                  <a:srgbClr val="000000"/>
                </a:solidFill>
                <a:latin typeface="Calibri"/>
              </a:rPr>
              <a:t>Harshad Lohande</a:t>
            </a:r>
            <a:endParaRPr dirty="0"/>
          </a:p>
          <a:p>
            <a:pPr lvl="1">
              <a:lnSpc>
                <a:spcPct val="100000"/>
              </a:lnSpc>
              <a:buFont typeface="Arial"/>
              <a:buChar char="–"/>
            </a:pPr>
            <a:r>
              <a:rPr lang="en-GB" sz="2800" dirty="0">
                <a:solidFill>
                  <a:srgbClr val="000000"/>
                </a:solidFill>
                <a:latin typeface="Calibri"/>
              </a:rPr>
              <a:t>Mobile No. :: +919892387874</a:t>
            </a:r>
            <a:endParaRPr dirty="0"/>
          </a:p>
          <a:p>
            <a:pPr lvl="1">
              <a:lnSpc>
                <a:spcPct val="100000"/>
              </a:lnSpc>
              <a:buFont typeface="Arial"/>
              <a:buChar char="–"/>
            </a:pPr>
            <a:r>
              <a:rPr lang="en-GB" sz="2800" dirty="0">
                <a:solidFill>
                  <a:srgbClr val="000000"/>
                </a:solidFill>
                <a:latin typeface="Calibri"/>
              </a:rPr>
              <a:t>Email Id :: lohande.harshad@gmail.com</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414</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Calibri</vt:lpstr>
      <vt:lpstr>DejaVu Sans</vt:lpstr>
      <vt:lpstr>StarSymbol</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Data Sets  </vt:lpstr>
      <vt:lpstr>Theory of Recommender System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Singh</dc:creator>
  <cp:lastModifiedBy>Ishwar Anand Singh</cp:lastModifiedBy>
  <cp:revision>14</cp:revision>
  <dcterms:modified xsi:type="dcterms:W3CDTF">2016-06-15T17:58:24Z</dcterms:modified>
</cp:coreProperties>
</file>