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4" r:id="rId5"/>
    <p:sldId id="258" r:id="rId6"/>
    <p:sldId id="275" r:id="rId7"/>
    <p:sldId id="281" r:id="rId8"/>
    <p:sldId id="282" r:id="rId9"/>
    <p:sldId id="283" r:id="rId10"/>
    <p:sldId id="277" r:id="rId11"/>
    <p:sldId id="280" r:id="rId12"/>
    <p:sldId id="279" r:id="rId13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99FF66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4" autoAdjust="0"/>
    <p:restoredTop sz="94660"/>
  </p:normalViewPr>
  <p:slideViewPr>
    <p:cSldViewPr>
      <p:cViewPr varScale="1">
        <p:scale>
          <a:sx n="69" d="100"/>
          <a:sy n="69" d="100"/>
        </p:scale>
        <p:origin x="15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9DF9D-A807-41A6-A718-13FBFE53175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9778FD-B1CF-4EA0-8B85-9324042723BA}">
      <dgm:prSet phldrT="[Text]"/>
      <dgm:spPr/>
      <dgm:t>
        <a:bodyPr/>
        <a:lstStyle/>
        <a:p>
          <a:r>
            <a:rPr lang="en-IN" dirty="0" smtClean="0"/>
            <a:t>Social Media Analysis</a:t>
          </a:r>
          <a:endParaRPr lang="en-IN" dirty="0"/>
        </a:p>
      </dgm:t>
    </dgm:pt>
    <dgm:pt modelId="{453975C1-EA25-4F27-8E20-63ADB15770AC}" type="parTrans" cxnId="{35CFBF78-2B50-471D-B466-941B661B0E36}">
      <dgm:prSet/>
      <dgm:spPr/>
      <dgm:t>
        <a:bodyPr/>
        <a:lstStyle/>
        <a:p>
          <a:endParaRPr lang="en-IN"/>
        </a:p>
      </dgm:t>
    </dgm:pt>
    <dgm:pt modelId="{2951D361-6ED1-4897-BC69-1EDFF79DF46E}" type="sibTrans" cxnId="{35CFBF78-2B50-471D-B466-941B661B0E36}">
      <dgm:prSet/>
      <dgm:spPr/>
      <dgm:t>
        <a:bodyPr/>
        <a:lstStyle/>
        <a:p>
          <a:endParaRPr lang="en-IN"/>
        </a:p>
      </dgm:t>
    </dgm:pt>
    <dgm:pt modelId="{44E88BD4-496F-4B98-868D-CBBD27A508B5}">
      <dgm:prSet phldrT="[Text]"/>
      <dgm:spPr/>
      <dgm:t>
        <a:bodyPr/>
        <a:lstStyle/>
        <a:p>
          <a:r>
            <a:rPr lang="en-IN" dirty="0" smtClean="0"/>
            <a:t>+</a:t>
          </a:r>
          <a:r>
            <a:rPr lang="en-IN" dirty="0" err="1" smtClean="0"/>
            <a:t>ve</a:t>
          </a:r>
          <a:r>
            <a:rPr lang="en-IN" dirty="0" smtClean="0"/>
            <a:t>/-</a:t>
          </a:r>
          <a:r>
            <a:rPr lang="en-IN" dirty="0" err="1" smtClean="0"/>
            <a:t>ve</a:t>
          </a:r>
          <a:r>
            <a:rPr lang="en-IN" dirty="0" smtClean="0"/>
            <a:t> sentiments about the brand</a:t>
          </a:r>
          <a:endParaRPr lang="en-IN" dirty="0"/>
        </a:p>
      </dgm:t>
    </dgm:pt>
    <dgm:pt modelId="{0285F85C-49BD-45E3-B8C8-C7E9F1ACA665}" type="parTrans" cxnId="{87148794-851B-4B37-A703-85E70FF5B267}">
      <dgm:prSet/>
      <dgm:spPr/>
      <dgm:t>
        <a:bodyPr/>
        <a:lstStyle/>
        <a:p>
          <a:endParaRPr lang="en-IN"/>
        </a:p>
      </dgm:t>
    </dgm:pt>
    <dgm:pt modelId="{45AE9929-8332-4DAE-B773-4C7C25DC2E0C}" type="sibTrans" cxnId="{87148794-851B-4B37-A703-85E70FF5B267}">
      <dgm:prSet/>
      <dgm:spPr/>
      <dgm:t>
        <a:bodyPr/>
        <a:lstStyle/>
        <a:p>
          <a:endParaRPr lang="en-IN"/>
        </a:p>
      </dgm:t>
    </dgm:pt>
    <dgm:pt modelId="{93FD7641-26CE-41DD-A3F4-3CB60D564E52}">
      <dgm:prSet phldrT="[Text]"/>
      <dgm:spPr/>
      <dgm:t>
        <a:bodyPr/>
        <a:lstStyle/>
        <a:p>
          <a:r>
            <a:rPr lang="en-IN" dirty="0" smtClean="0"/>
            <a:t>Loyal Customers</a:t>
          </a:r>
          <a:endParaRPr lang="en-IN" dirty="0"/>
        </a:p>
      </dgm:t>
    </dgm:pt>
    <dgm:pt modelId="{06E5AC13-3803-4466-AD51-5C15A5215428}" type="parTrans" cxnId="{12DCB269-3D47-473E-B310-1A3E6DB16635}">
      <dgm:prSet/>
      <dgm:spPr/>
      <dgm:t>
        <a:bodyPr/>
        <a:lstStyle/>
        <a:p>
          <a:endParaRPr lang="en-IN"/>
        </a:p>
      </dgm:t>
    </dgm:pt>
    <dgm:pt modelId="{0CD5B5CB-2146-43C3-9EAC-F05EB99A36B6}" type="sibTrans" cxnId="{12DCB269-3D47-473E-B310-1A3E6DB16635}">
      <dgm:prSet/>
      <dgm:spPr/>
      <dgm:t>
        <a:bodyPr/>
        <a:lstStyle/>
        <a:p>
          <a:endParaRPr lang="en-IN"/>
        </a:p>
      </dgm:t>
    </dgm:pt>
    <dgm:pt modelId="{1596205F-4775-4BBA-B3C1-318D5B4119AC}">
      <dgm:prSet phldrT="[Text]"/>
      <dgm:spPr/>
      <dgm:t>
        <a:bodyPr/>
        <a:lstStyle/>
        <a:p>
          <a:r>
            <a:rPr lang="en-IN" dirty="0" smtClean="0"/>
            <a:t>Customer Complaints</a:t>
          </a:r>
          <a:endParaRPr lang="en-IN" dirty="0"/>
        </a:p>
      </dgm:t>
    </dgm:pt>
    <dgm:pt modelId="{5E9B8400-D6B2-4D55-B072-A62293C71589}" type="parTrans" cxnId="{C5110D6A-DEB2-4CB4-A5B7-0D476D117EB4}">
      <dgm:prSet/>
      <dgm:spPr/>
      <dgm:t>
        <a:bodyPr/>
        <a:lstStyle/>
        <a:p>
          <a:endParaRPr lang="en-IN"/>
        </a:p>
      </dgm:t>
    </dgm:pt>
    <dgm:pt modelId="{A2DF3735-11FD-4AD7-98AB-0F50C0E58689}" type="sibTrans" cxnId="{C5110D6A-DEB2-4CB4-A5B7-0D476D117EB4}">
      <dgm:prSet/>
      <dgm:spPr/>
      <dgm:t>
        <a:bodyPr/>
        <a:lstStyle/>
        <a:p>
          <a:endParaRPr lang="en-IN"/>
        </a:p>
      </dgm:t>
    </dgm:pt>
    <dgm:pt modelId="{E19BEBA9-25C3-4B25-B59E-FA040FCF84B0}">
      <dgm:prSet phldrT="[Text]"/>
      <dgm:spPr/>
      <dgm:t>
        <a:bodyPr/>
        <a:lstStyle/>
        <a:p>
          <a:r>
            <a:rPr lang="en-IN" dirty="0" smtClean="0"/>
            <a:t>Competitor Analysis</a:t>
          </a:r>
          <a:endParaRPr lang="en-IN" dirty="0"/>
        </a:p>
      </dgm:t>
    </dgm:pt>
    <dgm:pt modelId="{353D5A8E-776C-47AB-B717-00324D2C8A5D}" type="parTrans" cxnId="{D657FEEA-3F3E-43E7-A22A-C276AF7E4AF0}">
      <dgm:prSet/>
      <dgm:spPr/>
      <dgm:t>
        <a:bodyPr/>
        <a:lstStyle/>
        <a:p>
          <a:endParaRPr lang="en-IN"/>
        </a:p>
      </dgm:t>
    </dgm:pt>
    <dgm:pt modelId="{C2DA204F-A81F-4CB3-A1BF-4A60582B2FE2}" type="sibTrans" cxnId="{D657FEEA-3F3E-43E7-A22A-C276AF7E4AF0}">
      <dgm:prSet/>
      <dgm:spPr/>
      <dgm:t>
        <a:bodyPr/>
        <a:lstStyle/>
        <a:p>
          <a:endParaRPr lang="en-IN"/>
        </a:p>
      </dgm:t>
    </dgm:pt>
    <dgm:pt modelId="{042E9E23-B65D-4544-B655-1BBC85D4457F}" type="pres">
      <dgm:prSet presAssocID="{3399DF9D-A807-41A6-A718-13FBFE53175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40E68FC-F4C1-4383-BE20-2572BCDC2220}" type="pres">
      <dgm:prSet presAssocID="{FA9778FD-B1CF-4EA0-8B85-9324042723BA}" presName="centerShape" presStyleLbl="node0" presStyleIdx="0" presStyleCnt="1"/>
      <dgm:spPr/>
      <dgm:t>
        <a:bodyPr/>
        <a:lstStyle/>
        <a:p>
          <a:endParaRPr lang="en-IN"/>
        </a:p>
      </dgm:t>
    </dgm:pt>
    <dgm:pt modelId="{3D8F34A9-14DE-4CC0-93E5-B95C49768B60}" type="pres">
      <dgm:prSet presAssocID="{0285F85C-49BD-45E3-B8C8-C7E9F1ACA665}" presName="parTrans" presStyleLbl="sibTrans2D1" presStyleIdx="0" presStyleCnt="4"/>
      <dgm:spPr/>
      <dgm:t>
        <a:bodyPr/>
        <a:lstStyle/>
        <a:p>
          <a:endParaRPr lang="en-IN"/>
        </a:p>
      </dgm:t>
    </dgm:pt>
    <dgm:pt modelId="{578D5AA5-C2C8-441F-9639-3D1B591D0B9E}" type="pres">
      <dgm:prSet presAssocID="{0285F85C-49BD-45E3-B8C8-C7E9F1ACA665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8E3A9656-DED5-4AFA-8036-1EA3063437AC}" type="pres">
      <dgm:prSet presAssocID="{44E88BD4-496F-4B98-868D-CBBD27A508B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824ED4-EFD3-4B82-952C-A6F0B0852014}" type="pres">
      <dgm:prSet presAssocID="{06E5AC13-3803-4466-AD51-5C15A5215428}" presName="parTrans" presStyleLbl="sibTrans2D1" presStyleIdx="1" presStyleCnt="4"/>
      <dgm:spPr/>
      <dgm:t>
        <a:bodyPr/>
        <a:lstStyle/>
        <a:p>
          <a:endParaRPr lang="en-IN"/>
        </a:p>
      </dgm:t>
    </dgm:pt>
    <dgm:pt modelId="{5EEFC872-D2BA-4D33-ADA2-DF6C6316FDB7}" type="pres">
      <dgm:prSet presAssocID="{06E5AC13-3803-4466-AD51-5C15A5215428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BC879088-ED10-4E01-B243-13D357B6EEC5}" type="pres">
      <dgm:prSet presAssocID="{93FD7641-26CE-41DD-A3F4-3CB60D56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606B53-EEEF-4800-A83F-61C0E7D68650}" type="pres">
      <dgm:prSet presAssocID="{5E9B8400-D6B2-4D55-B072-A62293C71589}" presName="parTrans" presStyleLbl="sibTrans2D1" presStyleIdx="2" presStyleCnt="4"/>
      <dgm:spPr/>
      <dgm:t>
        <a:bodyPr/>
        <a:lstStyle/>
        <a:p>
          <a:endParaRPr lang="en-IN"/>
        </a:p>
      </dgm:t>
    </dgm:pt>
    <dgm:pt modelId="{BF700C41-E670-45DF-8DD3-48562ABC2243}" type="pres">
      <dgm:prSet presAssocID="{5E9B8400-D6B2-4D55-B072-A62293C71589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0AA6041A-8E11-4D5A-9F5B-547DF0DA1301}" type="pres">
      <dgm:prSet presAssocID="{1596205F-4775-4BBA-B3C1-318D5B4119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81A7C5-7CBE-4F8C-8D42-C1674D2BD87E}" type="pres">
      <dgm:prSet presAssocID="{353D5A8E-776C-47AB-B717-00324D2C8A5D}" presName="parTrans" presStyleLbl="sibTrans2D1" presStyleIdx="3" presStyleCnt="4"/>
      <dgm:spPr/>
      <dgm:t>
        <a:bodyPr/>
        <a:lstStyle/>
        <a:p>
          <a:endParaRPr lang="en-IN"/>
        </a:p>
      </dgm:t>
    </dgm:pt>
    <dgm:pt modelId="{696BA2F0-802C-49BA-9C60-6C1027245F86}" type="pres">
      <dgm:prSet presAssocID="{353D5A8E-776C-47AB-B717-00324D2C8A5D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BB702BA3-CD88-470E-9DDB-5DDE03D9093B}" type="pres">
      <dgm:prSet presAssocID="{E19BEBA9-25C3-4B25-B59E-FA040FCF84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85A12A0-5862-49E4-8A23-55476990DF0B}" type="presOf" srcId="{5E9B8400-D6B2-4D55-B072-A62293C71589}" destId="{D2606B53-EEEF-4800-A83F-61C0E7D68650}" srcOrd="0" destOrd="0" presId="urn:microsoft.com/office/officeart/2005/8/layout/radial5"/>
    <dgm:cxn modelId="{FC694DCB-9FA8-4B70-A6BC-3D744C22980D}" type="presOf" srcId="{93FD7641-26CE-41DD-A3F4-3CB60D564E52}" destId="{BC879088-ED10-4E01-B243-13D357B6EEC5}" srcOrd="0" destOrd="0" presId="urn:microsoft.com/office/officeart/2005/8/layout/radial5"/>
    <dgm:cxn modelId="{AE272872-02F3-4363-96D6-AB5A88FD76CF}" type="presOf" srcId="{0285F85C-49BD-45E3-B8C8-C7E9F1ACA665}" destId="{578D5AA5-C2C8-441F-9639-3D1B591D0B9E}" srcOrd="1" destOrd="0" presId="urn:microsoft.com/office/officeart/2005/8/layout/radial5"/>
    <dgm:cxn modelId="{ED8EB3E2-8C73-42EC-836E-4DA2F302A79C}" type="presOf" srcId="{FA9778FD-B1CF-4EA0-8B85-9324042723BA}" destId="{840E68FC-F4C1-4383-BE20-2572BCDC2220}" srcOrd="0" destOrd="0" presId="urn:microsoft.com/office/officeart/2005/8/layout/radial5"/>
    <dgm:cxn modelId="{36668324-F3AA-4645-9AAC-D6326301410D}" type="presOf" srcId="{44E88BD4-496F-4B98-868D-CBBD27A508B5}" destId="{8E3A9656-DED5-4AFA-8036-1EA3063437AC}" srcOrd="0" destOrd="0" presId="urn:microsoft.com/office/officeart/2005/8/layout/radial5"/>
    <dgm:cxn modelId="{422DE9B3-D2A3-4656-BB46-A31D2973E634}" type="presOf" srcId="{5E9B8400-D6B2-4D55-B072-A62293C71589}" destId="{BF700C41-E670-45DF-8DD3-48562ABC2243}" srcOrd="1" destOrd="0" presId="urn:microsoft.com/office/officeart/2005/8/layout/radial5"/>
    <dgm:cxn modelId="{12DCB269-3D47-473E-B310-1A3E6DB16635}" srcId="{FA9778FD-B1CF-4EA0-8B85-9324042723BA}" destId="{93FD7641-26CE-41DD-A3F4-3CB60D564E52}" srcOrd="1" destOrd="0" parTransId="{06E5AC13-3803-4466-AD51-5C15A5215428}" sibTransId="{0CD5B5CB-2146-43C3-9EAC-F05EB99A36B6}"/>
    <dgm:cxn modelId="{35CFBF78-2B50-471D-B466-941B661B0E36}" srcId="{3399DF9D-A807-41A6-A718-13FBFE53175D}" destId="{FA9778FD-B1CF-4EA0-8B85-9324042723BA}" srcOrd="0" destOrd="0" parTransId="{453975C1-EA25-4F27-8E20-63ADB15770AC}" sibTransId="{2951D361-6ED1-4897-BC69-1EDFF79DF46E}"/>
    <dgm:cxn modelId="{D913CD97-38C4-432C-82B8-4FEF57AC038E}" type="presOf" srcId="{E19BEBA9-25C3-4B25-B59E-FA040FCF84B0}" destId="{BB702BA3-CD88-470E-9DDB-5DDE03D9093B}" srcOrd="0" destOrd="0" presId="urn:microsoft.com/office/officeart/2005/8/layout/radial5"/>
    <dgm:cxn modelId="{46FD59DB-FECB-4FD6-A14C-D50092C3873E}" type="presOf" srcId="{3399DF9D-A807-41A6-A718-13FBFE53175D}" destId="{042E9E23-B65D-4544-B655-1BBC85D4457F}" srcOrd="0" destOrd="0" presId="urn:microsoft.com/office/officeart/2005/8/layout/radial5"/>
    <dgm:cxn modelId="{7372F114-3099-4E11-AE89-994162101F12}" type="presOf" srcId="{353D5A8E-776C-47AB-B717-00324D2C8A5D}" destId="{8081A7C5-7CBE-4F8C-8D42-C1674D2BD87E}" srcOrd="0" destOrd="0" presId="urn:microsoft.com/office/officeart/2005/8/layout/radial5"/>
    <dgm:cxn modelId="{446D31E3-E522-484B-84A3-BAFDBAFD95DD}" type="presOf" srcId="{0285F85C-49BD-45E3-B8C8-C7E9F1ACA665}" destId="{3D8F34A9-14DE-4CC0-93E5-B95C49768B60}" srcOrd="0" destOrd="0" presId="urn:microsoft.com/office/officeart/2005/8/layout/radial5"/>
    <dgm:cxn modelId="{600F57E2-3296-40E0-B722-961EE97FBF6D}" type="presOf" srcId="{353D5A8E-776C-47AB-B717-00324D2C8A5D}" destId="{696BA2F0-802C-49BA-9C60-6C1027245F86}" srcOrd="1" destOrd="0" presId="urn:microsoft.com/office/officeart/2005/8/layout/radial5"/>
    <dgm:cxn modelId="{C5110D6A-DEB2-4CB4-A5B7-0D476D117EB4}" srcId="{FA9778FD-B1CF-4EA0-8B85-9324042723BA}" destId="{1596205F-4775-4BBA-B3C1-318D5B4119AC}" srcOrd="2" destOrd="0" parTransId="{5E9B8400-D6B2-4D55-B072-A62293C71589}" sibTransId="{A2DF3735-11FD-4AD7-98AB-0F50C0E58689}"/>
    <dgm:cxn modelId="{7A5D0180-F4E1-4D99-A1C2-4B7D289C0F57}" type="presOf" srcId="{06E5AC13-3803-4466-AD51-5C15A5215428}" destId="{5EEFC872-D2BA-4D33-ADA2-DF6C6316FDB7}" srcOrd="1" destOrd="0" presId="urn:microsoft.com/office/officeart/2005/8/layout/radial5"/>
    <dgm:cxn modelId="{87148794-851B-4B37-A703-85E70FF5B267}" srcId="{FA9778FD-B1CF-4EA0-8B85-9324042723BA}" destId="{44E88BD4-496F-4B98-868D-CBBD27A508B5}" srcOrd="0" destOrd="0" parTransId="{0285F85C-49BD-45E3-B8C8-C7E9F1ACA665}" sibTransId="{45AE9929-8332-4DAE-B773-4C7C25DC2E0C}"/>
    <dgm:cxn modelId="{D657FEEA-3F3E-43E7-A22A-C276AF7E4AF0}" srcId="{FA9778FD-B1CF-4EA0-8B85-9324042723BA}" destId="{E19BEBA9-25C3-4B25-B59E-FA040FCF84B0}" srcOrd="3" destOrd="0" parTransId="{353D5A8E-776C-47AB-B717-00324D2C8A5D}" sibTransId="{C2DA204F-A81F-4CB3-A1BF-4A60582B2FE2}"/>
    <dgm:cxn modelId="{7ADE4FC8-BC1A-414F-90F2-873134FFECDA}" type="presOf" srcId="{1596205F-4775-4BBA-B3C1-318D5B4119AC}" destId="{0AA6041A-8E11-4D5A-9F5B-547DF0DA1301}" srcOrd="0" destOrd="0" presId="urn:microsoft.com/office/officeart/2005/8/layout/radial5"/>
    <dgm:cxn modelId="{375F8395-A9C2-42C8-9F39-AAF1300F5F69}" type="presOf" srcId="{06E5AC13-3803-4466-AD51-5C15A5215428}" destId="{98824ED4-EFD3-4B82-952C-A6F0B0852014}" srcOrd="0" destOrd="0" presId="urn:microsoft.com/office/officeart/2005/8/layout/radial5"/>
    <dgm:cxn modelId="{C488C55B-DB97-4AF7-9854-CDF048D7E6E1}" type="presParOf" srcId="{042E9E23-B65D-4544-B655-1BBC85D4457F}" destId="{840E68FC-F4C1-4383-BE20-2572BCDC2220}" srcOrd="0" destOrd="0" presId="urn:microsoft.com/office/officeart/2005/8/layout/radial5"/>
    <dgm:cxn modelId="{A5C8D1B7-F2F1-4D20-8F4F-8828C2DF2071}" type="presParOf" srcId="{042E9E23-B65D-4544-B655-1BBC85D4457F}" destId="{3D8F34A9-14DE-4CC0-93E5-B95C49768B60}" srcOrd="1" destOrd="0" presId="urn:microsoft.com/office/officeart/2005/8/layout/radial5"/>
    <dgm:cxn modelId="{0524F6C8-FFF5-44D2-A256-C37F4A194E98}" type="presParOf" srcId="{3D8F34A9-14DE-4CC0-93E5-B95C49768B60}" destId="{578D5AA5-C2C8-441F-9639-3D1B591D0B9E}" srcOrd="0" destOrd="0" presId="urn:microsoft.com/office/officeart/2005/8/layout/radial5"/>
    <dgm:cxn modelId="{31B7EEDC-2924-412D-93DB-8DB9A0961689}" type="presParOf" srcId="{042E9E23-B65D-4544-B655-1BBC85D4457F}" destId="{8E3A9656-DED5-4AFA-8036-1EA3063437AC}" srcOrd="2" destOrd="0" presId="urn:microsoft.com/office/officeart/2005/8/layout/radial5"/>
    <dgm:cxn modelId="{2A9C4FAF-AB26-448D-BA66-D0777907CD68}" type="presParOf" srcId="{042E9E23-B65D-4544-B655-1BBC85D4457F}" destId="{98824ED4-EFD3-4B82-952C-A6F0B0852014}" srcOrd="3" destOrd="0" presId="urn:microsoft.com/office/officeart/2005/8/layout/radial5"/>
    <dgm:cxn modelId="{95DC82C0-A04C-4234-BF58-8B26C9315617}" type="presParOf" srcId="{98824ED4-EFD3-4B82-952C-A6F0B0852014}" destId="{5EEFC872-D2BA-4D33-ADA2-DF6C6316FDB7}" srcOrd="0" destOrd="0" presId="urn:microsoft.com/office/officeart/2005/8/layout/radial5"/>
    <dgm:cxn modelId="{349B46D8-9459-4465-8B0B-4D6BFCDB3340}" type="presParOf" srcId="{042E9E23-B65D-4544-B655-1BBC85D4457F}" destId="{BC879088-ED10-4E01-B243-13D357B6EEC5}" srcOrd="4" destOrd="0" presId="urn:microsoft.com/office/officeart/2005/8/layout/radial5"/>
    <dgm:cxn modelId="{C3F511E3-511F-4103-B186-D042283C102D}" type="presParOf" srcId="{042E9E23-B65D-4544-B655-1BBC85D4457F}" destId="{D2606B53-EEEF-4800-A83F-61C0E7D68650}" srcOrd="5" destOrd="0" presId="urn:microsoft.com/office/officeart/2005/8/layout/radial5"/>
    <dgm:cxn modelId="{F13F4368-8C51-488C-8892-D53D9E0117D6}" type="presParOf" srcId="{D2606B53-EEEF-4800-A83F-61C0E7D68650}" destId="{BF700C41-E670-45DF-8DD3-48562ABC2243}" srcOrd="0" destOrd="0" presId="urn:microsoft.com/office/officeart/2005/8/layout/radial5"/>
    <dgm:cxn modelId="{EEC31CF7-8643-4A04-895B-0318E4CF9267}" type="presParOf" srcId="{042E9E23-B65D-4544-B655-1BBC85D4457F}" destId="{0AA6041A-8E11-4D5A-9F5B-547DF0DA1301}" srcOrd="6" destOrd="0" presId="urn:microsoft.com/office/officeart/2005/8/layout/radial5"/>
    <dgm:cxn modelId="{2594EE60-7E4E-41B9-AF7F-141A82CF4F7B}" type="presParOf" srcId="{042E9E23-B65D-4544-B655-1BBC85D4457F}" destId="{8081A7C5-7CBE-4F8C-8D42-C1674D2BD87E}" srcOrd="7" destOrd="0" presId="urn:microsoft.com/office/officeart/2005/8/layout/radial5"/>
    <dgm:cxn modelId="{8E45C655-6E3C-423F-B64A-98A4076F682B}" type="presParOf" srcId="{8081A7C5-7CBE-4F8C-8D42-C1674D2BD87E}" destId="{696BA2F0-802C-49BA-9C60-6C1027245F86}" srcOrd="0" destOrd="0" presId="urn:microsoft.com/office/officeart/2005/8/layout/radial5"/>
    <dgm:cxn modelId="{B4DBCA22-1EB1-4C15-8655-7E305A94BC19}" type="presParOf" srcId="{042E9E23-B65D-4544-B655-1BBC85D4457F}" destId="{BB702BA3-CD88-470E-9DDB-5DDE03D9093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E68FC-F4C1-4383-BE20-2572BCDC2220}">
      <dsp:nvSpPr>
        <dsp:cNvPr id="0" name=""/>
        <dsp:cNvSpPr/>
      </dsp:nvSpPr>
      <dsp:spPr>
        <a:xfrm>
          <a:off x="2513707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Social Media Analysis</a:t>
          </a:r>
          <a:endParaRPr lang="en-IN" sz="1700" kern="1200" dirty="0"/>
        </a:p>
      </dsp:txBody>
      <dsp:txXfrm>
        <a:off x="2670198" y="1654198"/>
        <a:ext cx="755603" cy="755603"/>
      </dsp:txXfrm>
    </dsp:sp>
    <dsp:sp modelId="{3D8F34A9-14DE-4CC0-93E5-B95C49768B60}">
      <dsp:nvSpPr>
        <dsp:cNvPr id="0" name=""/>
        <dsp:cNvSpPr/>
      </dsp:nvSpPr>
      <dsp:spPr>
        <a:xfrm rot="16200000">
          <a:off x="2934877" y="1109011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2968814" y="1215612"/>
        <a:ext cx="158372" cy="217991"/>
      </dsp:txXfrm>
    </dsp:sp>
    <dsp:sp modelId="{8E3A9656-DED5-4AFA-8036-1EA3063437AC}">
      <dsp:nvSpPr>
        <dsp:cNvPr id="0" name=""/>
        <dsp:cNvSpPr/>
      </dsp:nvSpPr>
      <dsp:spPr>
        <a:xfrm>
          <a:off x="2513707" y="2243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+</a:t>
          </a:r>
          <a:r>
            <a:rPr lang="en-IN" sz="1200" kern="1200" dirty="0" err="1" smtClean="0"/>
            <a:t>ve</a:t>
          </a:r>
          <a:r>
            <a:rPr lang="en-IN" sz="1200" kern="1200" dirty="0" smtClean="0"/>
            <a:t>/-</a:t>
          </a:r>
          <a:r>
            <a:rPr lang="en-IN" sz="1200" kern="1200" dirty="0" err="1" smtClean="0"/>
            <a:t>ve</a:t>
          </a:r>
          <a:r>
            <a:rPr lang="en-IN" sz="1200" kern="1200" dirty="0" smtClean="0"/>
            <a:t> sentiments about the brand</a:t>
          </a:r>
          <a:endParaRPr lang="en-IN" sz="1200" kern="1200" dirty="0"/>
        </a:p>
      </dsp:txBody>
      <dsp:txXfrm>
        <a:off x="2670198" y="158734"/>
        <a:ext cx="755603" cy="755603"/>
      </dsp:txXfrm>
    </dsp:sp>
    <dsp:sp modelId="{98824ED4-EFD3-4B82-952C-A6F0B0852014}">
      <dsp:nvSpPr>
        <dsp:cNvPr id="0" name=""/>
        <dsp:cNvSpPr/>
      </dsp:nvSpPr>
      <dsp:spPr>
        <a:xfrm>
          <a:off x="3676206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3676206" y="1923004"/>
        <a:ext cx="158372" cy="217991"/>
      </dsp:txXfrm>
    </dsp:sp>
    <dsp:sp modelId="{BC879088-ED10-4E01-B243-13D357B6EEC5}">
      <dsp:nvSpPr>
        <dsp:cNvPr id="0" name=""/>
        <dsp:cNvSpPr/>
      </dsp:nvSpPr>
      <dsp:spPr>
        <a:xfrm>
          <a:off x="4009170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Loyal Customers</a:t>
          </a:r>
          <a:endParaRPr lang="en-IN" sz="1200" kern="1200" dirty="0"/>
        </a:p>
      </dsp:txBody>
      <dsp:txXfrm>
        <a:off x="4165661" y="1654198"/>
        <a:ext cx="755603" cy="755603"/>
      </dsp:txXfrm>
    </dsp:sp>
    <dsp:sp modelId="{D2606B53-EEEF-4800-A83F-61C0E7D68650}">
      <dsp:nvSpPr>
        <dsp:cNvPr id="0" name=""/>
        <dsp:cNvSpPr/>
      </dsp:nvSpPr>
      <dsp:spPr>
        <a:xfrm rot="5400000">
          <a:off x="2934877" y="2591669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2968814" y="2630397"/>
        <a:ext cx="158372" cy="217991"/>
      </dsp:txXfrm>
    </dsp:sp>
    <dsp:sp modelId="{0AA6041A-8E11-4D5A-9F5B-547DF0DA1301}">
      <dsp:nvSpPr>
        <dsp:cNvPr id="0" name=""/>
        <dsp:cNvSpPr/>
      </dsp:nvSpPr>
      <dsp:spPr>
        <a:xfrm>
          <a:off x="2513707" y="2993170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Customer Complaints</a:t>
          </a:r>
          <a:endParaRPr lang="en-IN" sz="1200" kern="1200" dirty="0"/>
        </a:p>
      </dsp:txBody>
      <dsp:txXfrm>
        <a:off x="2670198" y="3149661"/>
        <a:ext cx="755603" cy="755603"/>
      </dsp:txXfrm>
    </dsp:sp>
    <dsp:sp modelId="{8081A7C5-7CBE-4F8C-8D42-C1674D2BD87E}">
      <dsp:nvSpPr>
        <dsp:cNvPr id="0" name=""/>
        <dsp:cNvSpPr/>
      </dsp:nvSpPr>
      <dsp:spPr>
        <a:xfrm rot="10800000">
          <a:off x="2193548" y="1850340"/>
          <a:ext cx="22624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2261421" y="1923004"/>
        <a:ext cx="158372" cy="217991"/>
      </dsp:txXfrm>
    </dsp:sp>
    <dsp:sp modelId="{BB702BA3-CD88-470E-9DDB-5DDE03D9093B}">
      <dsp:nvSpPr>
        <dsp:cNvPr id="0" name=""/>
        <dsp:cNvSpPr/>
      </dsp:nvSpPr>
      <dsp:spPr>
        <a:xfrm>
          <a:off x="1018243" y="1497707"/>
          <a:ext cx="1068585" cy="1068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Competitor Analysis</a:t>
          </a:r>
          <a:endParaRPr lang="en-IN" sz="1200" kern="1200" dirty="0"/>
        </a:p>
      </dsp:txBody>
      <dsp:txXfrm>
        <a:off x="1174734" y="1654198"/>
        <a:ext cx="755603" cy="75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FA14-1EC9-42EF-B011-FFED4E62DA5B}" type="datetimeFigureOut">
              <a:rPr lang="en-IN" smtClean="0"/>
              <a:t>15-06-2016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E2085-DE58-4AE0-B9E7-F92455D65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6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E2085-DE58-4AE0-B9E7-F92455D657E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11850"/>
            <a:ext cx="118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5C5D2-19DC-4FDA-BF69-E028BD80DB29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FD51B-883D-4AF7-8A0A-783B8B0A12F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5560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A2812-5DB1-46A5-92CF-C497C10B4128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73E5A-B85D-4836-80AF-4251B238C22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559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D282-BABD-4C94-8519-8101C31A8EA7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5CADE-69F1-4CB9-9B61-FA6B99C15D4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2319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6798C-CD6A-41E9-B9BC-98F466D012F0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DC353-9705-45CF-87E3-5A4D74EAA94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5020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009FC-66ED-4BCB-91F5-393B8B583E36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D0244-070A-4E8F-88B0-B5C1818FD2D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936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84448-9F94-4B28-B499-73ECE50D810E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93EA5-48EC-4F7B-A898-58FD3889F16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537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C5BD6-DB62-494C-B5D0-F9FC37693F60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85613-EFD7-4843-9398-6CC19FC9024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5589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8F091-AE48-4A78-93B2-7B257C0577F1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75973-C93A-42F1-AB36-4BDFC5BDD0E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1514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E36AF-ACF4-4AE4-8536-F6ADE9C3502C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7D28B-3D7B-4453-9B3D-D0F7CAA3E33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76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AE687-60A7-4EA6-93C5-E1D00658B2BB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1393C-EA70-42C0-9A0A-21F221E0CFC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769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B5EBB-433E-4B5F-A2C8-EF6731B0C31D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924C-1CDB-4BDC-B520-82A0CD9F9C2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37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0018F9-A518-4BA5-9641-3DA41D27669A}" type="datetimeFigureOut">
              <a:rPr lang="en-US"/>
              <a:pPr>
                <a:defRPr/>
              </a:pPr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18D41B8-CA10-4F05-8006-178F22E1CDA1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11850"/>
            <a:ext cx="118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Project Report</a:t>
            </a:r>
            <a:br>
              <a:rPr lang="en-US" altLang="en-US" dirty="0" smtClean="0"/>
            </a:br>
            <a:r>
              <a:rPr lang="en-US" altLang="en-US" dirty="0" smtClean="0"/>
              <a:t>Social Media Analysis in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PGP – BABD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Presented By: Suri Parthasarathy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Improved brand and enterprises </a:t>
            </a:r>
            <a:r>
              <a:rPr lang="en-IN" dirty="0" smtClean="0"/>
              <a:t>image</a:t>
            </a:r>
          </a:p>
          <a:p>
            <a:r>
              <a:rPr lang="en-IN" dirty="0" smtClean="0"/>
              <a:t>Greater </a:t>
            </a:r>
            <a:r>
              <a:rPr lang="en-IN" dirty="0"/>
              <a:t>reach and visibility</a:t>
            </a:r>
          </a:p>
          <a:p>
            <a:r>
              <a:rPr lang="en-IN" dirty="0" smtClean="0"/>
              <a:t>Improved customer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2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Overall quality of twitter account in the insurance industry is lower compare to other industry</a:t>
            </a:r>
          </a:p>
          <a:p>
            <a:r>
              <a:rPr lang="en-IN" dirty="0" smtClean="0"/>
              <a:t>Check for other data sources for better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762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6" y="1124744"/>
            <a:ext cx="80166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Problem/ Challenges</a:t>
            </a:r>
          </a:p>
          <a:p>
            <a:r>
              <a:rPr lang="en-IN" dirty="0" smtClean="0"/>
              <a:t>Key Insurance Process and Analytics</a:t>
            </a:r>
          </a:p>
          <a:p>
            <a:r>
              <a:rPr lang="en-IN" dirty="0" smtClean="0"/>
              <a:t>Types of Big Data in Insurance</a:t>
            </a:r>
          </a:p>
          <a:p>
            <a:r>
              <a:rPr lang="en-IN" dirty="0" smtClean="0"/>
              <a:t>Use Case – Social Media Analysis</a:t>
            </a:r>
          </a:p>
          <a:p>
            <a:r>
              <a:rPr lang="en-IN" dirty="0" smtClean="0"/>
              <a:t>Benefits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8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1 3"/>
          <p:cNvSpPr/>
          <p:nvPr/>
        </p:nvSpPr>
        <p:spPr>
          <a:xfrm>
            <a:off x="3059832" y="2060848"/>
            <a:ext cx="2664296" cy="2088232"/>
          </a:xfrm>
          <a:prstGeom prst="irregularSeal1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Challenges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5873"/>
            <a:ext cx="1333500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99692"/>
            <a:ext cx="2559427" cy="21328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86" y="4181657"/>
            <a:ext cx="2381250" cy="1428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95786" y="3717032"/>
            <a:ext cx="23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Fraud Claims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71207"/>
            <a:ext cx="236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More Expenses, Less Claims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309706"/>
            <a:ext cx="23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Global Competition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9935" y="3532366"/>
            <a:ext cx="23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Customer Retention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33056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Insurance Process and Analytics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7" y="1700808"/>
            <a:ext cx="692022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Identifying the types of Big Data in Insurance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56" y="1052736"/>
            <a:ext cx="2808312" cy="2683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" y="3483098"/>
            <a:ext cx="6292922" cy="2776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40" y="6435427"/>
            <a:ext cx="3390900" cy="1619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496" y="3247330"/>
            <a:ext cx="6264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Big Data is highly prevalent within insurance, but remains underutilized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9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: Social Media Analysis in Insurance Industry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2135929"/>
              </p:ext>
            </p:extLst>
          </p:nvPr>
        </p:nvGraphicFramePr>
        <p:xfrm>
          <a:off x="10750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loud Callout 7"/>
          <p:cNvSpPr/>
          <p:nvPr/>
        </p:nvSpPr>
        <p:spPr>
          <a:xfrm>
            <a:off x="5868144" y="1988840"/>
            <a:ext cx="3275856" cy="2736304"/>
          </a:xfrm>
          <a:prstGeom prst="cloudCallout">
            <a:avLst>
              <a:gd name="adj1" fmla="val -91658"/>
              <a:gd name="adj2" fmla="val -2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Social Media provides insights on Customer behaviour, likes, dislikes, problems and concerns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46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907704" y="1484784"/>
            <a:ext cx="5256584" cy="4968552"/>
          </a:xfrm>
          <a:prstGeom prst="roundRect">
            <a:avLst/>
          </a:prstGeom>
          <a:solidFill>
            <a:srgbClr val="99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IN" sz="1600" b="1" dirty="0" smtClean="0">
                <a:solidFill>
                  <a:schemeClr val="tx2">
                    <a:lumMod val="50000"/>
                  </a:schemeClr>
                </a:solidFill>
              </a:rPr>
              <a:t>Hortonworks</a:t>
            </a:r>
          </a:p>
          <a:p>
            <a:pPr algn="ctr"/>
            <a:r>
              <a:rPr lang="en-IN" sz="1600" b="1" dirty="0" smtClean="0">
                <a:solidFill>
                  <a:schemeClr val="tx2">
                    <a:lumMod val="50000"/>
                  </a:schemeClr>
                </a:solidFill>
              </a:rPr>
              <a:t>Data Platform</a:t>
            </a:r>
            <a:endParaRPr lang="en-I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Architecture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0086" y="1700808"/>
            <a:ext cx="1052702" cy="47525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IN" sz="1400" b="1" dirty="0" smtClean="0">
                <a:solidFill>
                  <a:schemeClr val="tx2">
                    <a:lumMod val="50000"/>
                  </a:schemeClr>
                </a:solidFill>
              </a:rPr>
              <a:t>Source Data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492896"/>
            <a:ext cx="1124710" cy="8435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20" y="1947970"/>
            <a:ext cx="1048757" cy="39640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929525" y="2411521"/>
            <a:ext cx="3514683" cy="3897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IN" dirty="0" smtClean="0"/>
              <a:t>LOAD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3029326" y="2752260"/>
            <a:ext cx="1110626" cy="91038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Hive &amp; HCATALOG</a:t>
            </a:r>
            <a:endParaRPr lang="en-IN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644008" y="2734642"/>
            <a:ext cx="1110626" cy="91038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/>
              <a:t>Solr</a:t>
            </a:r>
            <a:endParaRPr lang="en-IN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3029326" y="3789040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Compute &amp; Storage</a:t>
            </a:r>
            <a:endParaRPr lang="en-IN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851920" y="3789040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671304" y="3789040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5504336" y="3789040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059832" y="4365104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3851920" y="4365104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4685510" y="4365104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5504894" y="4365104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3059832" y="4941168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851920" y="4941168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685510" y="4941168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5508104" y="4941168"/>
            <a:ext cx="822594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Compute &amp; Storage</a:t>
            </a:r>
            <a:endParaRPr lang="en-IN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3106832" y="5614962"/>
            <a:ext cx="3151858" cy="47833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AMBARI</a:t>
            </a:r>
            <a:endParaRPr lang="en-IN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8113978" y="1641686"/>
            <a:ext cx="922517" cy="42355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Visualize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115616" y="4123358"/>
            <a:ext cx="1947426" cy="74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1273341" y="2564904"/>
            <a:ext cx="1210427" cy="38884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LOAD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31640" y="3789040"/>
            <a:ext cx="1008112" cy="910382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NiFi</a:t>
            </a:r>
            <a:endParaRPr lang="en-IN" sz="1400" dirty="0"/>
          </a:p>
        </p:txBody>
      </p:sp>
      <p:sp>
        <p:nvSpPr>
          <p:cNvPr id="39" name="Right Arrow 38"/>
          <p:cNvSpPr/>
          <p:nvPr/>
        </p:nvSpPr>
        <p:spPr>
          <a:xfrm>
            <a:off x="6368990" y="2639017"/>
            <a:ext cx="1744988" cy="74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6493486" y="2492896"/>
            <a:ext cx="1167284" cy="16561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Interactive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55470" y="2856568"/>
            <a:ext cx="989960" cy="910382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Hive / SQL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492688" y="4221088"/>
            <a:ext cx="1167284" cy="16561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BATCH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88224" y="4606850"/>
            <a:ext cx="989960" cy="9103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PIG</a:t>
            </a:r>
            <a:endParaRPr lang="en-IN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3231266" y="4366953"/>
            <a:ext cx="2847525" cy="5760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HDFS</a:t>
            </a:r>
            <a:endParaRPr lang="en-IN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8165974" y="3124241"/>
            <a:ext cx="798514" cy="736807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Solr</a:t>
            </a:r>
            <a:r>
              <a:rPr lang="en-IN" sz="1400" dirty="0" smtClean="0"/>
              <a:t> </a:t>
            </a:r>
          </a:p>
          <a:p>
            <a:pPr algn="ctr"/>
            <a:r>
              <a:rPr lang="en-IN" sz="1400" dirty="0" smtClean="0"/>
              <a:t>Banana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170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556792"/>
            <a:ext cx="8793626" cy="477993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err="1" smtClean="0"/>
              <a:t>Nifi</a:t>
            </a:r>
            <a:r>
              <a:rPr lang="en-IN" dirty="0" smtClean="0"/>
              <a:t>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8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11785"/>
            <a:ext cx="8928992" cy="485351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err="1" smtClean="0"/>
              <a:t>Kibana</a:t>
            </a:r>
            <a:r>
              <a:rPr lang="en-IN" dirty="0" smtClean="0"/>
              <a:t>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1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PPT Template</Template>
  <TotalTime>1214</TotalTime>
  <Words>192</Words>
  <Application>Microsoft Office PowerPoint</Application>
  <PresentationFormat>On-screen Show (4:3)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Presentation3</vt:lpstr>
      <vt:lpstr>Project Report Social Media Analysis in Insurance</vt:lpstr>
      <vt:lpstr>Agenda</vt:lpstr>
      <vt:lpstr>PowerPoint Presentation</vt:lpstr>
      <vt:lpstr>Key Insurance Process and Analytics</vt:lpstr>
      <vt:lpstr>Identifying the types of Big Data in Insurance</vt:lpstr>
      <vt:lpstr>Use Case : Social Media Analysis in Insurance Industry</vt:lpstr>
      <vt:lpstr>Reference Architecture</vt:lpstr>
      <vt:lpstr>Nifi Setup</vt:lpstr>
      <vt:lpstr>Kibana Visualization</vt:lpstr>
      <vt:lpstr>Benefits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 Parthasarathy</dc:creator>
  <cp:lastModifiedBy>Suri Parthasarathy</cp:lastModifiedBy>
  <cp:revision>69</cp:revision>
  <dcterms:created xsi:type="dcterms:W3CDTF">2015-09-10T06:50:42Z</dcterms:created>
  <dcterms:modified xsi:type="dcterms:W3CDTF">2016-06-15T14:43:31Z</dcterms:modified>
</cp:coreProperties>
</file>