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3" r:id="rId5"/>
    <p:sldId id="257" r:id="rId6"/>
    <p:sldId id="269" r:id="rId7"/>
    <p:sldId id="268" r:id="rId8"/>
    <p:sldId id="264" r:id="rId9"/>
    <p:sldId id="270" r:id="rId10"/>
    <p:sldId id="271" r:id="rId11"/>
    <p:sldId id="272" r:id="rId12"/>
    <p:sldId id="273" r:id="rId13"/>
    <p:sldId id="274" r:id="rId14"/>
    <p:sldId id="27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>
      <p:cViewPr varScale="1">
        <p:scale>
          <a:sx n="70" d="100"/>
          <a:sy n="70" d="100"/>
        </p:scale>
        <p:origin x="13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AD09-1772-4172-821E-7F56797716C5}" type="datetimeFigureOut">
              <a:rPr lang="en-IN" smtClean="0"/>
              <a:t>21-05-2016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850A-34A4-42AD-9CEB-EFA7C6263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37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AD09-1772-4172-821E-7F56797716C5}" type="datetimeFigureOut">
              <a:rPr lang="en-IN" smtClean="0"/>
              <a:t>21-05-2016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850A-34A4-42AD-9CEB-EFA7C6263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64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AD09-1772-4172-821E-7F56797716C5}" type="datetimeFigureOut">
              <a:rPr lang="en-IN" smtClean="0"/>
              <a:t>21-05-2016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850A-34A4-42AD-9CEB-EFA7C6263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81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AD09-1772-4172-821E-7F56797716C5}" type="datetimeFigureOut">
              <a:rPr lang="en-IN" smtClean="0"/>
              <a:t>21-05-2016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850A-34A4-42AD-9CEB-EFA7C6263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541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AD09-1772-4172-821E-7F56797716C5}" type="datetimeFigureOut">
              <a:rPr lang="en-IN" smtClean="0"/>
              <a:t>21-05-2016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850A-34A4-42AD-9CEB-EFA7C6263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28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AD09-1772-4172-821E-7F56797716C5}" type="datetimeFigureOut">
              <a:rPr lang="en-IN" smtClean="0"/>
              <a:t>21-05-2016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850A-34A4-42AD-9CEB-EFA7C6263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83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AD09-1772-4172-821E-7F56797716C5}" type="datetimeFigureOut">
              <a:rPr lang="en-IN" smtClean="0"/>
              <a:t>21-05-2016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850A-34A4-42AD-9CEB-EFA7C6263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9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AD09-1772-4172-821E-7F56797716C5}" type="datetimeFigureOut">
              <a:rPr lang="en-IN" smtClean="0"/>
              <a:t>21-05-2016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850A-34A4-42AD-9CEB-EFA7C6263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71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AD09-1772-4172-821E-7F56797716C5}" type="datetimeFigureOut">
              <a:rPr lang="en-IN" smtClean="0"/>
              <a:t>21-05-2016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850A-34A4-42AD-9CEB-EFA7C6263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87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AD09-1772-4172-821E-7F56797716C5}" type="datetimeFigureOut">
              <a:rPr lang="en-IN" smtClean="0"/>
              <a:t>21-05-2016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850A-34A4-42AD-9CEB-EFA7C6263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80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AD09-1772-4172-821E-7F56797716C5}" type="datetimeFigureOut">
              <a:rPr lang="en-IN" smtClean="0"/>
              <a:t>21-05-2016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850A-34A4-42AD-9CEB-EFA7C6263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61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1AD09-1772-4172-821E-7F56797716C5}" type="datetimeFigureOut">
              <a:rPr lang="en-IN" smtClean="0"/>
              <a:t>21-05-2016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E850A-34A4-42AD-9CEB-EFA7C6263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55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nehal Salaskar\Desktop\13835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92896"/>
            <a:ext cx="6765253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33946" y="1537628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	CHURN PREDICTION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3184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Merging the data files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All the three files are merged into a single file for 	very month.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Removing duplicate id’s</a:t>
            </a:r>
          </a:p>
          <a:p>
            <a:endParaRPr lang="en-US" dirty="0"/>
          </a:p>
          <a:p>
            <a:r>
              <a:rPr lang="en-US" dirty="0" smtClean="0"/>
              <a:t>Deriving new variables from the existing variables.</a:t>
            </a:r>
          </a:p>
          <a:p>
            <a:endParaRPr lang="en-US" dirty="0" smtClean="0"/>
          </a:p>
          <a:p>
            <a:r>
              <a:rPr lang="en-US" dirty="0" smtClean="0"/>
              <a:t>Checking the outliers</a:t>
            </a:r>
          </a:p>
          <a:p>
            <a:pPr marL="457200" lvl="1" indent="0">
              <a:buNone/>
            </a:pPr>
            <a:r>
              <a:rPr lang="en-US" dirty="0" smtClean="0"/>
              <a:t>	Function has been written to check for the 	outliers and </a:t>
            </a:r>
            <a:r>
              <a:rPr lang="en-US" dirty="0" smtClean="0"/>
              <a:t> 	remove </a:t>
            </a:r>
            <a:r>
              <a:rPr lang="en-US" dirty="0" smtClean="0"/>
              <a:t>it.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1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Replacing the NA values</a:t>
            </a:r>
          </a:p>
          <a:p>
            <a:pPr marL="0" indent="0" algn="just">
              <a:buNone/>
            </a:pPr>
            <a:r>
              <a:rPr lang="en-US" dirty="0" smtClean="0"/>
              <a:t>	 The numeric NA values has been replaced 	 with median.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Changing the date format</a:t>
            </a:r>
          </a:p>
          <a:p>
            <a:pPr marL="457200" lvl="1" indent="0" algn="just">
              <a:buNone/>
            </a:pPr>
            <a:r>
              <a:rPr lang="en-US" dirty="0" smtClean="0"/>
              <a:t>	The format of the date was not proper so the 	format of the date is changed.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7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Generation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Logistic regression is applied on the training data 	set.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514350" indent="-457200"/>
            <a:r>
              <a:rPr lang="en-US" dirty="0" smtClean="0"/>
              <a:t>Model Evaluation</a:t>
            </a:r>
          </a:p>
          <a:p>
            <a:pPr marL="457200" lvl="1" indent="0">
              <a:buNone/>
            </a:pPr>
            <a:r>
              <a:rPr lang="en-US" dirty="0" smtClean="0"/>
              <a:t>	For model evaluation Roc curve and confusion 	matrix is used.</a:t>
            </a:r>
            <a:endParaRPr lang="en-US" dirty="0"/>
          </a:p>
          <a:p>
            <a:pPr marL="457200" lvl="1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18818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844824"/>
            <a:ext cx="5148064" cy="3739108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3744416" cy="4525963"/>
          </a:xfrm>
        </p:spPr>
      </p:pic>
    </p:spTree>
    <p:extLst>
      <p:ext uri="{BB962C8B-B14F-4D97-AF65-F5344CB8AC3E}">
        <p14:creationId xmlns:p14="http://schemas.microsoft.com/office/powerpoint/2010/main" val="212625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training the model and applying it to the test dataset the model predicts if the customer will churn or not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According to prediction result the service provider can take a action on that customer.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464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THANK YOU!!!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4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1143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INTRODUCTION</a:t>
            </a:r>
          </a:p>
          <a:p>
            <a:endParaRPr lang="en-US" dirty="0"/>
          </a:p>
          <a:p>
            <a:r>
              <a:rPr lang="en-US" dirty="0" smtClean="0"/>
              <a:t>OBJECTIVE</a:t>
            </a:r>
          </a:p>
          <a:p>
            <a:endParaRPr lang="en-US" dirty="0"/>
          </a:p>
          <a:p>
            <a:r>
              <a:rPr lang="en-US" dirty="0" smtClean="0"/>
              <a:t>PROBLEM STATEMENT</a:t>
            </a:r>
          </a:p>
          <a:p>
            <a:endParaRPr lang="en-US" dirty="0"/>
          </a:p>
          <a:p>
            <a:r>
              <a:rPr lang="en-US" dirty="0" smtClean="0"/>
              <a:t>PROCESS OVERVIEW</a:t>
            </a:r>
          </a:p>
          <a:p>
            <a:endParaRPr lang="en-US" dirty="0" smtClean="0"/>
          </a:p>
          <a:p>
            <a:r>
              <a:rPr lang="en-US" dirty="0" smtClean="0"/>
              <a:t>RESULTS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CONCULSION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377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00808"/>
            <a:ext cx="7380953" cy="4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2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Business Objective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 	Customer </a:t>
            </a:r>
            <a:r>
              <a:rPr lang="en-US" dirty="0"/>
              <a:t>retention</a:t>
            </a:r>
          </a:p>
          <a:p>
            <a:pPr marL="0" indent="0">
              <a:buNone/>
            </a:pPr>
            <a:r>
              <a:rPr lang="en-US" dirty="0" smtClean="0"/>
              <a:t>	Cross-sell/Up-sell </a:t>
            </a:r>
            <a:r>
              <a:rPr lang="en-US" dirty="0"/>
              <a:t>(secondary)</a:t>
            </a:r>
          </a:p>
          <a:p>
            <a:endParaRPr lang="en-US" dirty="0" smtClean="0"/>
          </a:p>
          <a:p>
            <a:r>
              <a:rPr lang="en-US" b="1" dirty="0"/>
              <a:t>Analytics Objective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	Prediction </a:t>
            </a:r>
            <a:r>
              <a:rPr lang="en-US" dirty="0"/>
              <a:t>of propensity to churn from the </a:t>
            </a:r>
            <a:r>
              <a:rPr lang="en-US" dirty="0" smtClean="0"/>
              <a:t>	usage </a:t>
            </a:r>
            <a:r>
              <a:rPr lang="en-US" dirty="0"/>
              <a:t>behavior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54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What  is the problem?</a:t>
            </a:r>
          </a:p>
          <a:p>
            <a:pPr lvl="0"/>
            <a:endParaRPr lang="en-US" dirty="0"/>
          </a:p>
          <a:p>
            <a:pPr lvl="0"/>
            <a:r>
              <a:rPr lang="en-US" dirty="0" smtClean="0"/>
              <a:t>Why </a:t>
            </a:r>
            <a:r>
              <a:rPr lang="en-US" dirty="0"/>
              <a:t>does the problem need to </a:t>
            </a:r>
            <a:r>
              <a:rPr lang="en-US" dirty="0" smtClean="0"/>
              <a:t>be solved?</a:t>
            </a:r>
          </a:p>
          <a:p>
            <a:pPr lvl="0"/>
            <a:endParaRPr lang="en-US" dirty="0"/>
          </a:p>
          <a:p>
            <a:pPr lvl="0"/>
            <a:r>
              <a:rPr lang="en-US" dirty="0" smtClean="0"/>
              <a:t>How </a:t>
            </a:r>
            <a:r>
              <a:rPr lang="en-US" dirty="0"/>
              <a:t>would </a:t>
            </a:r>
            <a:r>
              <a:rPr lang="en-US" dirty="0" err="1"/>
              <a:t>i</a:t>
            </a:r>
            <a:r>
              <a:rPr lang="en-US" dirty="0"/>
              <a:t> solve the </a:t>
            </a:r>
            <a:r>
              <a:rPr lang="en-US" dirty="0" smtClean="0"/>
              <a:t>problem?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08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churn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Involuntary</a:t>
            </a:r>
          </a:p>
          <a:p>
            <a:r>
              <a:rPr lang="en-US" dirty="0" smtClean="0"/>
              <a:t>Internal</a:t>
            </a:r>
          </a:p>
          <a:p>
            <a:r>
              <a:rPr lang="en-US" dirty="0" smtClean="0"/>
              <a:t>Voluntary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Need to Focus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76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</a:t>
            </a:r>
            <a:r>
              <a:rPr lang="en-US" dirty="0" smtClean="0"/>
              <a:t>churn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Inadequate services.</a:t>
            </a:r>
          </a:p>
          <a:p>
            <a:r>
              <a:rPr lang="en-US" dirty="0" smtClean="0"/>
              <a:t>Quality of services.</a:t>
            </a:r>
          </a:p>
          <a:p>
            <a:r>
              <a:rPr lang="en-US" dirty="0" smtClean="0"/>
              <a:t>Plenty of attractive offers.</a:t>
            </a:r>
          </a:p>
          <a:p>
            <a:r>
              <a:rPr lang="en-US" dirty="0" smtClean="0"/>
              <a:t>Customer dissatisfaction.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2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579296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Input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Usage data: </a:t>
            </a:r>
          </a:p>
          <a:p>
            <a:pPr marL="0" indent="0">
              <a:buNone/>
            </a:pPr>
            <a:r>
              <a:rPr lang="en-US" dirty="0" smtClean="0"/>
              <a:t>	Voice </a:t>
            </a:r>
            <a:r>
              <a:rPr lang="en-US" dirty="0"/>
              <a:t>usage</a:t>
            </a:r>
          </a:p>
          <a:p>
            <a:pPr marL="0" indent="0">
              <a:buNone/>
            </a:pPr>
            <a:r>
              <a:rPr lang="en-US" dirty="0" smtClean="0"/>
              <a:t>	Data </a:t>
            </a:r>
            <a:r>
              <a:rPr lang="en-US" dirty="0"/>
              <a:t>usage</a:t>
            </a:r>
          </a:p>
          <a:p>
            <a:endParaRPr lang="en-US" dirty="0"/>
          </a:p>
          <a:p>
            <a:r>
              <a:rPr lang="en-US" dirty="0"/>
              <a:t>Subscriber data</a:t>
            </a:r>
          </a:p>
          <a:p>
            <a:r>
              <a:rPr lang="en-US" dirty="0"/>
              <a:t>Customer type</a:t>
            </a:r>
          </a:p>
          <a:p>
            <a:r>
              <a:rPr lang="en-US" dirty="0"/>
              <a:t>AON (Age on Network)</a:t>
            </a:r>
          </a:p>
          <a:p>
            <a:r>
              <a:rPr lang="en-US" dirty="0"/>
              <a:t>Disconnection type,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Clr>
                <a:schemeClr val="accent1"/>
              </a:buClr>
              <a:buSzPct val="70000"/>
              <a:buNone/>
              <a:defRPr/>
            </a:pPr>
            <a:r>
              <a:rPr lang="en-US" dirty="0">
                <a:solidFill>
                  <a:srgbClr val="000000"/>
                </a:solidFill>
              </a:rPr>
              <a:t>Payments data: </a:t>
            </a:r>
          </a:p>
          <a:p>
            <a:pPr marL="0" indent="0">
              <a:buClr>
                <a:schemeClr val="accent1"/>
              </a:buClr>
              <a:buSzPct val="70000"/>
              <a:buNone/>
              <a:defRPr/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Monthly </a:t>
            </a:r>
            <a:r>
              <a:rPr lang="en-US" dirty="0">
                <a:solidFill>
                  <a:srgbClr val="000000"/>
                </a:solidFill>
              </a:rPr>
              <a:t>payment data</a:t>
            </a:r>
          </a:p>
          <a:p>
            <a:pPr lvl="0">
              <a:buClr>
                <a:schemeClr val="accent1"/>
              </a:buClr>
              <a:buSzPct val="70000"/>
              <a:defRPr/>
            </a:pPr>
            <a:endParaRPr lang="en-US" dirty="0">
              <a:solidFill>
                <a:schemeClr val="tx2"/>
              </a:solidFill>
            </a:endParaRPr>
          </a:p>
          <a:p>
            <a:pPr lvl="0">
              <a:buClr>
                <a:schemeClr val="accent1"/>
              </a:buClr>
              <a:buSzPct val="70000"/>
              <a:defRPr/>
            </a:pPr>
            <a:endParaRPr lang="en-US" dirty="0">
              <a:solidFill>
                <a:schemeClr val="tx2"/>
              </a:solidFill>
            </a:endParaRPr>
          </a:p>
          <a:p>
            <a:pPr lvl="0">
              <a:buClr>
                <a:schemeClr val="accent1"/>
              </a:buClr>
              <a:buSzPct val="70000"/>
              <a:defRPr/>
            </a:pPr>
            <a:endParaRPr lang="en-US" dirty="0">
              <a:solidFill>
                <a:schemeClr val="tx2"/>
              </a:solidFill>
            </a:endParaRPr>
          </a:p>
          <a:p>
            <a:pPr lvl="0">
              <a:buClr>
                <a:schemeClr val="accent1"/>
              </a:buClr>
              <a:buSzPct val="70000"/>
              <a:buNone/>
              <a:defRPr/>
            </a:pPr>
            <a:endParaRPr lang="en-US" dirty="0">
              <a:solidFill>
                <a:schemeClr val="tx2"/>
              </a:solidFill>
            </a:endParaRPr>
          </a:p>
          <a:p>
            <a:pPr lvl="0">
              <a:buClr>
                <a:schemeClr val="accent1"/>
              </a:buClr>
              <a:buSzPct val="70000"/>
              <a:defRPr/>
            </a:pPr>
            <a:endParaRPr lang="en-US" dirty="0">
              <a:solidFill>
                <a:schemeClr val="tx2"/>
              </a:solidFill>
            </a:endParaRPr>
          </a:p>
          <a:p>
            <a:pPr lvl="0">
              <a:buClr>
                <a:schemeClr val="accent1"/>
              </a:buClr>
              <a:buSzPct val="70000"/>
              <a:defRPr/>
            </a:pPr>
            <a:endParaRPr lang="en-US" dirty="0">
              <a:solidFill>
                <a:schemeClr val="tx2"/>
              </a:solidFill>
            </a:endParaRPr>
          </a:p>
          <a:p>
            <a:pPr lvl="0">
              <a:buClr>
                <a:schemeClr val="accent1"/>
              </a:buClr>
              <a:buSzPct val="70000"/>
              <a:defRPr/>
            </a:pPr>
            <a:endParaRPr lang="en-US" dirty="0">
              <a:solidFill>
                <a:schemeClr val="tx2"/>
              </a:solidFill>
            </a:endParaRPr>
          </a:p>
          <a:p>
            <a:pPr lvl="0">
              <a:buClr>
                <a:schemeClr val="accent1"/>
              </a:buClr>
              <a:buSzPct val="70000"/>
              <a:defRPr/>
            </a:pPr>
            <a:endParaRPr lang="en-US" dirty="0">
              <a:solidFill>
                <a:schemeClr val="tx2"/>
              </a:solidFill>
            </a:endParaRPr>
          </a:p>
          <a:p>
            <a:pPr lvl="0">
              <a:buClr>
                <a:schemeClr val="accent1"/>
              </a:buClr>
              <a:buSzPct val="70000"/>
              <a:buNone/>
              <a:defRPr/>
            </a:pPr>
            <a:endParaRPr lang="en-US" dirty="0">
              <a:solidFill>
                <a:schemeClr val="tx2"/>
              </a:solidFill>
            </a:endParaRPr>
          </a:p>
          <a:p>
            <a:pPr lvl="0">
              <a:buClr>
                <a:schemeClr val="accent1"/>
              </a:buClr>
              <a:buSzPct val="70000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9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</a:p>
          <a:p>
            <a:r>
              <a:rPr lang="en-US" dirty="0" smtClean="0"/>
              <a:t>Data identification</a:t>
            </a:r>
          </a:p>
          <a:p>
            <a:r>
              <a:rPr lang="en-US" dirty="0" smtClean="0"/>
              <a:t>Validation &amp; Cleaning</a:t>
            </a:r>
          </a:p>
          <a:p>
            <a:r>
              <a:rPr lang="en-US" dirty="0" smtClean="0"/>
              <a:t>Addition of derived variables</a:t>
            </a:r>
          </a:p>
          <a:p>
            <a:r>
              <a:rPr lang="en-US" dirty="0" smtClean="0"/>
              <a:t>Preparation of model set</a:t>
            </a:r>
          </a:p>
          <a:p>
            <a:r>
              <a:rPr lang="en-US" dirty="0" smtClean="0"/>
              <a:t>Conduct modelling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22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146</Words>
  <Application>Microsoft Office PowerPoint</Application>
  <PresentationFormat>On-screen Show (4:3)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AGENDA</vt:lpstr>
      <vt:lpstr>INTRODUCTION</vt:lpstr>
      <vt:lpstr>Objective</vt:lpstr>
      <vt:lpstr>Problem Statement</vt:lpstr>
      <vt:lpstr>Types of churn </vt:lpstr>
      <vt:lpstr>Reasons for churn</vt:lpstr>
      <vt:lpstr>Input Variables</vt:lpstr>
      <vt:lpstr>Data Transformation</vt:lpstr>
      <vt:lpstr>Process</vt:lpstr>
      <vt:lpstr>PowerPoint Presentation</vt:lpstr>
      <vt:lpstr>PowerPoint Presentation</vt:lpstr>
      <vt:lpstr>RESULT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Prediction</dc:title>
  <dc:creator>Snehal Salaskar</dc:creator>
  <cp:lastModifiedBy>chandu</cp:lastModifiedBy>
  <cp:revision>35</cp:revision>
  <dcterms:created xsi:type="dcterms:W3CDTF">2016-04-12T01:29:34Z</dcterms:created>
  <dcterms:modified xsi:type="dcterms:W3CDTF">2016-05-21T16:23:57Z</dcterms:modified>
</cp:coreProperties>
</file>