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2" r:id="rId4"/>
    <p:sldId id="276" r:id="rId5"/>
    <p:sldId id="278" r:id="rId6"/>
    <p:sldId id="277" r:id="rId7"/>
    <p:sldId id="271" r:id="rId8"/>
    <p:sldId id="272" r:id="rId9"/>
    <p:sldId id="273" r:id="rId10"/>
    <p:sldId id="274" r:id="rId11"/>
    <p:sldId id="275" r:id="rId12"/>
    <p:sldId id="280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E1C3-8B34-4947-B5F3-4B85BF0B0A57}" type="datetimeFigureOut">
              <a:rPr lang="en-US" smtClean="0"/>
              <a:t>21/05/16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6E8-0BE4-B14D-AE7C-BDF4BC8464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E1C3-8B34-4947-B5F3-4B85BF0B0A57}" type="datetimeFigureOut">
              <a:rPr lang="en-US" smtClean="0"/>
              <a:t>21/05/16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6E8-0BE4-B14D-AE7C-BDF4BC8464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4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E1C3-8B34-4947-B5F3-4B85BF0B0A57}" type="datetimeFigureOut">
              <a:rPr lang="en-US" smtClean="0"/>
              <a:t>21/05/16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6E8-0BE4-B14D-AE7C-BDF4BC8464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0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E1C3-8B34-4947-B5F3-4B85BF0B0A57}" type="datetimeFigureOut">
              <a:rPr lang="en-US" smtClean="0"/>
              <a:t>21/05/16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6E8-0BE4-B14D-AE7C-BDF4BC8464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5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E1C3-8B34-4947-B5F3-4B85BF0B0A57}" type="datetimeFigureOut">
              <a:rPr lang="en-US" smtClean="0"/>
              <a:t>21/05/16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6E8-0BE4-B14D-AE7C-BDF4BC8464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6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E1C3-8B34-4947-B5F3-4B85BF0B0A57}" type="datetimeFigureOut">
              <a:rPr lang="en-US" smtClean="0"/>
              <a:t>21/05/16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6E8-0BE4-B14D-AE7C-BDF4BC8464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2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E1C3-8B34-4947-B5F3-4B85BF0B0A57}" type="datetimeFigureOut">
              <a:rPr lang="en-US" smtClean="0"/>
              <a:t>21/05/16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6E8-0BE4-B14D-AE7C-BDF4BC8464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E1C3-8B34-4947-B5F3-4B85BF0B0A57}" type="datetimeFigureOut">
              <a:rPr lang="en-US" smtClean="0"/>
              <a:t>21/05/16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6E8-0BE4-B14D-AE7C-BDF4BC8464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E1C3-8B34-4947-B5F3-4B85BF0B0A57}" type="datetimeFigureOut">
              <a:rPr lang="en-US" smtClean="0"/>
              <a:t>21/05/16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6E8-0BE4-B14D-AE7C-BDF4BC8464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8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E1C3-8B34-4947-B5F3-4B85BF0B0A57}" type="datetimeFigureOut">
              <a:rPr lang="en-US" smtClean="0"/>
              <a:t>21/05/16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6E8-0BE4-B14D-AE7C-BDF4BC8464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9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E1C3-8B34-4947-B5F3-4B85BF0B0A57}" type="datetimeFigureOut">
              <a:rPr lang="en-US" smtClean="0"/>
              <a:t>21/05/16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A6E8-0BE4-B14D-AE7C-BDF4BC8464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5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E1C3-8B34-4947-B5F3-4B85BF0B0A57}" type="datetimeFigureOut">
              <a:rPr lang="en-US" smtClean="0"/>
              <a:t>21/05/16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9A6E8-0BE4-B14D-AE7C-BDF4BC8464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5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8625" y="1063625"/>
            <a:ext cx="5655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Churn Prediction Model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895738" y="4399332"/>
            <a:ext cx="2848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Team:</a:t>
            </a:r>
          </a:p>
          <a:p>
            <a:endParaRPr lang="en-US" dirty="0"/>
          </a:p>
          <a:p>
            <a:r>
              <a:rPr lang="en-US" dirty="0" smtClean="0"/>
              <a:t>    - </a:t>
            </a:r>
            <a:r>
              <a:rPr lang="en-US" dirty="0"/>
              <a:t>Nikhil Dhapodkar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- Sunaina </a:t>
            </a:r>
            <a:r>
              <a:rPr lang="en-US" dirty="0" smtClean="0"/>
              <a:t>Mallipedi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2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4267" y="603250"/>
            <a:ext cx="60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Result (Confusion Matrix)</a:t>
            </a:r>
            <a:endParaRPr lang="en-US" sz="4400" dirty="0"/>
          </a:p>
        </p:txBody>
      </p:sp>
      <p:pic>
        <p:nvPicPr>
          <p:cNvPr id="3" name="Picture 2" descr="Macintosh HD:Users:sunaina:Desktop:r data of preprocessing:Captur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6" y="1372691"/>
            <a:ext cx="8220118" cy="5242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52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sunaina:Desktop:r data of preprocessing:Capture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27" y="1115694"/>
            <a:ext cx="7108815" cy="57423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89040" y="603250"/>
            <a:ext cx="45152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Result (ROC Curve)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72116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Retention approach is based on combining customer churn </a:t>
            </a:r>
            <a:r>
              <a:rPr lang="en-US" sz="2000" dirty="0" smtClean="0"/>
              <a:t>prediction. </a:t>
            </a:r>
            <a:endParaRPr lang="en-US" sz="2000" dirty="0"/>
          </a:p>
          <a:p>
            <a:pPr algn="just"/>
            <a:r>
              <a:rPr lang="en-US" sz="2000" dirty="0"/>
              <a:t>Thus goes beyond “actionable customer</a:t>
            </a:r>
            <a:r>
              <a:rPr lang="en-US" sz="2000" u="sng" dirty="0"/>
              <a:t> </a:t>
            </a:r>
            <a:r>
              <a:rPr lang="en-US" sz="2000" dirty="0" smtClean="0"/>
              <a:t>analytics” </a:t>
            </a:r>
            <a:r>
              <a:rPr lang="en-US" sz="2000" dirty="0"/>
              <a:t>to automatically determine exactly </a:t>
            </a:r>
            <a:r>
              <a:rPr lang="en-US" sz="2000" dirty="0" smtClean="0"/>
              <a:t>what kind of </a:t>
            </a:r>
            <a:r>
              <a:rPr lang="en-US" sz="2000" dirty="0"/>
              <a:t>action </a:t>
            </a:r>
            <a:r>
              <a:rPr lang="en-US" sz="2000" dirty="0" smtClean="0"/>
              <a:t>should </a:t>
            </a:r>
            <a:r>
              <a:rPr lang="en-US" sz="2000" dirty="0"/>
              <a:t>be run for each at-risk customer to achieve the maximum degree of retention possible.</a:t>
            </a:r>
          </a:p>
          <a:p>
            <a:pPr algn="just"/>
            <a:r>
              <a:rPr lang="en-US" sz="2000" dirty="0" smtClean="0"/>
              <a:t>In </a:t>
            </a:r>
            <a:r>
              <a:rPr lang="en-US" sz="2000" dirty="0"/>
              <a:t>order to reduce the various costs associated with customer churn, it is imperative that mobile </a:t>
            </a:r>
            <a:r>
              <a:rPr lang="en-US" sz="2000" dirty="0" smtClean="0"/>
              <a:t>service </a:t>
            </a:r>
            <a:r>
              <a:rPr lang="en-US" sz="2000" dirty="0"/>
              <a:t>providers deploy churn predictive models that can reliably identify customers who are about to leave.  </a:t>
            </a:r>
            <a:r>
              <a:rPr lang="en-US" sz="2000" dirty="0" smtClean="0"/>
              <a:t>After </a:t>
            </a:r>
            <a:r>
              <a:rPr lang="en-US" sz="2000" dirty="0"/>
              <a:t>the possible churners are identified, intervention strategies should be put in place with the aim of </a:t>
            </a:r>
            <a:r>
              <a:rPr lang="en-US" sz="2000" dirty="0" smtClean="0"/>
              <a:t>retaining </a:t>
            </a:r>
            <a:r>
              <a:rPr lang="en-US" sz="2000" dirty="0"/>
              <a:t>as many customers as possible.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case of logistic regression model, the user should update the model to </a:t>
            </a:r>
            <a:r>
              <a:rPr lang="en-US" sz="2000" dirty="0" smtClean="0"/>
              <a:t>          be </a:t>
            </a:r>
            <a:r>
              <a:rPr lang="en-US" sz="2000" dirty="0"/>
              <a:t>able to produce predictions </a:t>
            </a:r>
            <a:r>
              <a:rPr lang="en-US" sz="2000" dirty="0" smtClean="0"/>
              <a:t>with high accuracy.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42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1345" y="2788516"/>
            <a:ext cx="2575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131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7125" y="603250"/>
            <a:ext cx="2359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Overview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951300" y="2250515"/>
            <a:ext cx="8192700" cy="3170099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      </a:t>
            </a:r>
            <a:r>
              <a:rPr lang="en-US" sz="2000" dirty="0" smtClean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    Brief on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    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    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    Data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    Tools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    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    Result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    </a:t>
            </a:r>
            <a:r>
              <a:rPr lang="en-US" sz="2000" dirty="0" smtClean="0"/>
              <a:t>Conclusion</a:t>
            </a: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946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0750" y="603250"/>
            <a:ext cx="46317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Brief on the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696" y="1936558"/>
            <a:ext cx="8147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Churn?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Churn Rate?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Churn Management?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540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5528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Prevent Churn</a:t>
            </a:r>
          </a:p>
          <a:p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/>
              <a:t>find an efficient and accurate predictive model for customer churn in telecommunication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U</a:t>
            </a:r>
            <a:r>
              <a:rPr lang="en-US" sz="2000" dirty="0" smtClean="0"/>
              <a:t>tilizing </a:t>
            </a:r>
            <a:r>
              <a:rPr lang="en-US" sz="2000" dirty="0"/>
              <a:t>machine learning techniques</a:t>
            </a:r>
          </a:p>
          <a:p>
            <a:endParaRPr lang="en-US" sz="2000" dirty="0"/>
          </a:p>
          <a:p>
            <a:r>
              <a:rPr lang="en-US" sz="2000" dirty="0" smtClean="0"/>
              <a:t> Increase </a:t>
            </a:r>
            <a:r>
              <a:rPr lang="en-US" sz="2000" dirty="0"/>
              <a:t>Customer Satisfaction</a:t>
            </a:r>
          </a:p>
          <a:p>
            <a:endParaRPr lang="en-US" sz="2000" dirty="0"/>
          </a:p>
          <a:p>
            <a:r>
              <a:rPr lang="en-US" sz="2000" dirty="0" smtClean="0"/>
              <a:t> Understand </a:t>
            </a:r>
            <a:r>
              <a:rPr lang="en-US" sz="2000" dirty="0"/>
              <a:t>why particular customers churn</a:t>
            </a:r>
          </a:p>
          <a:p>
            <a:endParaRPr lang="en-US" sz="2000" dirty="0" smtClean="0"/>
          </a:p>
          <a:p>
            <a:r>
              <a:rPr lang="en-US" sz="2000" dirty="0" smtClean="0"/>
              <a:t> Capture </a:t>
            </a:r>
            <a:r>
              <a:rPr lang="en-US" sz="2000" dirty="0"/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22411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Churn in Telecom service is actually measure base on the lack of activity in the network over a period time, thus there is no formal notification from customer of ending a contract term, our goal is to infer when this lack of activity may happen in the future for each active customer.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418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Available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Voice Usage: Incoming / Outgoing Minutes of Usage for Local calls , STD calls, ISD calls, Local </a:t>
            </a:r>
            <a:r>
              <a:rPr lang="en-US" dirty="0" smtClean="0"/>
              <a:t>to other </a:t>
            </a:r>
            <a:r>
              <a:rPr lang="en-US" dirty="0"/>
              <a:t>networks, STD to other networks, ISD to other networks.</a:t>
            </a:r>
          </a:p>
          <a:p>
            <a:endParaRPr lang="en-US" dirty="0"/>
          </a:p>
          <a:p>
            <a:r>
              <a:rPr lang="en-US" dirty="0"/>
              <a:t>Data Usage: 2G in MB 3G in MB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Payment data: Monthly Payment Data Total Bill, Rental Charge, Non Rental Charge</a:t>
            </a:r>
          </a:p>
          <a:p>
            <a:endParaRPr lang="en-US" dirty="0"/>
          </a:p>
          <a:p>
            <a:r>
              <a:rPr lang="en-US" dirty="0"/>
              <a:t>Subscriber information: Customer Type Account activation date Disconnection date (If</a:t>
            </a:r>
          </a:p>
          <a:p>
            <a:endParaRPr lang="en-US" dirty="0"/>
          </a:p>
          <a:p>
            <a:r>
              <a:rPr lang="en-US" dirty="0"/>
              <a:t>Customer care data Call to Customer Care Call type (Request / Query / Complaint / Feedback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Successive calls to customer care</a:t>
            </a:r>
          </a:p>
        </p:txBody>
      </p:sp>
    </p:spTree>
    <p:extLst>
      <p:ext uri="{BB962C8B-B14F-4D97-AF65-F5344CB8AC3E}">
        <p14:creationId xmlns:p14="http://schemas.microsoft.com/office/powerpoint/2010/main" val="65318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0443" y="603250"/>
            <a:ext cx="2692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Tools Used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914400" y="1964327"/>
            <a:ext cx="8229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Python, R, </a:t>
            </a:r>
            <a:r>
              <a:rPr lang="en-US" sz="2000" dirty="0" smtClean="0"/>
              <a:t>Rhadoop</a:t>
            </a:r>
            <a:endParaRPr lang="en-IN" sz="2000" dirty="0" smtClean="0"/>
          </a:p>
          <a:p>
            <a:pPr lvl="0"/>
            <a:r>
              <a:rPr lang="en-IN" sz="2000" dirty="0"/>
              <a:t> </a:t>
            </a:r>
            <a:r>
              <a:rPr lang="en-IN" sz="2000" dirty="0" smtClean="0"/>
              <a:t>        -  </a:t>
            </a:r>
            <a:r>
              <a:rPr lang="en-US" sz="2000" dirty="0" smtClean="0"/>
              <a:t>Pre </a:t>
            </a:r>
            <a:r>
              <a:rPr lang="en-US" sz="2000" dirty="0"/>
              <a:t>Processing of Data</a:t>
            </a:r>
            <a:endParaRPr lang="en-IN" sz="2000" dirty="0"/>
          </a:p>
          <a:p>
            <a:pPr lvl="0"/>
            <a:r>
              <a:rPr lang="en-US" sz="2000" dirty="0" smtClean="0"/>
              <a:t>         -  Processing </a:t>
            </a:r>
            <a:r>
              <a:rPr lang="en-US" sz="2000" dirty="0"/>
              <a:t>of </a:t>
            </a:r>
            <a:r>
              <a:rPr lang="en-US" sz="2000" dirty="0" smtClean="0"/>
              <a:t>Data</a:t>
            </a:r>
          </a:p>
          <a:p>
            <a:pPr lvl="0"/>
            <a:endParaRPr lang="en-US" sz="2000" dirty="0"/>
          </a:p>
          <a:p>
            <a:pPr marL="457200" lvl="0" indent="-457200">
              <a:buAutoNum type="arabicPeriod" startAt="2"/>
            </a:pPr>
            <a:r>
              <a:rPr lang="en-US" sz="2000" dirty="0" smtClean="0"/>
              <a:t>MS Word</a:t>
            </a:r>
          </a:p>
          <a:p>
            <a:pPr lvl="0"/>
            <a:r>
              <a:rPr lang="en-US" sz="2000" dirty="0" smtClean="0"/>
              <a:t>         -  Report Creation</a:t>
            </a:r>
          </a:p>
          <a:p>
            <a:pPr lvl="0"/>
            <a:r>
              <a:rPr lang="en-US" sz="2000" dirty="0"/>
              <a:t> </a:t>
            </a:r>
            <a:r>
              <a:rPr lang="en-US" sz="2000" dirty="0" smtClean="0"/>
              <a:t>        -  ROC Curve</a:t>
            </a:r>
          </a:p>
          <a:p>
            <a:pPr lvl="0"/>
            <a:endParaRPr lang="en-US" sz="2000" dirty="0"/>
          </a:p>
          <a:p>
            <a:pPr marL="457200" lvl="0" indent="-457200">
              <a:buAutoNum type="arabicPeriod" startAt="3"/>
            </a:pPr>
            <a:r>
              <a:rPr lang="en-US" sz="2000" dirty="0" smtClean="0"/>
              <a:t>MS Excel</a:t>
            </a:r>
          </a:p>
          <a:p>
            <a:pPr lvl="0"/>
            <a:r>
              <a:rPr lang="en-US" sz="2000" dirty="0"/>
              <a:t> </a:t>
            </a:r>
            <a:r>
              <a:rPr lang="en-US" sz="2000" dirty="0" smtClean="0"/>
              <a:t>        -  Database</a:t>
            </a:r>
          </a:p>
          <a:p>
            <a:pPr lvl="0"/>
            <a:endParaRPr lang="en-US" sz="2000" dirty="0" smtClean="0"/>
          </a:p>
          <a:p>
            <a:pPr lvl="0"/>
            <a:endParaRPr lang="en-IN" dirty="0" smtClean="0"/>
          </a:p>
          <a:p>
            <a:pPr lvl="0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11677" y="39339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4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9025" y="603250"/>
            <a:ext cx="3275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Methodology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96696" y="1799398"/>
            <a:ext cx="81473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Data Cleaning (Pre Processing) - Python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Libraries Imported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Defined Functions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Fetching Data and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Merging of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Single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3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9264" y="1219827"/>
            <a:ext cx="817473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Processing using R and Rhadoop on the server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Libraries Imported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Reading Single View file and changing the date format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Deriving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Separating the required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Reading Disconnection data and changing the date format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Merging the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Writing and Reading the merged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Logistic Regression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9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365</Words>
  <Application>Microsoft Macintosh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Objective</vt:lpstr>
      <vt:lpstr>Problem statement</vt:lpstr>
      <vt:lpstr>Data Available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sunaina mallipedi</dc:creator>
  <cp:lastModifiedBy>sunaina mallipedi</cp:lastModifiedBy>
  <cp:revision>27</cp:revision>
  <dcterms:created xsi:type="dcterms:W3CDTF">2016-05-21T07:14:04Z</dcterms:created>
  <dcterms:modified xsi:type="dcterms:W3CDTF">2016-05-21T16:59:40Z</dcterms:modified>
</cp:coreProperties>
</file>