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64" r:id="rId3"/>
    <p:sldId id="257" r:id="rId4"/>
    <p:sldId id="265" r:id="rId5"/>
    <p:sldId id="266" r:id="rId6"/>
    <p:sldId id="258" r:id="rId7"/>
    <p:sldId id="259" r:id="rId8"/>
    <p:sldId id="260" r:id="rId9"/>
    <p:sldId id="267" r:id="rId10"/>
    <p:sldId id="272" r:id="rId11"/>
    <p:sldId id="268" r:id="rId12"/>
    <p:sldId id="269" r:id="rId13"/>
    <p:sldId id="270" r:id="rId14"/>
    <p:sldId id="271"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347"/>
    <p:restoredTop sz="95144"/>
  </p:normalViewPr>
  <p:slideViewPr>
    <p:cSldViewPr>
      <p:cViewPr varScale="1">
        <p:scale>
          <a:sx n="68" d="100"/>
          <a:sy n="68" d="100"/>
        </p:scale>
        <p:origin x="-121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431F61-6147-427F-9F4E-E9443F9FE344}" type="datetimeFigureOut">
              <a:rPr lang="en-US" smtClean="0"/>
              <a:pPr/>
              <a:t>5/21/2016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57E629-7142-4387-B81C-21A742C936D9}" type="slidenum">
              <a:rPr lang="en-US" smtClean="0"/>
              <a:pPr/>
              <a:t>‹#›</a:t>
            </a:fld>
            <a:endParaRPr lang="en-US"/>
          </a:p>
        </p:txBody>
      </p:sp>
    </p:spTree>
    <p:extLst>
      <p:ext uri="{BB962C8B-B14F-4D97-AF65-F5344CB8AC3E}">
        <p14:creationId xmlns:p14="http://schemas.microsoft.com/office/powerpoint/2010/main" xmlns="" val="1488795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57E629-7142-4387-B81C-21A742C936D9}" type="slidenum">
              <a:rPr lang="en-US" smtClean="0"/>
              <a:pPr/>
              <a:t>1</a:t>
            </a:fld>
            <a:endParaRPr lang="en-US"/>
          </a:p>
        </p:txBody>
      </p:sp>
    </p:spTree>
    <p:extLst>
      <p:ext uri="{BB962C8B-B14F-4D97-AF65-F5344CB8AC3E}">
        <p14:creationId xmlns:p14="http://schemas.microsoft.com/office/powerpoint/2010/main" xmlns="" val="1855274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23/05/2016 - Monday</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23/05/2016 - Monday</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23/05/2016 - Monday</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23/05/2016 - Monday</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23/05/2016 - Monday</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23/05/2016 - Monday</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23/05/2016 - Monday</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23/05/2016 - Monday</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23/05/2016 - Monday</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23/05/2016 - Monday</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23/05/2016 - Monday</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23/05/2016 - Monday</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E4268-348C-411F-9C12-7A6544E74B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470025"/>
          </a:xfrm>
        </p:spPr>
        <p:txBody>
          <a:bodyPr/>
          <a:lstStyle/>
          <a:p>
            <a:r>
              <a:rPr lang="en-US" b="1" dirty="0" smtClean="0"/>
              <a:t>CHURN PREDICTION</a:t>
            </a:r>
            <a:endParaRPr lang="en-US" b="1" dirty="0"/>
          </a:p>
        </p:txBody>
      </p:sp>
      <p:sp>
        <p:nvSpPr>
          <p:cNvPr id="3" name="Subtitle 2"/>
          <p:cNvSpPr>
            <a:spLocks noGrp="1"/>
          </p:cNvSpPr>
          <p:nvPr>
            <p:ph type="subTitle" idx="1"/>
          </p:nvPr>
        </p:nvSpPr>
        <p:spPr>
          <a:xfrm>
            <a:off x="1371600" y="3352800"/>
            <a:ext cx="6400800" cy="1752600"/>
          </a:xfrm>
        </p:spPr>
        <p:txBody>
          <a:bodyPr>
            <a:normAutofit/>
          </a:bodyPr>
          <a:lstStyle/>
          <a:p>
            <a:r>
              <a:rPr lang="en-US" sz="2400" dirty="0" smtClean="0"/>
              <a:t>BY</a:t>
            </a:r>
          </a:p>
          <a:p>
            <a:r>
              <a:rPr lang="en-US" dirty="0" smtClean="0"/>
              <a:t>SUDARSAN R</a:t>
            </a:r>
          </a:p>
          <a:p>
            <a:r>
              <a:rPr lang="en-US" dirty="0" smtClean="0"/>
              <a:t>VIJAY SINGH</a:t>
            </a:r>
          </a:p>
          <a:p>
            <a:endParaRPr lang="en-US" dirty="0"/>
          </a:p>
        </p:txBody>
      </p:sp>
      <p:sp>
        <p:nvSpPr>
          <p:cNvPr id="5" name="Date Placeholder 4"/>
          <p:cNvSpPr>
            <a:spLocks noGrp="1"/>
          </p:cNvSpPr>
          <p:nvPr>
            <p:ph type="dt" sz="half" idx="10"/>
          </p:nvPr>
        </p:nvSpPr>
        <p:spPr/>
        <p:txBody>
          <a:bodyPr/>
          <a:lstStyle/>
          <a:p>
            <a:r>
              <a:rPr lang="en-US" smtClean="0"/>
              <a:t>23/05/2016 - Monday</a:t>
            </a:r>
            <a:endParaRPr lang="en-US"/>
          </a:p>
        </p:txBody>
      </p:sp>
      <p:sp>
        <p:nvSpPr>
          <p:cNvPr id="6" name="Slide Number Placeholder 5"/>
          <p:cNvSpPr>
            <a:spLocks noGrp="1"/>
          </p:cNvSpPr>
          <p:nvPr>
            <p:ph type="sldNum" sz="quarter" idx="12"/>
          </p:nvPr>
        </p:nvSpPr>
        <p:spPr/>
        <p:txBody>
          <a:bodyPr/>
          <a:lstStyle/>
          <a:p>
            <a:fld id="{6D7E4268-348C-411F-9C12-7A6544E74B1C}"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apture22.PNG"/>
          <p:cNvPicPr>
            <a:picLocks noChangeAspect="1"/>
          </p:cNvPicPr>
          <p:nvPr/>
        </p:nvPicPr>
        <p:blipFill>
          <a:blip r:embed="rId2"/>
          <a:stretch>
            <a:fillRect/>
          </a:stretch>
        </p:blipFill>
        <p:spPr>
          <a:xfrm>
            <a:off x="533400" y="771154"/>
            <a:ext cx="8077200" cy="4791446"/>
          </a:xfrm>
          <a:prstGeom prst="rect">
            <a:avLst/>
          </a:prstGeom>
        </p:spPr>
      </p:pic>
      <p:sp>
        <p:nvSpPr>
          <p:cNvPr id="11" name="TextBox 10"/>
          <p:cNvSpPr txBox="1"/>
          <p:nvPr/>
        </p:nvSpPr>
        <p:spPr>
          <a:xfrm>
            <a:off x="1752600" y="5791200"/>
            <a:ext cx="5486400" cy="400110"/>
          </a:xfrm>
          <a:prstGeom prst="rect">
            <a:avLst/>
          </a:prstGeom>
          <a:noFill/>
        </p:spPr>
        <p:txBody>
          <a:bodyPr wrap="square" rtlCol="0">
            <a:spAutoFit/>
          </a:bodyPr>
          <a:lstStyle/>
          <a:p>
            <a:pPr algn="ctr"/>
            <a:r>
              <a:rPr lang="en-US" dirty="0" smtClean="0"/>
              <a:t>Methodological </a:t>
            </a:r>
            <a:r>
              <a:rPr lang="en-US" sz="2000" dirty="0" smtClean="0"/>
              <a:t>Flow</a:t>
            </a:r>
            <a:r>
              <a:rPr lang="en-US" dirty="0" smtClean="0"/>
              <a:t> Chart</a:t>
            </a:r>
            <a:endParaRPr lang="en-US" dirty="0"/>
          </a:p>
        </p:txBody>
      </p:sp>
      <p:sp>
        <p:nvSpPr>
          <p:cNvPr id="13" name="Date Placeholder 12"/>
          <p:cNvSpPr>
            <a:spLocks noGrp="1"/>
          </p:cNvSpPr>
          <p:nvPr>
            <p:ph type="dt" sz="half" idx="10"/>
          </p:nvPr>
        </p:nvSpPr>
        <p:spPr/>
        <p:txBody>
          <a:bodyPr/>
          <a:lstStyle/>
          <a:p>
            <a:r>
              <a:rPr lang="en-US" smtClean="0"/>
              <a:t>23/05/2016 - Monday</a:t>
            </a:r>
            <a:endParaRPr lang="en-US"/>
          </a:p>
        </p:txBody>
      </p:sp>
      <p:sp>
        <p:nvSpPr>
          <p:cNvPr id="14" name="Slide Number Placeholder 13"/>
          <p:cNvSpPr>
            <a:spLocks noGrp="1"/>
          </p:cNvSpPr>
          <p:nvPr>
            <p:ph type="sldNum" sz="quarter" idx="12"/>
          </p:nvPr>
        </p:nvSpPr>
        <p:spPr/>
        <p:txBody>
          <a:bodyPr/>
          <a:lstStyle/>
          <a:p>
            <a:fld id="{6D7E4268-348C-411F-9C12-7A6544E74B1C}"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095375" y="1752600"/>
            <a:ext cx="4695825" cy="4439922"/>
          </a:xfrm>
        </p:spPr>
      </p:pic>
      <p:sp>
        <p:nvSpPr>
          <p:cNvPr id="6" name="Date Placeholder 5"/>
          <p:cNvSpPr>
            <a:spLocks noGrp="1"/>
          </p:cNvSpPr>
          <p:nvPr>
            <p:ph type="dt" sz="half" idx="10"/>
          </p:nvPr>
        </p:nvSpPr>
        <p:spPr/>
        <p:txBody>
          <a:bodyPr/>
          <a:lstStyle/>
          <a:p>
            <a:r>
              <a:rPr lang="en-US" smtClean="0"/>
              <a:t>23/05/2016 - Monday</a:t>
            </a:r>
            <a:endParaRPr lang="en-US"/>
          </a:p>
        </p:txBody>
      </p:sp>
      <p:sp>
        <p:nvSpPr>
          <p:cNvPr id="8" name="Slide Number Placeholder 7"/>
          <p:cNvSpPr>
            <a:spLocks noGrp="1"/>
          </p:cNvSpPr>
          <p:nvPr>
            <p:ph type="sldNum" sz="quarter" idx="12"/>
          </p:nvPr>
        </p:nvSpPr>
        <p:spPr/>
        <p:txBody>
          <a:bodyPr/>
          <a:lstStyle/>
          <a:p>
            <a:fld id="{6D7E4268-348C-411F-9C12-7A6544E74B1C}" type="slidenum">
              <a:rPr lang="en-US" smtClean="0"/>
              <a:pPr/>
              <a:t>11</a:t>
            </a:fld>
            <a:endParaRPr lang="en-US"/>
          </a:p>
        </p:txBody>
      </p:sp>
    </p:spTree>
    <p:extLst>
      <p:ext uri="{BB962C8B-B14F-4D97-AF65-F5344CB8AC3E}">
        <p14:creationId xmlns:p14="http://schemas.microsoft.com/office/powerpoint/2010/main" xmlns="" val="1395255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850900"/>
            <a:ext cx="9144000" cy="5140990"/>
          </a:xfrm>
          <a:prstGeom prst="rect">
            <a:avLst/>
          </a:prstGeom>
        </p:spPr>
      </p:pic>
      <p:sp>
        <p:nvSpPr>
          <p:cNvPr id="7" name="Date Placeholder 6"/>
          <p:cNvSpPr>
            <a:spLocks noGrp="1"/>
          </p:cNvSpPr>
          <p:nvPr>
            <p:ph type="dt" sz="half" idx="10"/>
          </p:nvPr>
        </p:nvSpPr>
        <p:spPr/>
        <p:txBody>
          <a:bodyPr/>
          <a:lstStyle/>
          <a:p>
            <a:r>
              <a:rPr lang="en-US" smtClean="0"/>
              <a:t>23/05/2016 - Monday</a:t>
            </a:r>
            <a:endParaRPr lang="en-US"/>
          </a:p>
        </p:txBody>
      </p:sp>
      <p:sp>
        <p:nvSpPr>
          <p:cNvPr id="8" name="Slide Number Placeholder 7"/>
          <p:cNvSpPr>
            <a:spLocks noGrp="1"/>
          </p:cNvSpPr>
          <p:nvPr>
            <p:ph type="sldNum" sz="quarter" idx="12"/>
          </p:nvPr>
        </p:nvSpPr>
        <p:spPr/>
        <p:txBody>
          <a:bodyPr/>
          <a:lstStyle/>
          <a:p>
            <a:fld id="{6D7E4268-348C-411F-9C12-7A6544E74B1C}" type="slidenum">
              <a:rPr lang="en-US" smtClean="0"/>
              <a:pPr/>
              <a:t>12</a:t>
            </a:fld>
            <a:endParaRPr lang="en-US"/>
          </a:p>
        </p:txBody>
      </p:sp>
    </p:spTree>
    <p:extLst>
      <p:ext uri="{BB962C8B-B14F-4D97-AF65-F5344CB8AC3E}">
        <p14:creationId xmlns:p14="http://schemas.microsoft.com/office/powerpoint/2010/main" xmlns="" val="175991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t>CONCLUSIONS</a:t>
            </a:r>
            <a:r>
              <a:rPr lang="en-US" b="1" dirty="0"/>
              <a:t> </a:t>
            </a:r>
            <a:r>
              <a:rPr lang="en-US" sz="4900" dirty="0"/>
              <a:t>AND</a:t>
            </a:r>
            <a:r>
              <a:rPr lang="en-US" b="1" dirty="0"/>
              <a:t> </a:t>
            </a:r>
            <a:r>
              <a:rPr lang="en-US" sz="4900" dirty="0"/>
              <a:t>FUTURE</a:t>
            </a:r>
            <a:r>
              <a:rPr lang="en-US" b="1" dirty="0"/>
              <a:t> </a:t>
            </a:r>
            <a:r>
              <a:rPr lang="en-US" sz="4900" dirty="0"/>
              <a:t>WORK</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This project has focused to identify the factors that influence customer churn in telecommunication. </a:t>
            </a:r>
            <a:endParaRPr lang="en-US" dirty="0" smtClean="0"/>
          </a:p>
          <a:p>
            <a:pPr algn="just"/>
            <a:endParaRPr lang="en-US" dirty="0" smtClean="0"/>
          </a:p>
          <a:p>
            <a:pPr algn="just"/>
            <a:r>
              <a:rPr lang="en-US" dirty="0" smtClean="0"/>
              <a:t>The </a:t>
            </a:r>
            <a:r>
              <a:rPr lang="en-US" dirty="0"/>
              <a:t>analysis focused on churn prediction based on logistic regression and R programming. </a:t>
            </a:r>
            <a:endParaRPr lang="en-US" dirty="0" smtClean="0"/>
          </a:p>
          <a:p>
            <a:pPr algn="just"/>
            <a:endParaRPr lang="en-US" dirty="0" smtClean="0"/>
          </a:p>
          <a:p>
            <a:pPr algn="just"/>
            <a:r>
              <a:rPr lang="en-US" dirty="0"/>
              <a:t>A</a:t>
            </a:r>
            <a:r>
              <a:rPr lang="en-US" dirty="0" smtClean="0"/>
              <a:t>dditional </a:t>
            </a:r>
            <a:r>
              <a:rPr lang="en-US" dirty="0"/>
              <a:t>variables required to increase our model’s predictive power: </a:t>
            </a:r>
          </a:p>
          <a:p>
            <a:pPr algn="just"/>
            <a:endParaRPr lang="en-US" dirty="0" smtClean="0"/>
          </a:p>
          <a:p>
            <a:endParaRPr lang="en-US" dirty="0"/>
          </a:p>
        </p:txBody>
      </p:sp>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13</a:t>
            </a:fld>
            <a:endParaRPr lang="en-US"/>
          </a:p>
        </p:txBody>
      </p:sp>
    </p:spTree>
    <p:extLst>
      <p:ext uri="{BB962C8B-B14F-4D97-AF65-F5344CB8AC3E}">
        <p14:creationId xmlns:p14="http://schemas.microsoft.com/office/powerpoint/2010/main" xmlns="" val="1285425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a:t>Migration data </a:t>
            </a:r>
            <a:endParaRPr lang="en-US" dirty="0" smtClean="0"/>
          </a:p>
          <a:p>
            <a:endParaRPr lang="en-US" dirty="0" smtClean="0"/>
          </a:p>
          <a:p>
            <a:r>
              <a:rPr lang="en-US" dirty="0"/>
              <a:t>Number of days between inactivity and recharge </a:t>
            </a:r>
            <a:endParaRPr lang="en-US" dirty="0" smtClean="0"/>
          </a:p>
          <a:p>
            <a:endParaRPr lang="en-US" dirty="0" smtClean="0"/>
          </a:p>
          <a:p>
            <a:r>
              <a:rPr lang="en-US" dirty="0"/>
              <a:t>Remaining balance </a:t>
            </a:r>
            <a:endParaRPr lang="en-US" dirty="0" smtClean="0"/>
          </a:p>
          <a:p>
            <a:endParaRPr lang="en-US" dirty="0" smtClean="0"/>
          </a:p>
          <a:p>
            <a:r>
              <a:rPr lang="en-US" dirty="0"/>
              <a:t>Location data </a:t>
            </a:r>
            <a:endParaRPr lang="en-US" dirty="0" smtClean="0"/>
          </a:p>
          <a:p>
            <a:endParaRPr lang="en-US" dirty="0" smtClean="0"/>
          </a:p>
          <a:p>
            <a:r>
              <a:rPr lang="en-US" dirty="0"/>
              <a:t>Watching churn events more closely </a:t>
            </a:r>
          </a:p>
        </p:txBody>
      </p:sp>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14</a:t>
            </a:fld>
            <a:endParaRPr lang="en-US"/>
          </a:p>
        </p:txBody>
      </p:sp>
    </p:spTree>
    <p:extLst>
      <p:ext uri="{BB962C8B-B14F-4D97-AF65-F5344CB8AC3E}">
        <p14:creationId xmlns:p14="http://schemas.microsoft.com/office/powerpoint/2010/main" xmlns="" val="1432178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3200" y="1676400"/>
            <a:ext cx="3630738"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6" name="Picture 5" descr="no-churn-TM.jpg"/>
          <p:cNvPicPr>
            <a:picLocks noChangeAspect="1"/>
          </p:cNvPicPr>
          <p:nvPr/>
        </p:nvPicPr>
        <p:blipFill>
          <a:blip r:embed="rId2"/>
          <a:stretch>
            <a:fillRect/>
          </a:stretch>
        </p:blipFill>
        <p:spPr>
          <a:xfrm>
            <a:off x="3962400" y="2971800"/>
            <a:ext cx="1219200" cy="1219200"/>
          </a:xfrm>
          <a:prstGeom prst="rect">
            <a:avLst/>
          </a:prstGeom>
        </p:spPr>
      </p:pic>
      <p:sp>
        <p:nvSpPr>
          <p:cNvPr id="8" name="Date Placeholder 7"/>
          <p:cNvSpPr>
            <a:spLocks noGrp="1"/>
          </p:cNvSpPr>
          <p:nvPr>
            <p:ph type="dt" sz="half" idx="10"/>
          </p:nvPr>
        </p:nvSpPr>
        <p:spPr/>
        <p:txBody>
          <a:bodyPr/>
          <a:lstStyle/>
          <a:p>
            <a:r>
              <a:rPr lang="en-US" smtClean="0"/>
              <a:t>23/05/2016 - Monday</a:t>
            </a:r>
            <a:endParaRPr lang="en-US"/>
          </a:p>
        </p:txBody>
      </p:sp>
      <p:sp>
        <p:nvSpPr>
          <p:cNvPr id="9" name="Slide Number Placeholder 8"/>
          <p:cNvSpPr>
            <a:spLocks noGrp="1"/>
          </p:cNvSpPr>
          <p:nvPr>
            <p:ph type="sldNum" sz="quarter" idx="12"/>
          </p:nvPr>
        </p:nvSpPr>
        <p:spPr/>
        <p:txBody>
          <a:bodyPr/>
          <a:lstStyle/>
          <a:p>
            <a:fld id="{6D7E4268-348C-411F-9C12-7A6544E74B1C}" type="slidenum">
              <a:rPr lang="en-US" smtClean="0"/>
              <a:pPr/>
              <a:t>15</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Data Sets</a:t>
            </a:r>
          </a:p>
          <a:p>
            <a:r>
              <a:rPr lang="en-US" dirty="0" smtClean="0"/>
              <a:t>Methodology</a:t>
            </a:r>
          </a:p>
          <a:p>
            <a:r>
              <a:rPr lang="en-US" dirty="0" smtClean="0"/>
              <a:t>Results</a:t>
            </a:r>
          </a:p>
          <a:p>
            <a:r>
              <a:rPr lang="en-US" dirty="0" smtClean="0"/>
              <a:t>Conclusion </a:t>
            </a:r>
          </a:p>
        </p:txBody>
      </p:sp>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a:t>
            </a:r>
            <a:endParaRPr lang="en-US" dirty="0"/>
          </a:p>
        </p:txBody>
      </p:sp>
      <p:sp>
        <p:nvSpPr>
          <p:cNvPr id="3" name="Content Placeholder 2"/>
          <p:cNvSpPr>
            <a:spLocks noGrp="1"/>
          </p:cNvSpPr>
          <p:nvPr>
            <p:ph idx="1"/>
          </p:nvPr>
        </p:nvSpPr>
        <p:spPr/>
        <p:txBody>
          <a:bodyPr>
            <a:normAutofit fontScale="92500"/>
          </a:bodyPr>
          <a:lstStyle/>
          <a:p>
            <a:pPr algn="just"/>
            <a:r>
              <a:rPr lang="en-US" sz="2400" dirty="0"/>
              <a:t>The </a:t>
            </a:r>
            <a:r>
              <a:rPr lang="en-US" sz="2400" dirty="0" smtClean="0"/>
              <a:t>subscribers </a:t>
            </a:r>
            <a:r>
              <a:rPr lang="en-US" sz="2400" dirty="0"/>
              <a:t>to a service that discontinue their subscription to that service </a:t>
            </a:r>
            <a:r>
              <a:rPr lang="en-US" sz="2400" dirty="0" smtClean="0"/>
              <a:t>in </a:t>
            </a:r>
            <a:r>
              <a:rPr lang="en-US" sz="2400" dirty="0"/>
              <a:t>a given time </a:t>
            </a:r>
            <a:r>
              <a:rPr lang="en-US" sz="2400" dirty="0" smtClean="0"/>
              <a:t>period is mentioned as Churn.</a:t>
            </a:r>
          </a:p>
          <a:p>
            <a:pPr algn="just"/>
            <a:endParaRPr lang="en-US" sz="2400" dirty="0" smtClean="0"/>
          </a:p>
          <a:p>
            <a:pPr algn="just"/>
            <a:r>
              <a:rPr lang="en-US" sz="2400" dirty="0" smtClean="0"/>
              <a:t>Telephone service companies, Banks, Internet Service providers, Pay TV companies, Insurance Firms, etc., often uses Customer Attrition Analysis and Customer Attrition rate as one of their key Business Metrics because the cost of “retaining the existing customer is far less than accruing a new one”.</a:t>
            </a:r>
          </a:p>
          <a:p>
            <a:pPr algn="just"/>
            <a:endParaRPr lang="en-US" sz="2400" dirty="0" smtClean="0"/>
          </a:p>
          <a:p>
            <a:r>
              <a:rPr lang="en-US" sz="2400" dirty="0" smtClean="0"/>
              <a:t>Churn types,</a:t>
            </a:r>
            <a:br>
              <a:rPr lang="en-US" sz="2400" dirty="0" smtClean="0"/>
            </a:br>
            <a:r>
              <a:rPr lang="en-US" sz="2400" dirty="0" smtClean="0"/>
              <a:t>           - Voluntary Churn</a:t>
            </a:r>
            <a:r>
              <a:rPr lang="en-US" sz="2400" dirty="0"/>
              <a:t/>
            </a:r>
            <a:br>
              <a:rPr lang="en-US" sz="2400" dirty="0"/>
            </a:br>
            <a:r>
              <a:rPr lang="en-US" sz="2400" dirty="0" smtClean="0"/>
              <a:t>                  - Involuntary Churn</a:t>
            </a:r>
          </a:p>
          <a:p>
            <a:pPr>
              <a:buNone/>
            </a:pPr>
            <a:endParaRPr lang="en-US" sz="2000" dirty="0" smtClean="0"/>
          </a:p>
        </p:txBody>
      </p:sp>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lgn="just"/>
            <a:r>
              <a:rPr lang="en-US" sz="2200" dirty="0"/>
              <a:t>The problem of churn originated from European countries where the matured markets gave an incentive to the operators to try to attract customers from competitors. From a global perspective, churn of mobile operators led them to loss of ~$100 billon USD per year (</a:t>
            </a:r>
            <a:r>
              <a:rPr lang="en-US" sz="2200" dirty="0" err="1"/>
              <a:t>Berson</a:t>
            </a:r>
            <a:r>
              <a:rPr lang="en-US" sz="2200" dirty="0"/>
              <a:t> et al., 2000). </a:t>
            </a:r>
            <a:endParaRPr lang="en-US" sz="2200" dirty="0" smtClean="0"/>
          </a:p>
          <a:p>
            <a:pPr algn="just"/>
            <a:endParaRPr lang="en-US" sz="2200" dirty="0" smtClean="0"/>
          </a:p>
          <a:p>
            <a:pPr algn="just"/>
            <a:r>
              <a:rPr lang="en-US" sz="2200" dirty="0" smtClean="0"/>
              <a:t>It </a:t>
            </a:r>
            <a:r>
              <a:rPr lang="en-US" sz="2200" dirty="0"/>
              <a:t>has assumed alarming proportions in growth markets like India as well. </a:t>
            </a:r>
            <a:endParaRPr lang="en-US" sz="2200" dirty="0" smtClean="0"/>
          </a:p>
          <a:p>
            <a:pPr algn="just"/>
            <a:endParaRPr lang="en-US" sz="2200" dirty="0" smtClean="0"/>
          </a:p>
          <a:p>
            <a:pPr algn="just"/>
            <a:r>
              <a:rPr lang="en-US" sz="2200" dirty="0" smtClean="0"/>
              <a:t>According </a:t>
            </a:r>
            <a:r>
              <a:rPr lang="en-US" sz="2200" dirty="0"/>
              <a:t>to Gartner research, India’s churn rate is a high 3.5 – 6% a month, aggregating to ~40- 50% every year. </a:t>
            </a:r>
            <a:endParaRPr lang="en-US" sz="2200" dirty="0" smtClean="0"/>
          </a:p>
          <a:p>
            <a:pPr algn="just"/>
            <a:endParaRPr lang="en-US" sz="2200" dirty="0"/>
          </a:p>
          <a:p>
            <a:pPr algn="just"/>
            <a:r>
              <a:rPr lang="en-US" sz="2200" dirty="0" smtClean="0"/>
              <a:t>This </a:t>
            </a:r>
            <a:r>
              <a:rPr lang="en-US" sz="2200" dirty="0"/>
              <a:t>fact combined with the high installation and marketing costs, makes it 5-10 times more expensive to acquire a new customer than to retain an existing one (</a:t>
            </a:r>
            <a:r>
              <a:rPr lang="en-US" sz="2200" dirty="0" err="1"/>
              <a:t>Ruta</a:t>
            </a:r>
            <a:r>
              <a:rPr lang="en-US" sz="2200" dirty="0"/>
              <a:t> et al., 2006). </a:t>
            </a:r>
          </a:p>
        </p:txBody>
      </p:sp>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4</a:t>
            </a:fld>
            <a:endParaRPr lang="en-US"/>
          </a:p>
        </p:txBody>
      </p:sp>
    </p:spTree>
    <p:extLst>
      <p:ext uri="{BB962C8B-B14F-4D97-AF65-F5344CB8AC3E}">
        <p14:creationId xmlns:p14="http://schemas.microsoft.com/office/powerpoint/2010/main" xmlns="" val="1589171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228600"/>
            <a:ext cx="8686800" cy="6127750"/>
          </a:xfrm>
          <a:prstGeom prst="rect">
            <a:avLst/>
          </a:prstGeom>
          <a:noFill/>
          <a:ln>
            <a:noFill/>
          </a:ln>
        </p:spPr>
      </p:pic>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5</a:t>
            </a:fld>
            <a:endParaRPr lang="en-US"/>
          </a:p>
        </p:txBody>
      </p:sp>
    </p:spTree>
    <p:extLst>
      <p:ext uri="{BB962C8B-B14F-4D97-AF65-F5344CB8AC3E}">
        <p14:creationId xmlns:p14="http://schemas.microsoft.com/office/powerpoint/2010/main" xmlns="" val="762368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the competitive business environment a lot of effort is spent on attracting and maintaining </a:t>
            </a:r>
            <a:r>
              <a:rPr lang="en-US" dirty="0" smtClean="0"/>
              <a:t>customers</a:t>
            </a:r>
            <a:r>
              <a:rPr lang="en-US" dirty="0"/>
              <a:t/>
            </a:r>
            <a:br>
              <a:rPr lang="en-US" dirty="0"/>
            </a:br>
            <a:endParaRPr lang="en-US" dirty="0"/>
          </a:p>
          <a:p>
            <a:r>
              <a:rPr lang="en-US" dirty="0"/>
              <a:t>The cost to maintain an existing customer is much less than acquiring </a:t>
            </a:r>
            <a:r>
              <a:rPr lang="en-US" dirty="0" smtClean="0"/>
              <a:t>new one. </a:t>
            </a:r>
            <a:r>
              <a:rPr lang="en-US" dirty="0"/>
              <a:t>This makes it paramount for organizations to understand what factors contribute to the turnover of clients and enact preventative strategies to reduce turnover</a:t>
            </a:r>
            <a:r>
              <a:rPr lang="en-US" dirty="0" smtClean="0"/>
              <a:t>.</a:t>
            </a:r>
            <a:r>
              <a:rPr lang="en-US" dirty="0"/>
              <a:t/>
            </a:r>
            <a:br>
              <a:rPr lang="en-US" dirty="0"/>
            </a:br>
            <a:endParaRPr lang="en-US" dirty="0"/>
          </a:p>
          <a:p>
            <a:r>
              <a:rPr lang="en-US" dirty="0"/>
              <a:t>This turnover is often refereed to as the Churn or Churn rate</a:t>
            </a:r>
            <a:r>
              <a:rPr lang="en-US" dirty="0" smtClean="0"/>
              <a:t>.</a:t>
            </a:r>
            <a:r>
              <a:rPr lang="en-US" dirty="0"/>
              <a:t/>
            </a:r>
            <a:br>
              <a:rPr lang="en-US" dirty="0"/>
            </a:br>
            <a:endParaRPr lang="en-US" dirty="0"/>
          </a:p>
          <a:p>
            <a:endParaRPr lang="en-US" dirty="0"/>
          </a:p>
        </p:txBody>
      </p:sp>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pPr lvl="0"/>
            <a:r>
              <a:rPr lang="en-US" dirty="0"/>
              <a:t>Finding Churned customers behavioral pattern from </a:t>
            </a:r>
            <a:r>
              <a:rPr lang="en-US" dirty="0" smtClean="0"/>
              <a:t>dataset</a:t>
            </a:r>
          </a:p>
          <a:p>
            <a:pPr lvl="0"/>
            <a:endParaRPr lang="en-US" dirty="0" smtClean="0"/>
          </a:p>
          <a:p>
            <a:pPr lvl="0">
              <a:buNone/>
            </a:pPr>
            <a:endParaRPr lang="en-US" dirty="0"/>
          </a:p>
          <a:p>
            <a:pPr lvl="0"/>
            <a:r>
              <a:rPr lang="en-US" dirty="0"/>
              <a:t>Based on assumptions or hypothesis build a churn prediction model</a:t>
            </a:r>
          </a:p>
        </p:txBody>
      </p:sp>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The Dataset we are working with contains a variety of information related to customers like,</a:t>
            </a:r>
          </a:p>
          <a:p>
            <a:pPr lvl="1"/>
            <a:r>
              <a:rPr lang="en-US" dirty="0" smtClean="0"/>
              <a:t>Payment details</a:t>
            </a:r>
          </a:p>
          <a:p>
            <a:pPr lvl="1"/>
            <a:r>
              <a:rPr lang="en-US" dirty="0" smtClean="0"/>
              <a:t>Minutes of voice usage Incoming/Outgoing</a:t>
            </a:r>
          </a:p>
          <a:p>
            <a:pPr lvl="1"/>
            <a:r>
              <a:rPr lang="en-US" dirty="0" smtClean="0"/>
              <a:t>Data usage</a:t>
            </a:r>
          </a:p>
          <a:p>
            <a:pPr lvl="1"/>
            <a:r>
              <a:rPr lang="en-US" dirty="0" smtClean="0"/>
              <a:t>Activation and disconnection details</a:t>
            </a:r>
          </a:p>
          <a:p>
            <a:endParaRPr lang="en-US" dirty="0"/>
          </a:p>
        </p:txBody>
      </p:sp>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4" name="Content Placeholder 3" descr="Capture11.PNG"/>
          <p:cNvPicPr>
            <a:picLocks noGrp="1" noChangeAspect="1"/>
          </p:cNvPicPr>
          <p:nvPr>
            <p:ph idx="1"/>
          </p:nvPr>
        </p:nvPicPr>
        <p:blipFill>
          <a:blip r:embed="rId2"/>
          <a:stretch>
            <a:fillRect/>
          </a:stretch>
        </p:blipFill>
        <p:spPr>
          <a:xfrm>
            <a:off x="542152" y="1600200"/>
            <a:ext cx="8059695" cy="4525963"/>
          </a:xfrm>
        </p:spPr>
      </p:pic>
      <p:sp>
        <p:nvSpPr>
          <p:cNvPr id="7" name="Date Placeholder 6"/>
          <p:cNvSpPr>
            <a:spLocks noGrp="1"/>
          </p:cNvSpPr>
          <p:nvPr>
            <p:ph type="dt" sz="half" idx="10"/>
          </p:nvPr>
        </p:nvSpPr>
        <p:spPr/>
        <p:txBody>
          <a:bodyPr/>
          <a:lstStyle/>
          <a:p>
            <a:r>
              <a:rPr lang="en-US" smtClean="0"/>
              <a:t>23/05/2016 - Monday</a:t>
            </a:r>
            <a:endParaRPr lang="en-US"/>
          </a:p>
        </p:txBody>
      </p:sp>
      <p:sp>
        <p:nvSpPr>
          <p:cNvPr id="8" name="Slide Number Placeholder 7"/>
          <p:cNvSpPr>
            <a:spLocks noGrp="1"/>
          </p:cNvSpPr>
          <p:nvPr>
            <p:ph type="sldNum" sz="quarter" idx="12"/>
          </p:nvPr>
        </p:nvSpPr>
        <p:spPr/>
        <p:txBody>
          <a:bodyPr/>
          <a:lstStyle/>
          <a:p>
            <a:fld id="{6D7E4268-348C-411F-9C12-7A6544E74B1C}" type="slidenum">
              <a:rPr lang="en-US" smtClean="0"/>
              <a:pPr/>
              <a:t>9</a:t>
            </a:fld>
            <a:endParaRPr lang="en-US"/>
          </a:p>
        </p:txBody>
      </p:sp>
    </p:spTree>
    <p:extLst>
      <p:ext uri="{BB962C8B-B14F-4D97-AF65-F5344CB8AC3E}">
        <p14:creationId xmlns:p14="http://schemas.microsoft.com/office/powerpoint/2010/main" xmlns="" val="672387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TotalTime>
  <Words>416</Words>
  <Application>Microsoft Macintosh PowerPoint</Application>
  <PresentationFormat>On-screen Show (4:3)</PresentationFormat>
  <Paragraphs>88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CHURN PREDICTION</vt:lpstr>
      <vt:lpstr>AGENDA</vt:lpstr>
      <vt:lpstr>Introduction </vt:lpstr>
      <vt:lpstr>Slide 4</vt:lpstr>
      <vt:lpstr>Slide 5</vt:lpstr>
      <vt:lpstr>PROBLEM STATEMENT</vt:lpstr>
      <vt:lpstr>OBJECTIVE</vt:lpstr>
      <vt:lpstr>DATASET</vt:lpstr>
      <vt:lpstr>METHODOLOGY</vt:lpstr>
      <vt:lpstr>Slide 10</vt:lpstr>
      <vt:lpstr>Results </vt:lpstr>
      <vt:lpstr>Slide 12</vt:lpstr>
      <vt:lpstr>CONCLUSIONS AND FUTURE WORK </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SUDARSAN</dc:creator>
  <cp:lastModifiedBy>SUDARSAN</cp:lastModifiedBy>
  <cp:revision>31</cp:revision>
  <dcterms:created xsi:type="dcterms:W3CDTF">2016-04-13T10:06:26Z</dcterms:created>
  <dcterms:modified xsi:type="dcterms:W3CDTF">2016-05-21T15:01:14Z</dcterms:modified>
</cp:coreProperties>
</file>