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78" r:id="rId3"/>
    <p:sldId id="269" r:id="rId4"/>
    <p:sldId id="273" r:id="rId5"/>
    <p:sldId id="272" r:id="rId6"/>
    <p:sldId id="283" r:id="rId7"/>
    <p:sldId id="279" r:id="rId8"/>
    <p:sldId id="280" r:id="rId9"/>
    <p:sldId id="289" r:id="rId10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 userDrawn="1"/>
        </p:nvSpPr>
        <p:spPr>
          <a:xfrm>
            <a:off x="762" y="6630161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3238" y="0"/>
                </a:moveTo>
                <a:lnTo>
                  <a:pt x="0" y="0"/>
                </a:lnTo>
                <a:lnTo>
                  <a:pt x="0" y="227836"/>
                </a:lnTo>
                <a:lnTo>
                  <a:pt x="9143238" y="227836"/>
                </a:lnTo>
                <a:lnTo>
                  <a:pt x="9143238" y="0"/>
                </a:lnTo>
                <a:close/>
              </a:path>
            </a:pathLst>
          </a:custGeom>
          <a:solidFill>
            <a:srgbClr val="96030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4"/>
          <p:cNvSpPr/>
          <p:nvPr userDrawn="1"/>
        </p:nvSpPr>
        <p:spPr>
          <a:xfrm>
            <a:off x="7924800" y="5911596"/>
            <a:ext cx="11811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0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50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0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6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762" y="6630161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3238" y="0"/>
                </a:moveTo>
                <a:lnTo>
                  <a:pt x="0" y="0"/>
                </a:lnTo>
                <a:lnTo>
                  <a:pt x="0" y="227836"/>
                </a:lnTo>
                <a:lnTo>
                  <a:pt x="9143238" y="227836"/>
                </a:lnTo>
                <a:lnTo>
                  <a:pt x="9143238" y="0"/>
                </a:lnTo>
                <a:close/>
              </a:path>
            </a:pathLst>
          </a:custGeom>
          <a:solidFill>
            <a:srgbClr val="96030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4"/>
          <p:cNvSpPr/>
          <p:nvPr/>
        </p:nvSpPr>
        <p:spPr>
          <a:xfrm>
            <a:off x="7924800" y="5911596"/>
            <a:ext cx="11811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4316-058B-44D9-933B-C35A7ABEFAF2}" type="datetimeFigureOut">
              <a:rPr lang="en-IN" smtClean="0"/>
              <a:t>17-06-2016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00B3-EFE3-49C4-8DA4-51BA61578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info/statistics.action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3110"/>
            <a:ext cx="7367920" cy="309849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softEdge rad="4064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45288" y="1524000"/>
            <a:ext cx="5479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Analytics and Visualization</a:t>
            </a:r>
            <a:endParaRPr lang="en-I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2286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Capstone Project</a:t>
            </a:r>
            <a:br>
              <a:rPr lang="en-IN" sz="3600" b="1" dirty="0">
                <a:solidFill>
                  <a:schemeClr val="tx2"/>
                </a:solidFill>
              </a:rPr>
            </a:br>
            <a:r>
              <a:rPr lang="en-IN" sz="3600" b="1" dirty="0">
                <a:solidFill>
                  <a:schemeClr val="tx2"/>
                </a:solidFill>
              </a:rPr>
              <a:t>“Loan Performance”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629870"/>
            <a:ext cx="38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  <a:p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Madhu Samudrala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2000" y="381000"/>
            <a:ext cx="731361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/>
              <a:t>About Lending Club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1295400"/>
            <a:ext cx="8378825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800" dirty="0" smtClean="0"/>
              <a:t>Lending Club is a US peer-to-peer lending company, headquartered in San Francisco, California, has been operating for the past </a:t>
            </a:r>
            <a:r>
              <a:rPr lang="en-IN" altLang="en-US" sz="1800" dirty="0" smtClean="0"/>
              <a:t>nine</a:t>
            </a:r>
            <a:r>
              <a:rPr lang="en-IN" altLang="en-US" sz="1800" dirty="0" smtClean="0"/>
              <a:t> </a:t>
            </a:r>
            <a:r>
              <a:rPr lang="en-IN" altLang="en-US" sz="1800" dirty="0" smtClean="0"/>
              <a:t>years.</a:t>
            </a:r>
          </a:p>
          <a:p>
            <a:endParaRPr lang="en-IN" altLang="en-US" sz="1800" dirty="0" smtClean="0"/>
          </a:p>
          <a:p>
            <a:r>
              <a:rPr lang="en-IN" altLang="en-US" sz="1800" dirty="0" smtClean="0"/>
              <a:t>Lending Club conducts its operations completely online without any branch infrastructure. </a:t>
            </a:r>
            <a:r>
              <a:rPr lang="en-IN" altLang="en-US" sz="1800" dirty="0"/>
              <a:t>The no branch model helps in saving costs which is passed on to borrowers as lower interest when compared to other conventional lending agencies. </a:t>
            </a:r>
            <a:endParaRPr lang="en-IN" altLang="en-US" sz="1800" dirty="0" smtClean="0"/>
          </a:p>
          <a:p>
            <a:endParaRPr lang="en-IN" altLang="en-US" sz="1800" dirty="0" smtClean="0"/>
          </a:p>
          <a:p>
            <a:r>
              <a:rPr lang="en-IN" altLang="en-US" sz="1800" dirty="0" smtClean="0"/>
              <a:t>They provide personal loans, business loans and loans for elective medical procedures.  Borrowers access loans at a lower interest rates and investors pool in money to earn interest.  </a:t>
            </a:r>
          </a:p>
          <a:p>
            <a:endParaRPr lang="en-IN" altLang="en-US" sz="1800" dirty="0" smtClean="0"/>
          </a:p>
          <a:p>
            <a:r>
              <a:rPr lang="en-IN" altLang="en-US" sz="1800" dirty="0" smtClean="0"/>
              <a:t>Lending Club makes several datasets available on their website.</a:t>
            </a:r>
            <a:r>
              <a:rPr lang="en-US" altLang="en-US" sz="1800" dirty="0" smtClean="0"/>
              <a:t> </a:t>
            </a:r>
            <a:r>
              <a:rPr lang="en-IN" altLang="en-US" sz="1800" dirty="0" smtClean="0"/>
              <a:t>It's a real world data set with a nice mix of categorical and continuous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81000"/>
            <a:ext cx="731361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/>
              <a:t>Problem Statement &amp; Solution</a:t>
            </a:r>
            <a:endParaRPr lang="en-US" altLang="en-US" sz="3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371600"/>
            <a:ext cx="86106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800" dirty="0" smtClean="0"/>
              <a:t>The main challenge faced by most financial institutions is determining probability of default.  </a:t>
            </a:r>
          </a:p>
          <a:p>
            <a:pPr>
              <a:defRPr/>
            </a:pPr>
            <a:endParaRPr lang="en-IN" sz="1800" dirty="0" smtClean="0"/>
          </a:p>
          <a:p>
            <a:pPr>
              <a:defRPr/>
            </a:pPr>
            <a:r>
              <a:rPr lang="en-IN" sz="1800" dirty="0" smtClean="0"/>
              <a:t>If a lender could forecast how many loans would be paid by the term, how many would become delinquent and how many loans would be re-structured, it would help the lender plan investment sources better, manage cash flows efficiently.</a:t>
            </a:r>
          </a:p>
          <a:p>
            <a:pPr>
              <a:defRPr/>
            </a:pPr>
            <a:endParaRPr lang="en-IN" sz="1800" dirty="0" smtClean="0"/>
          </a:p>
          <a:p>
            <a:pPr>
              <a:defRPr/>
            </a:pPr>
            <a:r>
              <a:rPr lang="en-IN" sz="1800" dirty="0" smtClean="0"/>
              <a:t>This would also save a lot of cost on unnecessary administrative and legal procedures and collection efforts.</a:t>
            </a:r>
          </a:p>
          <a:p>
            <a:pPr>
              <a:defRPr/>
            </a:pPr>
            <a:endParaRPr lang="en-IN" sz="1800" dirty="0" smtClean="0"/>
          </a:p>
          <a:p>
            <a:pPr>
              <a:defRPr/>
            </a:pPr>
            <a:r>
              <a:rPr lang="en-IN" sz="1800" dirty="0" smtClean="0"/>
              <a:t>This model is aimed to calculate probability of default, considering certain key data point to ease the problem described above.</a:t>
            </a:r>
          </a:p>
          <a:p>
            <a:pPr>
              <a:defRPr/>
            </a:pPr>
            <a:endParaRPr lang="en-US" sz="1800" dirty="0"/>
          </a:p>
          <a:p>
            <a:pPr>
              <a:buFont typeface="Wingdings" charset="0"/>
              <a:buChar char="¡"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915988" y="301625"/>
            <a:ext cx="731361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/>
              <a:t>About the Dataset</a:t>
            </a:r>
            <a:endParaRPr lang="en-US" altLang="en-US" sz="32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800" dirty="0" smtClean="0"/>
              <a:t>I have used the 2007 to 2011 file available on the Lending Club website. </a:t>
            </a:r>
          </a:p>
          <a:p>
            <a:endParaRPr lang="en-IN" altLang="en-US" sz="1800" dirty="0" smtClean="0"/>
          </a:p>
          <a:p>
            <a:r>
              <a:rPr lang="en-IN" altLang="en-US" sz="1800" dirty="0" smtClean="0"/>
              <a:t>URL  </a:t>
            </a:r>
            <a:r>
              <a:rPr lang="en-IN" altLang="en-US" sz="1800" dirty="0"/>
              <a:t>-&gt; </a:t>
            </a:r>
            <a:r>
              <a:rPr lang="en-IN" altLang="en-US" sz="1800" dirty="0">
                <a:hlinkClick r:id="rId3"/>
              </a:rPr>
              <a:t>https://</a:t>
            </a:r>
            <a:r>
              <a:rPr lang="en-IN" altLang="en-US" sz="1800" dirty="0" smtClean="0">
                <a:hlinkClick r:id="rId3"/>
              </a:rPr>
              <a:t>www.lendingclub.com/info/statistics.action</a:t>
            </a:r>
            <a:endParaRPr lang="en-IN" altLang="en-US" sz="1800" dirty="0" smtClean="0"/>
          </a:p>
          <a:p>
            <a:endParaRPr lang="en-IN" altLang="en-US" sz="1800" dirty="0" smtClean="0"/>
          </a:p>
          <a:p>
            <a:r>
              <a:rPr lang="en-US" altLang="en-US" sz="1800" dirty="0"/>
              <a:t>Rationale for selected years:  A</a:t>
            </a:r>
            <a:r>
              <a:rPr lang="en-US" altLang="en-US" sz="1800" dirty="0" smtClean="0"/>
              <a:t>im </a:t>
            </a:r>
            <a:r>
              <a:rPr lang="en-US" altLang="en-US" sz="1800" dirty="0"/>
              <a:t>to analyze loans with reasonable level of maturity which have </a:t>
            </a:r>
            <a:r>
              <a:rPr lang="en-US" altLang="en-US" sz="1800" dirty="0" smtClean="0"/>
              <a:t>an </a:t>
            </a:r>
            <a:r>
              <a:rPr lang="en-US" altLang="en-US" sz="1800" dirty="0"/>
              <a:t>established pattern and a predictable outcome.  </a:t>
            </a:r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A total of 42,535 records are available for the 4 year period.</a:t>
            </a:r>
          </a:p>
          <a:p>
            <a:endParaRPr lang="en-US" altLang="en-US" sz="1800" dirty="0"/>
          </a:p>
          <a:p>
            <a:r>
              <a:rPr lang="en-IN" sz="1800" dirty="0" smtClean="0"/>
              <a:t>Fields </a:t>
            </a:r>
            <a:r>
              <a:rPr lang="en-IN" sz="1800" dirty="0"/>
              <a:t>and description of the fields of the dataset: </a:t>
            </a:r>
            <a:endParaRPr lang="en-IN" altLang="en-US" sz="18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21982"/>
              </p:ext>
            </p:extLst>
          </p:nvPr>
        </p:nvGraphicFramePr>
        <p:xfrm>
          <a:off x="5638800" y="4038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4038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8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90600" y="301625"/>
            <a:ext cx="7313612" cy="1143000"/>
          </a:xfrm>
        </p:spPr>
        <p:txBody>
          <a:bodyPr/>
          <a:lstStyle/>
          <a:p>
            <a:r>
              <a:rPr lang="en-IN" sz="3200" b="1" dirty="0" smtClean="0"/>
              <a:t>Analysis</a:t>
            </a:r>
            <a:r>
              <a:rPr lang="en-IN" sz="3200" b="1" dirty="0"/>
              <a:t> and</a:t>
            </a:r>
            <a:r>
              <a:rPr lang="en-IN" sz="3200" b="1" dirty="0" smtClean="0"/>
              <a:t> Prediction</a:t>
            </a:r>
            <a:endParaRPr lang="en-US" altLang="en-US" sz="32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066800"/>
            <a:ext cx="8610599" cy="4954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1800" dirty="0" smtClean="0"/>
              <a:t>Analysis</a:t>
            </a:r>
            <a:r>
              <a:rPr lang="en-IN" sz="1800" dirty="0"/>
              <a:t>: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IN" sz="1800" dirty="0"/>
              <a:t>Loan Performance Details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IN" sz="1800" dirty="0" smtClean="0"/>
              <a:t>Total Loan Issuance by period, region and loan type</a:t>
            </a:r>
            <a:endParaRPr lang="en-IN" sz="1800" dirty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IN" sz="1800" dirty="0" smtClean="0"/>
              <a:t>Return on investment (interest earned)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IN" sz="1800" dirty="0" smtClean="0"/>
              <a:t>Loan default</a:t>
            </a:r>
            <a:endParaRPr lang="en-IN" sz="1800" dirty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IN" sz="1800" dirty="0"/>
              <a:t>Grade Mix Over </a:t>
            </a:r>
            <a:r>
              <a:rPr lang="en-IN" sz="1800" dirty="0" smtClean="0"/>
              <a:t>Time</a:t>
            </a:r>
            <a:endParaRPr lang="en-IN" sz="1800" dirty="0"/>
          </a:p>
          <a:p>
            <a:pPr marL="400050" lvl="2" indent="0">
              <a:buNone/>
            </a:pPr>
            <a:r>
              <a:rPr lang="en-IN" sz="1800" dirty="0" smtClean="0"/>
              <a:t>*Above </a:t>
            </a:r>
            <a:r>
              <a:rPr lang="en-IN" sz="1800" dirty="0"/>
              <a:t>analysis </a:t>
            </a:r>
            <a:r>
              <a:rPr lang="en-IN" sz="1800" dirty="0" smtClean="0"/>
              <a:t>is </a:t>
            </a:r>
            <a:r>
              <a:rPr lang="en-IN" sz="1800" dirty="0"/>
              <a:t>depicted in Tableau along with the predictive model</a:t>
            </a:r>
            <a:r>
              <a:rPr lang="en-IN" sz="1800" dirty="0" smtClean="0"/>
              <a:t>. The dashboard is available in the below </a:t>
            </a:r>
            <a:r>
              <a:rPr lang="en-IN" sz="1800" dirty="0" err="1" smtClean="0"/>
              <a:t>url</a:t>
            </a:r>
            <a:endParaRPr lang="en-IN" sz="1800" dirty="0" smtClean="0"/>
          </a:p>
          <a:p>
            <a:pPr marL="400050" lvl="2" indent="0">
              <a:buNone/>
            </a:pPr>
            <a:r>
              <a:rPr lang="en-IN" sz="1600" dirty="0">
                <a:solidFill>
                  <a:srgbClr val="0070C0"/>
                </a:solidFill>
              </a:rPr>
              <a:t>https://public.tableau.com/views/LoanPerformance/LendingClubStatistics?:embed=y&amp;:</a:t>
            </a:r>
            <a:r>
              <a:rPr lang="en-IN" sz="1600" dirty="0" smtClean="0">
                <a:solidFill>
                  <a:srgbClr val="0070C0"/>
                </a:solidFill>
              </a:rPr>
              <a:t>display_count=yes</a:t>
            </a:r>
            <a:r>
              <a:rPr lang="en-IN" sz="1600" dirty="0">
                <a:solidFill>
                  <a:srgbClr val="0070C0"/>
                </a:solidFill>
              </a:rPr>
              <a:t>&amp;:showTabs=y</a:t>
            </a:r>
          </a:p>
          <a:p>
            <a:endParaRPr lang="en-IN" sz="1800" dirty="0"/>
          </a:p>
          <a:p>
            <a:r>
              <a:rPr lang="en-IN" sz="1800" dirty="0"/>
              <a:t>Prediction: Build a model to predict probability of default for loans. The live app would accept inputs of the applicant and return a probability of the applicant becoming delinquent.</a:t>
            </a:r>
          </a:p>
          <a:p>
            <a:pPr marL="400050" lvl="2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95180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301625"/>
            <a:ext cx="7313612" cy="1143000"/>
          </a:xfrm>
        </p:spPr>
        <p:txBody>
          <a:bodyPr/>
          <a:lstStyle/>
          <a:p>
            <a:r>
              <a:rPr lang="en-US" altLang="en-US" sz="3200" b="1" dirty="0" smtClean="0"/>
              <a:t>Prediction Summary Approach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219200"/>
            <a:ext cx="8077200" cy="3735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sz="1800" dirty="0" smtClean="0"/>
              <a:t>Read </a:t>
            </a:r>
            <a:r>
              <a:rPr lang="en-IN" sz="1800" dirty="0"/>
              <a:t>and Clean the </a:t>
            </a:r>
            <a:r>
              <a:rPr lang="en-IN" sz="1800" dirty="0" smtClean="0"/>
              <a:t>Data – Get </a:t>
            </a:r>
            <a:r>
              <a:rPr lang="en-IN" sz="1800" dirty="0"/>
              <a:t>rid of annoying </a:t>
            </a:r>
            <a:r>
              <a:rPr lang="en-IN" sz="1800" dirty="0" smtClean="0"/>
              <a:t>column, NULL, N/A, etc.</a:t>
            </a:r>
          </a:p>
          <a:p>
            <a:pPr lvl="0"/>
            <a:endParaRPr lang="en-IN" sz="1800" dirty="0" smtClean="0"/>
          </a:p>
          <a:p>
            <a:pPr lvl="0"/>
            <a:r>
              <a:rPr lang="en-IN" sz="1800" dirty="0"/>
              <a:t>Classify </a:t>
            </a:r>
            <a:r>
              <a:rPr lang="en-IN" sz="1800" dirty="0" smtClean="0"/>
              <a:t>bad indicators – </a:t>
            </a:r>
            <a:r>
              <a:rPr lang="en-IN" sz="1800" dirty="0"/>
              <a:t>From the status column identify good </a:t>
            </a:r>
            <a:r>
              <a:rPr lang="en-IN" sz="1800" dirty="0" smtClean="0"/>
              <a:t>and bad repayment behaviour</a:t>
            </a:r>
          </a:p>
          <a:p>
            <a:pPr lvl="0"/>
            <a:endParaRPr lang="en-IN" sz="1800" dirty="0" smtClean="0"/>
          </a:p>
          <a:p>
            <a:pPr lvl="0"/>
            <a:r>
              <a:rPr lang="en-IN" sz="1800" dirty="0"/>
              <a:t>split the data into training (75%) and test (25%) </a:t>
            </a:r>
            <a:r>
              <a:rPr lang="en-IN" sz="1800" dirty="0" smtClean="0"/>
              <a:t>sets</a:t>
            </a:r>
          </a:p>
          <a:p>
            <a:pPr lvl="0"/>
            <a:endParaRPr lang="en-IN" sz="1800" dirty="0" smtClean="0"/>
          </a:p>
          <a:p>
            <a:pPr lvl="0"/>
            <a:r>
              <a:rPr lang="en-IN" sz="1800" dirty="0"/>
              <a:t>use R's Random Forest </a:t>
            </a:r>
            <a:r>
              <a:rPr lang="en-IN" sz="1800" dirty="0" smtClean="0"/>
              <a:t>package to predict probability default</a:t>
            </a:r>
          </a:p>
          <a:p>
            <a:pPr lvl="0"/>
            <a:endParaRPr lang="en-IN" sz="1800" dirty="0" smtClean="0"/>
          </a:p>
          <a:p>
            <a:pPr lvl="0"/>
            <a:r>
              <a:rPr lang="en-IN" sz="1800" dirty="0" smtClean="0"/>
              <a:t>Deploy to Shiny app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701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4988" y="228600"/>
            <a:ext cx="7313612" cy="609600"/>
          </a:xfrm>
        </p:spPr>
        <p:txBody>
          <a:bodyPr/>
          <a:lstStyle/>
          <a:p>
            <a:r>
              <a:rPr lang="en-US" altLang="en-US" sz="3200" b="1" dirty="0" smtClean="0"/>
              <a:t>Prediction Model</a:t>
            </a:r>
            <a:endParaRPr lang="en-US" alt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57984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i="1" dirty="0" smtClean="0">
              <a:solidFill>
                <a:schemeClr val="tx2"/>
              </a:solidFill>
            </a:endParaRPr>
          </a:p>
          <a:p>
            <a:r>
              <a:rPr lang="en-IN" sz="1600" i="1" dirty="0" smtClean="0">
                <a:solidFill>
                  <a:schemeClr val="tx2"/>
                </a:solidFill>
              </a:rPr>
              <a:t>URL: </a:t>
            </a:r>
            <a:r>
              <a:rPr lang="en-IN" sz="1600" i="1" dirty="0">
                <a:solidFill>
                  <a:schemeClr val="tx2"/>
                </a:solidFill>
              </a:rPr>
              <a:t>https://madhusamudrala.shinyapps.io/loan</a:t>
            </a:r>
            <a:r>
              <a:rPr lang="en-IN" sz="1600" i="1" dirty="0" smtClean="0">
                <a:solidFill>
                  <a:schemeClr val="tx2"/>
                </a:solidFill>
              </a:rPr>
              <a:t>/           </a:t>
            </a:r>
          </a:p>
          <a:p>
            <a:r>
              <a:rPr lang="en-IN" sz="1600" i="1" dirty="0">
                <a:solidFill>
                  <a:schemeClr val="tx2"/>
                </a:solidFill>
              </a:rPr>
              <a:t> </a:t>
            </a:r>
            <a:r>
              <a:rPr lang="en-IN" sz="1600" i="1" dirty="0" smtClean="0">
                <a:solidFill>
                  <a:schemeClr val="tx2"/>
                </a:solidFill>
              </a:rPr>
              <a:t>         </a:t>
            </a:r>
            <a:endParaRPr lang="en-IN" sz="1600" i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8200"/>
            <a:ext cx="7715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052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9204</TotalTime>
  <Words>467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Presentation2</vt:lpstr>
      <vt:lpstr>Custom Design</vt:lpstr>
      <vt:lpstr>Worksheet</vt:lpstr>
      <vt:lpstr>PowerPoint Presentation</vt:lpstr>
      <vt:lpstr>PowerPoint Presentation</vt:lpstr>
      <vt:lpstr>PowerPoint Presentation</vt:lpstr>
      <vt:lpstr>PowerPoint Presentation</vt:lpstr>
      <vt:lpstr>Analysis and Prediction</vt:lpstr>
      <vt:lpstr>Prediction Summary Approach</vt:lpstr>
      <vt:lpstr>Prediction Model</vt:lpstr>
      <vt:lpstr>Thank You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 Samudrala</dc:creator>
  <cp:lastModifiedBy>Madhu Samudrala</cp:lastModifiedBy>
  <cp:revision>89</cp:revision>
  <cp:lastPrinted>2015-09-28T06:36:38Z</cp:lastPrinted>
  <dcterms:created xsi:type="dcterms:W3CDTF">2015-08-12T13:04:30Z</dcterms:created>
  <dcterms:modified xsi:type="dcterms:W3CDTF">2016-06-18T08:32:06Z</dcterms:modified>
</cp:coreProperties>
</file>