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7" r:id="rId5"/>
    <p:sldId id="278" r:id="rId6"/>
    <p:sldId id="326" r:id="rId7"/>
    <p:sldId id="316" r:id="rId8"/>
    <p:sldId id="264" r:id="rId9"/>
    <p:sldId id="318" r:id="rId10"/>
    <p:sldId id="323" r:id="rId11"/>
    <p:sldId id="319" r:id="rId12"/>
    <p:sldId id="322" r:id="rId13"/>
    <p:sldId id="324" r:id="rId14"/>
    <p:sldId id="328" r:id="rId15"/>
    <p:sldId id="32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/>
        </p14:section>
        <p14:section name="Problem" id="{B3722385-FBB2-468F-965A-7B63E17B98FE}">
          <p14:sldIdLst>
            <p14:sldId id="257"/>
            <p14:sldId id="278"/>
            <p14:sldId id="326"/>
            <p14:sldId id="316"/>
            <p14:sldId id="264"/>
            <p14:sldId id="318"/>
            <p14:sldId id="323"/>
            <p14:sldId id="319"/>
            <p14:sldId id="322"/>
            <p14:sldId id="324"/>
            <p14:sldId id="328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8" autoAdjust="0"/>
    <p:restoredTop sz="81031" autoAdjust="0"/>
  </p:normalViewPr>
  <p:slideViewPr>
    <p:cSldViewPr snapToGrid="0">
      <p:cViewPr varScale="1">
        <p:scale>
          <a:sx n="74" d="100"/>
          <a:sy n="74" d="100"/>
        </p:scale>
        <p:origin x="1248" y="168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2FF43-A0B1-EA4E-BD69-A5422359D0AB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49BA1-9BF2-A94F-9859-B98E98BC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Prices fell, while consumption increased on average as a result of colder weather.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91% - save the money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12% - get better customer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9BA1-9BF2-A94F-9859-B98E98BC73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1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9BA1-9BF2-A94F-9859-B98E98BC73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14 new licensed suppliers became active in the domestic segment and nine in the non domestic segment. These new entrants have business models such as not-for-profit, renewable and local supply schemes. The combined market shares of small and medium-sized suppliers in the domestic market also continued to grow, by nearly four percentage points to 14% in March 2016</a:t>
            </a:r>
          </a:p>
          <a:p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entrants now make up 13% of the domestic energy market in both gas and electricity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Switch Guarantee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Energy is almost 10% of overall expenditure for the poorest households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microbusinesses, our remedies include an order on suppliers to disclose their prices publicly and prohibiting restrictive clauses that lock in customers.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9BA1-9BF2-A94F-9859-B98E98BC73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7F7F7F"/>
                </a:solidFill>
              </a:rPr>
              <a:t>I cannot make </a:t>
            </a:r>
            <a:r>
              <a:rPr lang="en-GB" sz="1200" dirty="0">
                <a:solidFill>
                  <a:srgbClr val="7F7F7F"/>
                </a:solidFill>
              </a:rPr>
              <a:t>conclusions</a:t>
            </a:r>
            <a:r>
              <a:rPr lang="en-US" sz="1200" dirty="0">
                <a:solidFill>
                  <a:srgbClr val="7F7F7F"/>
                </a:solidFill>
              </a:rPr>
              <a:t> from columns that have a lot of empty cells/ missing values.</a:t>
            </a:r>
            <a:endParaRPr lang="en-US" sz="2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00" dirty="0">
                <a:solidFill>
                  <a:srgbClr val="7F7F7F"/>
                </a:solidFill>
              </a:rPr>
              <a:t>I</a:t>
            </a:r>
            <a:r>
              <a:rPr lang="en-US" sz="1200" dirty="0">
                <a:solidFill>
                  <a:srgbClr val="7F7F7F"/>
                </a:solidFill>
              </a:rPr>
              <a:t> do not know whether an empty cell implies missing value or nothing worth mentioning.</a:t>
            </a:r>
            <a:endParaRPr lang="en-US" sz="2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7F7F"/>
                </a:solidFill>
              </a:rPr>
              <a:t>I assumed that the training data is a good representation of the testing data.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7F7F"/>
                </a:solidFill>
              </a:rPr>
              <a:t>For the pricing data, I assumed that empty cells are the same as 0, and that a 0 means that there was no consumption in that time period.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7F7F"/>
                </a:solidFill>
              </a:rPr>
              <a:t>Revenue = Annual </a:t>
            </a:r>
            <a:r>
              <a:rPr lang="en-US" sz="1200" dirty="0" err="1">
                <a:solidFill>
                  <a:srgbClr val="7F7F7F"/>
                </a:solidFill>
              </a:rPr>
              <a:t>var</a:t>
            </a:r>
            <a:r>
              <a:rPr lang="en-US" sz="1200" dirty="0">
                <a:solidFill>
                  <a:srgbClr val="7F7F7F"/>
                </a:solidFill>
              </a:rPr>
              <a:t> price * Consumption for 12 months + Total fixed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9BA1-9BF2-A94F-9859-B98E98BC73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6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9BA1-9BF2-A94F-9859-B98E98BC73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1200" dirty="0"/>
              <a:t>Poor performance of 2 campaigns. Look into issues related to transparency of campaign details, and levels of customer engagement.</a:t>
            </a:r>
            <a:endParaRPr lang="en-GB" sz="1200" dirty="0"/>
          </a:p>
          <a:p>
            <a:pPr>
              <a:lnSpc>
                <a:spcPct val="120000"/>
              </a:lnSpc>
            </a:pPr>
            <a:r>
              <a:rPr lang="en-US" sz="1200" dirty="0"/>
              <a:t>Overall subscribed power and electricity consumption: week, do not to spend efforts in increasing subscribed power in order to drive consumption.</a:t>
            </a:r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9BA1-9BF2-A94F-9859-B98E98BC73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366FF"/>
                </a:solidFill>
              </a:rPr>
              <a:t>Decision Tree – e</a:t>
            </a:r>
            <a:r>
              <a:rPr lang="en-US" sz="1200" dirty="0"/>
              <a:t>asy,</a:t>
            </a:r>
            <a:r>
              <a:rPr lang="en-US" sz="1200" baseline="0" dirty="0"/>
              <a:t> a good benchmark</a:t>
            </a:r>
            <a:endParaRPr lang="en-US" sz="1200" dirty="0">
              <a:solidFill>
                <a:srgbClr val="3366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Logistic</a:t>
            </a:r>
            <a:r>
              <a:rPr lang="fr-FR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regression</a:t>
            </a:r>
            <a:r>
              <a:rPr lang="fr-FR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1200" dirty="0"/>
              <a:t>works well with continuous</a:t>
            </a:r>
            <a:r>
              <a:rPr lang="en-US" sz="1200" baseline="0" dirty="0"/>
              <a:t> data</a:t>
            </a:r>
            <a:endParaRPr lang="fr-FR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fr-FR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Forest - </a:t>
            </a:r>
            <a:r>
              <a:rPr lang="en-US" sz="1200" dirty="0"/>
              <a:t>implements</a:t>
            </a:r>
            <a:r>
              <a:rPr lang="en-US" sz="1200" baseline="0" dirty="0"/>
              <a:t> many decision trees, smooths overfitting</a:t>
            </a:r>
            <a:endParaRPr lang="fr-FR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Naive</a:t>
            </a:r>
            <a:r>
              <a:rPr lang="fr-FR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Bayes – </a:t>
            </a:r>
            <a:r>
              <a:rPr lang="fr-FR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another</a:t>
            </a:r>
            <a:r>
              <a:rPr lang="fr-FR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fr-FR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thinking</a:t>
            </a:r>
            <a:endParaRPr lang="fr-FR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Bagging</a:t>
            </a:r>
            <a:r>
              <a:rPr lang="fr-FR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1200" dirty="0"/>
              <a:t>Averages out variances</a:t>
            </a:r>
            <a:r>
              <a:rPr lang="en-US" sz="1200" baseline="0" dirty="0"/>
              <a:t> and biases of estimators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/>
              <a:t>A</a:t>
            </a:r>
            <a:r>
              <a:rPr lang="en-US" sz="1200" baseline="0" dirty="0" err="1"/>
              <a:t>daBoost</a:t>
            </a:r>
            <a:r>
              <a:rPr lang="en-US" sz="1200" baseline="0" dirty="0"/>
              <a:t> – </a:t>
            </a:r>
            <a:r>
              <a:rPr lang="en-US" sz="1200" dirty="0"/>
              <a:t>works well with anomalies and outliers, good weighing  for classifiers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9BA1-9BF2-A94F-9859-B98E98BC73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Lower consumptions for previous month more likely to result in customers defecting: customers are gradually decreasing consumption before defecting.</a:t>
            </a:r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margin_net_pow_ele</a:t>
            </a:r>
            <a:r>
              <a:rPr lang="en-US" dirty="0"/>
              <a:t>” – not that surprising because it is likely that customers likely to churn are customers who are being charged a higher price.</a:t>
            </a:r>
          </a:p>
          <a:p>
            <a:r>
              <a:rPr lang="en-US" dirty="0"/>
              <a:t>“</a:t>
            </a:r>
            <a:r>
              <a:rPr lang="en-US" dirty="0" err="1"/>
              <a:t>margin_gross_pow_ele</a:t>
            </a:r>
            <a:r>
              <a:rPr lang="en-US" dirty="0"/>
              <a:t>” - higher price resulting in customers looking for cheaper alternatives.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High price elasticity can be suspected.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C</a:t>
            </a:r>
            <a:r>
              <a:rPr lang="en-GB" dirty="0"/>
              <a:t>onsumers are making more active choices at the end of fixed-term contracts.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9BA1-9BF2-A94F-9859-B98E98BC73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dirty="0"/>
              <a:t>Although my classifiers worked well, I would use more classifiers, such as SVM to look at the correlation between training features in an attempt to get a better accuracy on the training data. I can potentially develop a neural network to provide more efficient and accurate results.</a:t>
            </a:r>
            <a:endParaRPr lang="ru-RU" sz="1200" dirty="0"/>
          </a:p>
          <a:p>
            <a:pPr marL="0" indent="0">
              <a:lnSpc>
                <a:spcPct val="120000"/>
              </a:lnSpc>
              <a:buNone/>
            </a:pPr>
            <a:endParaRPr lang="ru-RU" sz="1200" dirty="0"/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On the positive side, the total number of complaints by domestic </a:t>
            </a:r>
            <a:r>
              <a:rPr lang="en-GB" dirty="0" err="1"/>
              <a:t>consumersfell</a:t>
            </a:r>
            <a:r>
              <a:rPr lang="en-GB" dirty="0"/>
              <a:t>, as reported by suppliers, the Energy Ombudsman and Citizens Advice. This </a:t>
            </a:r>
            <a:r>
              <a:rPr lang="en-GB" dirty="0" err="1"/>
              <a:t>wasmainly</a:t>
            </a:r>
            <a:r>
              <a:rPr lang="en-GB" dirty="0"/>
              <a:t> because a few suppliers resolved problems with their billing systems, </a:t>
            </a:r>
            <a:r>
              <a:rPr lang="en-GB" dirty="0" err="1"/>
              <a:t>whichbrought</a:t>
            </a:r>
            <a:r>
              <a:rPr lang="en-GB" dirty="0"/>
              <a:t> the number of complaints back to earlier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9BA1-9BF2-A94F-9859-B98E98BC73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0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positive side, the total number of complaints by domestic consumers fell, as reported by suppliers, the Energy Ombudsman and Citizens Advice. This was mainly because a few suppliers resolved problems with their billing systems, which brought the number of complaints back to earlier levels.</a:t>
            </a:r>
          </a:p>
          <a:p>
            <a:pPr marL="0" indent="0">
              <a:lnSpc>
                <a:spcPct val="120000"/>
              </a:lnSpc>
              <a:buNone/>
            </a:pPr>
            <a:endParaRPr lang="en-GB" sz="1200" dirty="0"/>
          </a:p>
          <a:p>
            <a:pPr marL="0" indent="0">
              <a:lnSpc>
                <a:spcPct val="120000"/>
              </a:lnSpc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9BA1-9BF2-A94F-9859-B98E98BC73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4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16/10/2018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0469" y="2634936"/>
            <a:ext cx="4933214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Fighting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PoweCO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churn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494729" y="2611845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Check the data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363342" cy="773866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Room for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improvement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15227" y="2608681"/>
            <a:ext cx="2686363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 propositions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50409" y="2611845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models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4729" y="3257735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will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lead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the situation,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improvement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the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9449" y="3257735"/>
            <a:ext cx="2602141" cy="267765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not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predict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churned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It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would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more efficient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distribute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discount for all the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on certain time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period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50409" y="3257735"/>
            <a:ext cx="2602141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classes of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algorithms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for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improvement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A6777E-AECC-7D44-81B5-076247E91A08}"/>
              </a:ext>
            </a:extLst>
          </p:cNvPr>
          <p:cNvGrpSpPr/>
          <p:nvPr/>
        </p:nvGrpSpPr>
        <p:grpSpPr>
          <a:xfrm>
            <a:off x="1184446" y="1721356"/>
            <a:ext cx="783794" cy="733268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13" name="Freeform 811">
              <a:extLst>
                <a:ext uri="{FF2B5EF4-FFF2-40B4-BE49-F238E27FC236}">
                  <a16:creationId xmlns:a16="http://schemas.microsoft.com/office/drawing/2014/main" id="{A7A13BCD-4F35-6943-BFDD-773D69C864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812">
              <a:extLst>
                <a:ext uri="{FF2B5EF4-FFF2-40B4-BE49-F238E27FC236}">
                  <a16:creationId xmlns:a16="http://schemas.microsoft.com/office/drawing/2014/main" id="{959E5A4F-00E4-154E-AA32-F71626443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6CE376-9B96-A44F-90D0-0A40EBC7D955}"/>
              </a:ext>
            </a:extLst>
          </p:cNvPr>
          <p:cNvGrpSpPr/>
          <p:nvPr/>
        </p:nvGrpSpPr>
        <p:grpSpPr>
          <a:xfrm>
            <a:off x="7084739" y="1721356"/>
            <a:ext cx="792564" cy="767819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3" name="Freeform 959">
              <a:extLst>
                <a:ext uri="{FF2B5EF4-FFF2-40B4-BE49-F238E27FC236}">
                  <a16:creationId xmlns:a16="http://schemas.microsoft.com/office/drawing/2014/main" id="{74FB4586-8572-B64F-BA51-2FBA77F9A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960">
              <a:extLst>
                <a:ext uri="{FF2B5EF4-FFF2-40B4-BE49-F238E27FC236}">
                  <a16:creationId xmlns:a16="http://schemas.microsoft.com/office/drawing/2014/main" id="{74DD8EA4-2707-234F-A4C9-7B7C52794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61">
              <a:extLst>
                <a:ext uri="{FF2B5EF4-FFF2-40B4-BE49-F238E27FC236}">
                  <a16:creationId xmlns:a16="http://schemas.microsoft.com/office/drawing/2014/main" id="{EDDFB81A-23CD-114C-918D-F0CD418D2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962">
              <a:extLst>
                <a:ext uri="{FF2B5EF4-FFF2-40B4-BE49-F238E27FC236}">
                  <a16:creationId xmlns:a16="http://schemas.microsoft.com/office/drawing/2014/main" id="{AD06D1C1-2D08-B446-BC6A-3D4EC390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963">
              <a:extLst>
                <a:ext uri="{FF2B5EF4-FFF2-40B4-BE49-F238E27FC236}">
                  <a16:creationId xmlns:a16="http://schemas.microsoft.com/office/drawing/2014/main" id="{B6DBFC6B-BFF8-A740-BBB2-108E41C97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964">
              <a:extLst>
                <a:ext uri="{FF2B5EF4-FFF2-40B4-BE49-F238E27FC236}">
                  <a16:creationId xmlns:a16="http://schemas.microsoft.com/office/drawing/2014/main" id="{1472B8A6-2C15-6E49-ACB1-B6AED5652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965">
              <a:extLst>
                <a:ext uri="{FF2B5EF4-FFF2-40B4-BE49-F238E27FC236}">
                  <a16:creationId xmlns:a16="http://schemas.microsoft.com/office/drawing/2014/main" id="{5E10D1AA-482A-3840-B911-3E18B68AF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966">
              <a:extLst>
                <a:ext uri="{FF2B5EF4-FFF2-40B4-BE49-F238E27FC236}">
                  <a16:creationId xmlns:a16="http://schemas.microsoft.com/office/drawing/2014/main" id="{B92712FF-688F-B645-B791-DE31859FE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8C5B5D-638F-7548-894C-9094ACD1EAF8}"/>
              </a:ext>
            </a:extLst>
          </p:cNvPr>
          <p:cNvGrpSpPr/>
          <p:nvPr/>
        </p:nvGrpSpPr>
        <p:grpSpPr>
          <a:xfrm>
            <a:off x="9940042" y="1820935"/>
            <a:ext cx="884189" cy="722176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34" name="Freeform 1342">
              <a:extLst>
                <a:ext uri="{FF2B5EF4-FFF2-40B4-BE49-F238E27FC236}">
                  <a16:creationId xmlns:a16="http://schemas.microsoft.com/office/drawing/2014/main" id="{5223822C-896F-A54B-8EB1-7AA340C5C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1343">
              <a:extLst>
                <a:ext uri="{FF2B5EF4-FFF2-40B4-BE49-F238E27FC236}">
                  <a16:creationId xmlns:a16="http://schemas.microsoft.com/office/drawing/2014/main" id="{ADDB4F62-B857-D84B-9A6B-CD46A69AC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344">
              <a:extLst>
                <a:ext uri="{FF2B5EF4-FFF2-40B4-BE49-F238E27FC236}">
                  <a16:creationId xmlns:a16="http://schemas.microsoft.com/office/drawing/2014/main" id="{1ABC90AF-1A16-AD4D-8863-A7A17947E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345">
              <a:extLst>
                <a:ext uri="{FF2B5EF4-FFF2-40B4-BE49-F238E27FC236}">
                  <a16:creationId xmlns:a16="http://schemas.microsoft.com/office/drawing/2014/main" id="{21EDB279-3843-504A-8C8B-278797E5EC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1346">
              <a:extLst>
                <a:ext uri="{FF2B5EF4-FFF2-40B4-BE49-F238E27FC236}">
                  <a16:creationId xmlns:a16="http://schemas.microsoft.com/office/drawing/2014/main" id="{FA3C2F3E-1ED6-AC46-BF2E-EC4BCDB23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1347">
              <a:extLst>
                <a:ext uri="{FF2B5EF4-FFF2-40B4-BE49-F238E27FC236}">
                  <a16:creationId xmlns:a16="http://schemas.microsoft.com/office/drawing/2014/main" id="{E540AA0D-FBC2-7C4B-913A-8D467E140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1348">
              <a:extLst>
                <a:ext uri="{FF2B5EF4-FFF2-40B4-BE49-F238E27FC236}">
                  <a16:creationId xmlns:a16="http://schemas.microsoft.com/office/drawing/2014/main" id="{005EC45B-EA8A-3940-BE5F-2D8A6D643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66EAB6C-F9A9-5544-B558-13B3667162FA}"/>
              </a:ext>
            </a:extLst>
          </p:cNvPr>
          <p:cNvSpPr txBox="1"/>
          <p:nvPr/>
        </p:nvSpPr>
        <p:spPr>
          <a:xfrm>
            <a:off x="3253667" y="2608681"/>
            <a:ext cx="2583369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Investigate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churn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D1D47C-7BA6-F548-A153-C783BD39AF21}"/>
              </a:ext>
            </a:extLst>
          </p:cNvPr>
          <p:cNvSpPr txBox="1"/>
          <p:nvPr/>
        </p:nvSpPr>
        <p:spPr>
          <a:xfrm>
            <a:off x="3204799" y="3254858"/>
            <a:ext cx="2632237" cy="230832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dirty="0"/>
              <a:t>Win people back: why </a:t>
            </a:r>
            <a:r>
              <a:rPr lang="en-GB" sz="2000" dirty="0" err="1"/>
              <a:t>canceled</a:t>
            </a:r>
            <a:r>
              <a:rPr lang="en-GB" sz="2000" dirty="0"/>
              <a:t>, how responded to various win-back offers, and how profitable each one who signed on again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E009BA-28EB-684B-A460-B579FC20DD5D}"/>
              </a:ext>
            </a:extLst>
          </p:cNvPr>
          <p:cNvGrpSpPr/>
          <p:nvPr/>
        </p:nvGrpSpPr>
        <p:grpSpPr>
          <a:xfrm>
            <a:off x="3959455" y="1649341"/>
            <a:ext cx="813999" cy="833424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53" name="Freeform 1125">
              <a:extLst>
                <a:ext uri="{FF2B5EF4-FFF2-40B4-BE49-F238E27FC236}">
                  <a16:creationId xmlns:a16="http://schemas.microsoft.com/office/drawing/2014/main" id="{4C338977-DEB1-4642-A3A9-FF069E503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1126">
              <a:extLst>
                <a:ext uri="{FF2B5EF4-FFF2-40B4-BE49-F238E27FC236}">
                  <a16:creationId xmlns:a16="http://schemas.microsoft.com/office/drawing/2014/main" id="{AA6D5878-76AD-D543-AEAB-328DB3BBA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127">
              <a:extLst>
                <a:ext uri="{FF2B5EF4-FFF2-40B4-BE49-F238E27FC236}">
                  <a16:creationId xmlns:a16="http://schemas.microsoft.com/office/drawing/2014/main" id="{2F512E69-E892-AC41-AE65-1E599662B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128">
              <a:extLst>
                <a:ext uri="{FF2B5EF4-FFF2-40B4-BE49-F238E27FC236}">
                  <a16:creationId xmlns:a16="http://schemas.microsoft.com/office/drawing/2014/main" id="{E4027113-1A1B-0F44-AF84-EB5F61A5D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Freeform 1129">
              <a:extLst>
                <a:ext uri="{FF2B5EF4-FFF2-40B4-BE49-F238E27FC236}">
                  <a16:creationId xmlns:a16="http://schemas.microsoft.com/office/drawing/2014/main" id="{43B331AC-E797-4441-8B8D-6750139C0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018474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574194" y="2698783"/>
            <a:ext cx="207153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Billing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29072" y="2660440"/>
            <a:ext cx="1914373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Onboarding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87873" y="2666172"/>
            <a:ext cx="1515356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Focus on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4729" y="3309494"/>
            <a:ext cx="2602141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Reduce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complains and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CX.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9449" y="3309494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</a:rPr>
              <a:t>Use </a:t>
            </a:r>
            <a:r>
              <a:rPr lang="fr-FR" sz="2000" dirty="0" err="1">
                <a:latin typeface="Segoe UI Light" panose="020B0502040204020203" pitchFamily="34" charset="0"/>
              </a:rPr>
              <a:t>Ofgem</a:t>
            </a:r>
            <a:r>
              <a:rPr lang="fr-FR" sz="2000" dirty="0">
                <a:latin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</a:rPr>
              <a:t>database</a:t>
            </a:r>
            <a:r>
              <a:rPr lang="fr-FR" sz="2000" dirty="0">
                <a:latin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</a:rPr>
              <a:t>with</a:t>
            </a:r>
            <a:r>
              <a:rPr lang="fr-FR" sz="2000" dirty="0">
                <a:latin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</a:rPr>
              <a:t>old</a:t>
            </a:r>
            <a:r>
              <a:rPr lang="fr-FR" sz="2000" dirty="0">
                <a:latin typeface="Segoe UI Light" panose="020B0502040204020203" pitchFamily="34" charset="0"/>
              </a:rPr>
              <a:t> clients to </a:t>
            </a:r>
            <a:r>
              <a:rPr lang="fr-FR" sz="2000" dirty="0" err="1">
                <a:latin typeface="Segoe UI Light" panose="020B0502040204020203" pitchFamily="34" charset="0"/>
              </a:rPr>
              <a:t>acquire</a:t>
            </a:r>
            <a:r>
              <a:rPr lang="fr-FR" sz="2000" dirty="0">
                <a:latin typeface="Segoe UI Light" panose="020B0502040204020203" pitchFamily="34" charset="0"/>
              </a:rPr>
              <a:t> new </a:t>
            </a:r>
            <a:r>
              <a:rPr lang="fr-FR" sz="2000" dirty="0" err="1">
                <a:latin typeface="Segoe UI Light" panose="020B0502040204020203" pitchFamily="34" charset="0"/>
              </a:rPr>
              <a:t>customers</a:t>
            </a:r>
            <a:r>
              <a:rPr lang="fr-FR" sz="2000" dirty="0">
                <a:latin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</a:rPr>
              <a:t>based</a:t>
            </a:r>
            <a:r>
              <a:rPr lang="fr-FR" sz="2000" dirty="0">
                <a:latin typeface="Segoe UI Light" panose="020B0502040204020203" pitchFamily="34" charset="0"/>
              </a:rPr>
              <a:t> on </a:t>
            </a:r>
            <a:r>
              <a:rPr lang="fr-FR" sz="2000" dirty="0" err="1">
                <a:latin typeface="Segoe UI Light" panose="020B0502040204020203" pitchFamily="34" charset="0"/>
              </a:rPr>
              <a:t>their</a:t>
            </a:r>
            <a:r>
              <a:rPr lang="fr-FR" sz="2000" dirty="0">
                <a:latin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</a:rPr>
              <a:t>energy</a:t>
            </a:r>
            <a:r>
              <a:rPr lang="fr-FR" sz="2000" dirty="0">
                <a:latin typeface="Segoe UI Light" panose="020B0502040204020203" pitchFamily="34" charset="0"/>
              </a:rPr>
              <a:t> usage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50409" y="3309494"/>
            <a:ext cx="2602141" cy="191437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dirty="0">
                <a:latin typeface="+mj-lt"/>
              </a:rPr>
              <a:t>Consumers with prepayment meters, consumers in debt, electric heating customers.</a:t>
            </a:r>
            <a:endParaRPr lang="fr-FR" sz="2000" dirty="0">
              <a:latin typeface="+mj-lt"/>
              <a:cs typeface="Segoe UI Light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6CE376-9B96-A44F-90D0-0A40EBC7D955}"/>
              </a:ext>
            </a:extLst>
          </p:cNvPr>
          <p:cNvGrpSpPr/>
          <p:nvPr/>
        </p:nvGrpSpPr>
        <p:grpSpPr>
          <a:xfrm>
            <a:off x="7084739" y="1773115"/>
            <a:ext cx="792564" cy="767819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3" name="Freeform 959">
              <a:extLst>
                <a:ext uri="{FF2B5EF4-FFF2-40B4-BE49-F238E27FC236}">
                  <a16:creationId xmlns:a16="http://schemas.microsoft.com/office/drawing/2014/main" id="{74FB4586-8572-B64F-BA51-2FBA77F9A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960">
              <a:extLst>
                <a:ext uri="{FF2B5EF4-FFF2-40B4-BE49-F238E27FC236}">
                  <a16:creationId xmlns:a16="http://schemas.microsoft.com/office/drawing/2014/main" id="{74DD8EA4-2707-234F-A4C9-7B7C52794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61">
              <a:extLst>
                <a:ext uri="{FF2B5EF4-FFF2-40B4-BE49-F238E27FC236}">
                  <a16:creationId xmlns:a16="http://schemas.microsoft.com/office/drawing/2014/main" id="{EDDFB81A-23CD-114C-918D-F0CD418D2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962">
              <a:extLst>
                <a:ext uri="{FF2B5EF4-FFF2-40B4-BE49-F238E27FC236}">
                  <a16:creationId xmlns:a16="http://schemas.microsoft.com/office/drawing/2014/main" id="{AD06D1C1-2D08-B446-BC6A-3D4EC390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963">
              <a:extLst>
                <a:ext uri="{FF2B5EF4-FFF2-40B4-BE49-F238E27FC236}">
                  <a16:creationId xmlns:a16="http://schemas.microsoft.com/office/drawing/2014/main" id="{B6DBFC6B-BFF8-A740-BBB2-108E41C97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964">
              <a:extLst>
                <a:ext uri="{FF2B5EF4-FFF2-40B4-BE49-F238E27FC236}">
                  <a16:creationId xmlns:a16="http://schemas.microsoft.com/office/drawing/2014/main" id="{1472B8A6-2C15-6E49-ACB1-B6AED5652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965">
              <a:extLst>
                <a:ext uri="{FF2B5EF4-FFF2-40B4-BE49-F238E27FC236}">
                  <a16:creationId xmlns:a16="http://schemas.microsoft.com/office/drawing/2014/main" id="{5E10D1AA-482A-3840-B911-3E18B68AF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966">
              <a:extLst>
                <a:ext uri="{FF2B5EF4-FFF2-40B4-BE49-F238E27FC236}">
                  <a16:creationId xmlns:a16="http://schemas.microsoft.com/office/drawing/2014/main" id="{B92712FF-688F-B645-B791-DE31859FE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66EAB6C-F9A9-5544-B558-13B3667162FA}"/>
              </a:ext>
            </a:extLst>
          </p:cNvPr>
          <p:cNvSpPr txBox="1"/>
          <p:nvPr/>
        </p:nvSpPr>
        <p:spPr>
          <a:xfrm>
            <a:off x="3803834" y="2660440"/>
            <a:ext cx="1126298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D1D47C-7BA6-F548-A153-C783BD39AF21}"/>
              </a:ext>
            </a:extLst>
          </p:cNvPr>
          <p:cNvSpPr txBox="1"/>
          <p:nvPr/>
        </p:nvSpPr>
        <p:spPr>
          <a:xfrm>
            <a:off x="3204799" y="3306617"/>
            <a:ext cx="2632237" cy="230832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dirty="0">
                <a:latin typeface="+mj-lt"/>
              </a:rPr>
              <a:t>Encourage customers to shift consumption to times of the day, introduce pay-as-you-go deals. Use white labels or collective switches.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235DEB-352F-AF44-BDBE-9674CCC48944}"/>
              </a:ext>
            </a:extLst>
          </p:cNvPr>
          <p:cNvSpPr txBox="1"/>
          <p:nvPr/>
        </p:nvSpPr>
        <p:spPr>
          <a:xfrm>
            <a:off x="477809" y="6078369"/>
            <a:ext cx="4843491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70% of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still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on variable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tariff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added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services are the key.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780CCE-356C-0241-8382-C0AC72994991}"/>
              </a:ext>
            </a:extLst>
          </p:cNvPr>
          <p:cNvGrpSpPr/>
          <p:nvPr/>
        </p:nvGrpSpPr>
        <p:grpSpPr>
          <a:xfrm>
            <a:off x="1080995" y="1701100"/>
            <a:ext cx="821237" cy="839834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45" name="Freeform 1349">
              <a:extLst>
                <a:ext uri="{FF2B5EF4-FFF2-40B4-BE49-F238E27FC236}">
                  <a16:creationId xmlns:a16="http://schemas.microsoft.com/office/drawing/2014/main" id="{4752842D-A383-9D43-8570-279C6F200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1350">
              <a:extLst>
                <a:ext uri="{FF2B5EF4-FFF2-40B4-BE49-F238E27FC236}">
                  <a16:creationId xmlns:a16="http://schemas.microsoft.com/office/drawing/2014/main" id="{059BB5E5-6AC9-5341-8F0B-E9CDE1781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1351">
              <a:extLst>
                <a:ext uri="{FF2B5EF4-FFF2-40B4-BE49-F238E27FC236}">
                  <a16:creationId xmlns:a16="http://schemas.microsoft.com/office/drawing/2014/main" id="{A7FD8664-FED8-0341-84A5-1FE454298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2BF2D32-11E0-DC44-9A2D-8532E96BA194}"/>
              </a:ext>
            </a:extLst>
          </p:cNvPr>
          <p:cNvSpPr txBox="1"/>
          <p:nvPr/>
        </p:nvSpPr>
        <p:spPr>
          <a:xfrm>
            <a:off x="1706652" y="1918801"/>
            <a:ext cx="190074" cy="94288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9DC15F-B67F-534D-B1B9-16552BC19F28}"/>
              </a:ext>
            </a:extLst>
          </p:cNvPr>
          <p:cNvSpPr txBox="1"/>
          <p:nvPr/>
        </p:nvSpPr>
        <p:spPr>
          <a:xfrm>
            <a:off x="1514923" y="1845059"/>
            <a:ext cx="190074" cy="94288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D74D14-5CF6-B44E-B2E9-0E75677EA0E3}"/>
              </a:ext>
            </a:extLst>
          </p:cNvPr>
          <p:cNvGrpSpPr/>
          <p:nvPr/>
        </p:nvGrpSpPr>
        <p:grpSpPr>
          <a:xfrm>
            <a:off x="3870329" y="1704403"/>
            <a:ext cx="862515" cy="77727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51" name="Freeform 1186">
              <a:extLst>
                <a:ext uri="{FF2B5EF4-FFF2-40B4-BE49-F238E27FC236}">
                  <a16:creationId xmlns:a16="http://schemas.microsoft.com/office/drawing/2014/main" id="{3574794E-A7F3-B347-9A92-9CB3EF0091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Freeform 1187">
              <a:extLst>
                <a:ext uri="{FF2B5EF4-FFF2-40B4-BE49-F238E27FC236}">
                  <a16:creationId xmlns:a16="http://schemas.microsoft.com/office/drawing/2014/main" id="{33B68DDC-0D6A-2D4E-9B52-F338C8265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Freeform 1188">
              <a:extLst>
                <a:ext uri="{FF2B5EF4-FFF2-40B4-BE49-F238E27FC236}">
                  <a16:creationId xmlns:a16="http://schemas.microsoft.com/office/drawing/2014/main" id="{25584CB5-F95D-B34F-9C3B-57AA0D83F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EDC63A-31CE-A445-AC19-7F762FF8930F}"/>
              </a:ext>
            </a:extLst>
          </p:cNvPr>
          <p:cNvGrpSpPr/>
          <p:nvPr/>
        </p:nvGrpSpPr>
        <p:grpSpPr>
          <a:xfrm>
            <a:off x="9915351" y="1705086"/>
            <a:ext cx="671634" cy="787830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61" name="Freeform 1242">
              <a:extLst>
                <a:ext uri="{FF2B5EF4-FFF2-40B4-BE49-F238E27FC236}">
                  <a16:creationId xmlns:a16="http://schemas.microsoft.com/office/drawing/2014/main" id="{649DC229-79D0-D74C-8011-F47FB8C03F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1243">
              <a:extLst>
                <a:ext uri="{FF2B5EF4-FFF2-40B4-BE49-F238E27FC236}">
                  <a16:creationId xmlns:a16="http://schemas.microsoft.com/office/drawing/2014/main" id="{93FF7C8A-DD33-074C-8DFE-03E82BFBF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1244">
              <a:extLst>
                <a:ext uri="{FF2B5EF4-FFF2-40B4-BE49-F238E27FC236}">
                  <a16:creationId xmlns:a16="http://schemas.microsoft.com/office/drawing/2014/main" id="{A053951F-2A93-BF47-845A-6C2CBC5B2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1245">
              <a:extLst>
                <a:ext uri="{FF2B5EF4-FFF2-40B4-BE49-F238E27FC236}">
                  <a16:creationId xmlns:a16="http://schemas.microsoft.com/office/drawing/2014/main" id="{4432C7F0-27AC-0C4F-8A71-7816D1442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1246">
              <a:extLst>
                <a:ext uri="{FF2B5EF4-FFF2-40B4-BE49-F238E27FC236}">
                  <a16:creationId xmlns:a16="http://schemas.microsoft.com/office/drawing/2014/main" id="{0DF7EC36-13BE-734F-A967-37E5B9B2C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C8455791-0749-1D4E-BC9F-D34963271DE8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636334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Action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4040297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84940" y="2891536"/>
            <a:ext cx="1208468" cy="701731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274400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churn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4699" y="4999200"/>
            <a:ext cx="3775587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10%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churn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9873" y="4999200"/>
            <a:ext cx="4945007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shows power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subscription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decrease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E5733-EC8F-C748-BD70-949897A36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55" y="1370146"/>
            <a:ext cx="5198645" cy="3465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B4FB5-D093-E349-9E70-4C1D33C4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09" y="1370146"/>
            <a:ext cx="5198645" cy="34657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8460BB-FF77-FB47-992D-54A41F960342}"/>
              </a:ext>
            </a:extLst>
          </p:cNvPr>
          <p:cNvSpPr/>
          <p:nvPr/>
        </p:nvSpPr>
        <p:spPr>
          <a:xfrm>
            <a:off x="683580" y="5562601"/>
            <a:ext cx="94610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Market switching rate: 12% for electricity and 13% for gas in 2015</a:t>
            </a:r>
            <a:r>
              <a:rPr lang="ru-RU" sz="2000" b="1" dirty="0"/>
              <a:t>.</a:t>
            </a:r>
            <a:endParaRPr lang="en-GB" sz="2000" b="1" dirty="0"/>
          </a:p>
          <a:p>
            <a:r>
              <a:rPr lang="en-GB" sz="2000" b="1" dirty="0"/>
              <a:t>Internal tariff switching has remained approximately twice as high. </a:t>
            </a:r>
            <a:endParaRPr lang="en-US" sz="2000" b="1" dirty="0"/>
          </a:p>
          <a:p>
            <a:r>
              <a:rPr lang="en-GB" sz="2000" b="1" dirty="0">
                <a:solidFill>
                  <a:srgbClr val="FF0000"/>
                </a:solidFill>
              </a:rPr>
              <a:t>Switching to another supplier leads to £330 in mid 2015! Average cons – £1 160.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F0AD9-5DE4-DB45-9B52-560A092E6EA3}"/>
              </a:ext>
            </a:extLst>
          </p:cNvPr>
          <p:cNvSpPr/>
          <p:nvPr/>
        </p:nvSpPr>
        <p:spPr>
          <a:xfrm>
            <a:off x="9700812" y="272837"/>
            <a:ext cx="16840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Net margin:</a:t>
            </a:r>
          </a:p>
          <a:p>
            <a:r>
              <a:rPr lang="en-GB" sz="2000" b="1" dirty="0"/>
              <a:t>Stayed – 214</a:t>
            </a:r>
          </a:p>
          <a:p>
            <a:r>
              <a:rPr lang="en-GB" sz="2000" b="1" dirty="0"/>
              <a:t>Gone - 250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957642" y="1534216"/>
            <a:ext cx="1542080" cy="1504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2989605" y="1528364"/>
            <a:ext cx="1592943" cy="1504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5003188" y="1528364"/>
            <a:ext cx="1580243" cy="1504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367045" y="1930393"/>
            <a:ext cx="723273" cy="58356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469406" y="2166675"/>
            <a:ext cx="717751" cy="334444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70850" y="3241923"/>
            <a:ext cx="178001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meters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roll out by 2020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33700" y="3299958"/>
            <a:ext cx="1943090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+mj-lt"/>
                <a:cs typeface="Segoe UI Light" panose="020B0502040204020203" pitchFamily="34" charset="0"/>
              </a:rPr>
              <a:t>Government</a:t>
            </a:r>
            <a:r>
              <a:rPr lang="fr-FR" sz="2000" dirty="0">
                <a:latin typeface="+mj-lt"/>
                <a:cs typeface="Segoe UI Light" panose="020B0502040204020203" pitchFamily="34" charset="0"/>
              </a:rPr>
              <a:t> </a:t>
            </a:r>
            <a:r>
              <a:rPr lang="en-GB" sz="2000" dirty="0"/>
              <a:t>environmental  </a:t>
            </a:r>
            <a:r>
              <a:rPr lang="en-GB" sz="2000" dirty="0">
                <a:latin typeface="+mj-lt"/>
              </a:rPr>
              <a:t>programmes: wind and solar</a:t>
            </a:r>
            <a:endParaRPr lang="fr-FR" sz="20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27277" y="3241923"/>
            <a:ext cx="2316799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CMA’s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remedies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place: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fast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reliable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switching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reformed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settlements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open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prices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Main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reasons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97F1A2-384D-E141-88B7-E6646ED8B928}"/>
              </a:ext>
            </a:extLst>
          </p:cNvPr>
          <p:cNvSpPr txBox="1"/>
          <p:nvPr/>
        </p:nvSpPr>
        <p:spPr>
          <a:xfrm>
            <a:off x="477809" y="6405524"/>
            <a:ext cx="484349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Source: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Ofgem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«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Retail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energy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»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89C5C1-95CF-734C-8E57-114FC1DC3E85}"/>
              </a:ext>
            </a:extLst>
          </p:cNvPr>
          <p:cNvSpPr/>
          <p:nvPr/>
        </p:nvSpPr>
        <p:spPr>
          <a:xfrm>
            <a:off x="7097714" y="1528364"/>
            <a:ext cx="1580243" cy="1504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EA1676-7612-F64F-A283-2CA4604D49C8}"/>
              </a:ext>
            </a:extLst>
          </p:cNvPr>
          <p:cNvGrpSpPr/>
          <p:nvPr/>
        </p:nvGrpSpPr>
        <p:grpSpPr>
          <a:xfrm>
            <a:off x="3492308" y="2008600"/>
            <a:ext cx="556385" cy="568146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23" name="Freeform 1366">
              <a:extLst>
                <a:ext uri="{FF2B5EF4-FFF2-40B4-BE49-F238E27FC236}">
                  <a16:creationId xmlns:a16="http://schemas.microsoft.com/office/drawing/2014/main" id="{6018BE7F-56C3-DF44-9C04-B3563D1B7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 dirty="0"/>
            </a:p>
          </p:txBody>
        </p:sp>
        <p:sp>
          <p:nvSpPr>
            <p:cNvPr id="24" name="Freeform 1367">
              <a:extLst>
                <a:ext uri="{FF2B5EF4-FFF2-40B4-BE49-F238E27FC236}">
                  <a16:creationId xmlns:a16="http://schemas.microsoft.com/office/drawing/2014/main" id="{5014C2B2-272C-3449-B5CA-7D7E1ECB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5" name="Freeform 1368">
              <a:extLst>
                <a:ext uri="{FF2B5EF4-FFF2-40B4-BE49-F238E27FC236}">
                  <a16:creationId xmlns:a16="http://schemas.microsoft.com/office/drawing/2014/main" id="{249D2624-3D4C-8F42-AA88-3B4A29F8E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6" name="Freeform 1369">
              <a:extLst>
                <a:ext uri="{FF2B5EF4-FFF2-40B4-BE49-F238E27FC236}">
                  <a16:creationId xmlns:a16="http://schemas.microsoft.com/office/drawing/2014/main" id="{D3A1A9BB-70BD-0D45-B289-953BECB2F3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7" name="Freeform 1370">
              <a:extLst>
                <a:ext uri="{FF2B5EF4-FFF2-40B4-BE49-F238E27FC236}">
                  <a16:creationId xmlns:a16="http://schemas.microsoft.com/office/drawing/2014/main" id="{D250C824-BBCE-8245-9E5A-15E1AFCEF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8" name="Freeform 1371">
              <a:extLst>
                <a:ext uri="{FF2B5EF4-FFF2-40B4-BE49-F238E27FC236}">
                  <a16:creationId xmlns:a16="http://schemas.microsoft.com/office/drawing/2014/main" id="{A0016416-41E2-D149-BABE-660084E77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9" name="Freeform 1372">
              <a:extLst>
                <a:ext uri="{FF2B5EF4-FFF2-40B4-BE49-F238E27FC236}">
                  <a16:creationId xmlns:a16="http://schemas.microsoft.com/office/drawing/2014/main" id="{57CDCEF3-6729-A14F-941F-3EF6425BEC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30" name="Freeform 1373">
              <a:extLst>
                <a:ext uri="{FF2B5EF4-FFF2-40B4-BE49-F238E27FC236}">
                  <a16:creationId xmlns:a16="http://schemas.microsoft.com/office/drawing/2014/main" id="{B5A12257-A8EA-494C-9946-F9355CF11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31" name="Freeform 1374">
              <a:extLst>
                <a:ext uri="{FF2B5EF4-FFF2-40B4-BE49-F238E27FC236}">
                  <a16:creationId xmlns:a16="http://schemas.microsoft.com/office/drawing/2014/main" id="{F24C9C6A-456C-CE4E-ADF3-148795538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30BEB9-CB09-4F45-AF5C-368A73446166}"/>
              </a:ext>
            </a:extLst>
          </p:cNvPr>
          <p:cNvGrpSpPr/>
          <p:nvPr/>
        </p:nvGrpSpPr>
        <p:grpSpPr>
          <a:xfrm>
            <a:off x="7516469" y="1901773"/>
            <a:ext cx="609612" cy="697025"/>
            <a:chOff x="4029162" y="-225416"/>
            <a:chExt cx="765180" cy="762001"/>
          </a:xfrm>
          <a:solidFill>
            <a:schemeClr val="accent1"/>
          </a:solidFill>
        </p:grpSpPr>
        <p:sp>
          <p:nvSpPr>
            <p:cNvPr id="33" name="Freeform 1354">
              <a:extLst>
                <a:ext uri="{FF2B5EF4-FFF2-40B4-BE49-F238E27FC236}">
                  <a16:creationId xmlns:a16="http://schemas.microsoft.com/office/drawing/2014/main" id="{83457775-DC57-6B4E-BDD1-3BBF288F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153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1355">
              <a:extLst>
                <a:ext uri="{FF2B5EF4-FFF2-40B4-BE49-F238E27FC236}">
                  <a16:creationId xmlns:a16="http://schemas.microsoft.com/office/drawing/2014/main" id="{DF7725D2-B11E-2749-BF0D-9E539CDC1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1356">
              <a:extLst>
                <a:ext uri="{FF2B5EF4-FFF2-40B4-BE49-F238E27FC236}">
                  <a16:creationId xmlns:a16="http://schemas.microsoft.com/office/drawing/2014/main" id="{D69B5B0B-2A8B-484C-9B4F-318406E85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752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422956-0F21-0C44-875C-25D849EED4E6}"/>
              </a:ext>
            </a:extLst>
          </p:cNvPr>
          <p:cNvSpPr txBox="1"/>
          <p:nvPr/>
        </p:nvSpPr>
        <p:spPr>
          <a:xfrm>
            <a:off x="6875939" y="3264549"/>
            <a:ext cx="2114533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>
                <a:latin typeface="+mj-lt"/>
                <a:cs typeface="Segoe UI Light" panose="020B0502040204020203" pitchFamily="34" charset="0"/>
              </a:rPr>
              <a:t>New </a:t>
            </a:r>
            <a:r>
              <a:rPr lang="fr-FR" sz="2000" dirty="0" err="1">
                <a:latin typeface="+mj-lt"/>
                <a:cs typeface="Segoe UI Light" panose="020B0502040204020203" pitchFamily="34" charset="0"/>
              </a:rPr>
              <a:t>suppliers</a:t>
            </a:r>
            <a:r>
              <a:rPr lang="fr-FR" sz="2000" dirty="0">
                <a:latin typeface="+mj-lt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+mj-lt"/>
                <a:cs typeface="Segoe UI Light" panose="020B0502040204020203" pitchFamily="34" charset="0"/>
              </a:rPr>
              <a:t>entering</a:t>
            </a:r>
            <a:r>
              <a:rPr lang="fr-FR" sz="2000" dirty="0">
                <a:latin typeface="+mj-lt"/>
                <a:cs typeface="Segoe UI Light" panose="020B0502040204020203" pitchFamily="34" charset="0"/>
              </a:rPr>
              <a:t> the </a:t>
            </a:r>
            <a:r>
              <a:rPr lang="fr-FR" sz="2000" dirty="0" err="1">
                <a:latin typeface="+mj-lt"/>
                <a:cs typeface="Segoe UI Light" panose="020B0502040204020203" pitchFamily="34" charset="0"/>
              </a:rPr>
              <a:t>market</a:t>
            </a:r>
            <a:r>
              <a:rPr lang="fr-FR" sz="2000" dirty="0">
                <a:latin typeface="+mj-lt"/>
                <a:cs typeface="Segoe UI Light" panose="020B0502040204020203" pitchFamily="34" charset="0"/>
              </a:rPr>
              <a:t> </a:t>
            </a:r>
            <a:r>
              <a:rPr lang="en-GB" sz="2000" dirty="0">
                <a:latin typeface="+mj-lt"/>
                <a:cs typeface="Segoe UI Light" panose="020B0502040204020203" pitchFamily="34" charset="0"/>
              </a:rPr>
              <a:t>with cheaper fix tariffs</a:t>
            </a:r>
          </a:p>
          <a:p>
            <a:pPr algn="ctr">
              <a:lnSpc>
                <a:spcPct val="90000"/>
              </a:lnSpc>
            </a:pPr>
            <a:r>
              <a:rPr lang="en-GB" sz="2000" dirty="0">
                <a:latin typeface="+mj-lt"/>
                <a:cs typeface="Segoe UI Light" panose="020B0502040204020203" pitchFamily="34" charset="0"/>
              </a:rPr>
              <a:t>(43 -&gt; 48)</a:t>
            </a:r>
            <a:endParaRPr lang="fr-FR" sz="20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E64C76-32BE-7B42-8AF1-F6EE54CC3052}"/>
              </a:ext>
            </a:extLst>
          </p:cNvPr>
          <p:cNvSpPr/>
          <p:nvPr/>
        </p:nvSpPr>
        <p:spPr>
          <a:xfrm>
            <a:off x="9306711" y="1528363"/>
            <a:ext cx="1580243" cy="1504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09E600-CD53-6B4B-8C21-3820AE9E305D}"/>
              </a:ext>
            </a:extLst>
          </p:cNvPr>
          <p:cNvSpPr txBox="1"/>
          <p:nvPr/>
        </p:nvSpPr>
        <p:spPr>
          <a:xfrm>
            <a:off x="9090354" y="3264549"/>
            <a:ext cx="2153797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>
                <a:latin typeface="+mj-lt"/>
                <a:cs typeface="Segoe UI Light" panose="020B0502040204020203" pitchFamily="34" charset="0"/>
              </a:rPr>
              <a:t>Information </a:t>
            </a:r>
            <a:r>
              <a:rPr lang="fr-FR" sz="2000" dirty="0" err="1">
                <a:latin typeface="+mj-lt"/>
                <a:cs typeface="Segoe UI Light" panose="020B0502040204020203" pitchFamily="34" charset="0"/>
              </a:rPr>
              <a:t>campaigns</a:t>
            </a:r>
            <a:r>
              <a:rPr lang="fr-FR" sz="2000" dirty="0">
                <a:latin typeface="+mj-lt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+mj-lt"/>
                <a:cs typeface="Segoe UI Light" panose="020B0502040204020203" pitchFamily="34" charset="0"/>
              </a:rPr>
              <a:t>led</a:t>
            </a:r>
            <a:r>
              <a:rPr lang="fr-FR" sz="2000" dirty="0">
                <a:latin typeface="+mj-lt"/>
                <a:cs typeface="Segoe UI Light" panose="020B0502040204020203" pitchFamily="34" charset="0"/>
              </a:rPr>
              <a:t> by </a:t>
            </a:r>
            <a:r>
              <a:rPr lang="fr-FR" sz="2000" dirty="0" err="1">
                <a:latin typeface="+mj-lt"/>
                <a:cs typeface="Segoe UI Light" panose="020B0502040204020203" pitchFamily="34" charset="0"/>
              </a:rPr>
              <a:t>Ofgem</a:t>
            </a:r>
            <a:r>
              <a:rPr lang="fr-FR" sz="2000" dirty="0">
                <a:latin typeface="+mj-lt"/>
                <a:cs typeface="Segoe UI Light" panose="020B0502040204020203" pitchFamily="34" charset="0"/>
              </a:rPr>
              <a:t> and DECC and </a:t>
            </a:r>
            <a:r>
              <a:rPr lang="fr-FR" sz="2000" dirty="0" err="1">
                <a:latin typeface="+mj-lt"/>
                <a:cs typeface="Segoe UI Light" panose="020B0502040204020203" pitchFamily="34" charset="0"/>
              </a:rPr>
              <a:t>their</a:t>
            </a:r>
            <a:r>
              <a:rPr lang="fr-FR" sz="2000" dirty="0">
                <a:latin typeface="+mj-lt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+mj-lt"/>
                <a:cs typeface="Segoe UI Light" panose="020B0502040204020203" pitchFamily="34" charset="0"/>
              </a:rPr>
              <a:t>database</a:t>
            </a:r>
            <a:endParaRPr lang="fr-FR" sz="20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0814F0-D634-1241-BCC6-F1F26EBC0D12}"/>
              </a:ext>
            </a:extLst>
          </p:cNvPr>
          <p:cNvSpPr txBox="1"/>
          <p:nvPr/>
        </p:nvSpPr>
        <p:spPr>
          <a:xfrm>
            <a:off x="477809" y="5060958"/>
            <a:ext cx="11047082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+mj-lt"/>
              </a:rPr>
              <a:t>Weather-adjusted domestic consumption fell in 2015 relative to 2014, by 0.9% in gas and 1.3% in electricity.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+mj-lt"/>
              </a:rPr>
              <a:t>Switching rates in 2015 rise to 12% for electricity and 13% for gas – 1% more than in 2014.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+mj-lt"/>
              </a:rPr>
              <a:t>70% of the customers and 40% microbusinesses are on default expensive variable tariff</a:t>
            </a:r>
            <a:r>
              <a:rPr lang="fr-FR" b="1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+mj-lt"/>
              </a:rPr>
              <a:t>Customers are motivated by price and are most likely to take advantage of competitive fixed-term tariffs.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F58DA7-8821-3840-98D8-802373B4FE23}"/>
              </a:ext>
            </a:extLst>
          </p:cNvPr>
          <p:cNvGrpSpPr/>
          <p:nvPr/>
        </p:nvGrpSpPr>
        <p:grpSpPr>
          <a:xfrm>
            <a:off x="9796978" y="2059877"/>
            <a:ext cx="673482" cy="600738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45" name="Freeform 1157">
              <a:extLst>
                <a:ext uri="{FF2B5EF4-FFF2-40B4-BE49-F238E27FC236}">
                  <a16:creationId xmlns:a16="http://schemas.microsoft.com/office/drawing/2014/main" id="{3F5C71A9-ACD7-C44B-9D7C-83564B09D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1158">
              <a:extLst>
                <a:ext uri="{FF2B5EF4-FFF2-40B4-BE49-F238E27FC236}">
                  <a16:creationId xmlns:a16="http://schemas.microsoft.com/office/drawing/2014/main" id="{FDCE8193-7385-E04E-8626-3BE51CFBF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1159">
              <a:extLst>
                <a:ext uri="{FF2B5EF4-FFF2-40B4-BE49-F238E27FC236}">
                  <a16:creationId xmlns:a16="http://schemas.microsoft.com/office/drawing/2014/main" id="{EEEE7159-242A-584A-B2A2-358D46574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308723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6" y="2830601"/>
            <a:ext cx="3039039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variables for</a:t>
            </a:r>
          </a:p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consumption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pricing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10%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40254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Churn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rate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4" y="2122715"/>
            <a:ext cx="3231855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70% - 100%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0254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Missing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16,000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40254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Clients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0254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0254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396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516815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Raw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108701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108701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108701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108701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108701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95717" y="3516815"/>
            <a:ext cx="2389238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Treating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missing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data, </a:t>
            </a:r>
          </a:p>
          <a:p>
            <a:pPr algn="ctr"/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highly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correlated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applying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logical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rules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3716" y="3516815"/>
            <a:ext cx="1548000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new variables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</a:p>
          <a:p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umerise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categorical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variables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10477" y="3516815"/>
            <a:ext cx="1753203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Normalise and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standartise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variables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3516815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Ready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</a:t>
            </a:r>
          </a:p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prediction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2580984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2580984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2580984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2580984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pipeline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66E38B-476B-9E40-9D0C-D85E1B2A3592}"/>
              </a:ext>
            </a:extLst>
          </p:cNvPr>
          <p:cNvSpPr txBox="1"/>
          <p:nvPr/>
        </p:nvSpPr>
        <p:spPr>
          <a:xfrm>
            <a:off x="477809" y="6095622"/>
            <a:ext cx="484349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period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January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March 2016</a:t>
            </a:r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channels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7326"/>
              </p:ext>
            </p:extLst>
          </p:nvPr>
        </p:nvGraphicFramePr>
        <p:xfrm>
          <a:off x="839787" y="1533832"/>
          <a:ext cx="7729026" cy="454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52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227125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207952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121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Customers</a:t>
                      </a:r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(%)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Probability</a:t>
                      </a:r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</a:t>
                      </a:r>
                      <a:r>
                        <a:rPr lang="fr-FR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churn</a:t>
                      </a:r>
                      <a:endParaRPr lang="fr-FR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548834">
                <a:tc>
                  <a:txBody>
                    <a:bodyPr/>
                    <a:lstStyle/>
                    <a:p>
                      <a:pPr algn="r"/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foosdfpfkusacimwkcsosbicdxkicaua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solidFill>
                            <a:srgbClr val="FF0000"/>
                          </a:solidFill>
                        </a:rPr>
                        <a:t>62.1%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54883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lmkebamcaaclubfxadlmueccxoimlema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17.5%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54883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usilxuppasemubllopkaafesmlibmsdf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12.2%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54883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ewpakwlliwisiwduibdlfmalxowmwpci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8.1%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0.1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54883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sddiedcslfslkckwlfkdpoeeailfpeds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54883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epumfxlbckeskwekxbiuasklxalciiuu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0.03%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  <a:tr h="54883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600" dirty="0" err="1">
                          <a:solidFill>
                            <a:schemeClr val="bg1"/>
                          </a:solidFill>
                        </a:rPr>
                        <a:t>fixdbufsefwooaasfcxdxadsiekoceaa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0.01%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324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E8E621-C6D0-2E42-8A9A-CEEBEB0B4696}"/>
              </a:ext>
            </a:extLst>
          </p:cNvPr>
          <p:cNvSpPr txBox="1"/>
          <p:nvPr/>
        </p:nvSpPr>
        <p:spPr>
          <a:xfrm>
            <a:off x="8967020" y="2189460"/>
            <a:ext cx="3047999" cy="255454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Need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have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deeper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look at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channel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Widely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probability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churn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Collect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more data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another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channels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749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campaigns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A4FD-8D31-C142-AD37-93C9D1F16C94}"/>
              </a:ext>
            </a:extLst>
          </p:cNvPr>
          <p:cNvSpPr txBox="1"/>
          <p:nvPr/>
        </p:nvSpPr>
        <p:spPr>
          <a:xfrm>
            <a:off x="682023" y="1555279"/>
            <a:ext cx="3934222" cy="378565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GB" sz="2000" dirty="0"/>
              <a:t>Variables Importance by RF: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total_cons_12m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forecast_cons_12m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net_margin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 err="1"/>
              <a:t>margin_gross_pow_ele</a:t>
            </a: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forecast_meter_rent_12m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cons_12m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margin_net_pow_ele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cons_last_month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modification_deferral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forecast_price_energy_p1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contract_long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4F083-8241-7C44-82EA-5BF42D73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45" y="1492088"/>
            <a:ext cx="7442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42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Fitting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8418"/>
              </p:ext>
            </p:extLst>
          </p:nvPr>
        </p:nvGraphicFramePr>
        <p:xfrm>
          <a:off x="589065" y="1552328"/>
          <a:ext cx="7065348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45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19182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107636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148158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12114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121143">
                  <a:extLst>
                    <a:ext uri="{9D8B030D-6E8A-4147-A177-3AD203B41FA5}">
                      <a16:colId xmlns:a16="http://schemas.microsoft.com/office/drawing/2014/main" val="252919375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(test)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(test)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Accuracy</a:t>
                      </a:r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(test)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AUC (test)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Brier (test)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Decision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trees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0.81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0.9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90%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0.62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0.088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0.86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0.9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aseline="0" dirty="0"/>
                        <a:t>9</a:t>
                      </a:r>
                      <a:r>
                        <a:rPr lang="fr-FR" sz="1800" dirty="0"/>
                        <a:t>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0.63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0.088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forest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0.88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0.9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90%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0.67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0.086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bayes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0.85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0.25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24%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0.60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0.511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0.9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0.9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90.5%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0.66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0.086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0.9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0.9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90.5%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0.66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0.92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150E30-94F0-8D45-8213-E3592CEBA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877" y="162233"/>
            <a:ext cx="3552009" cy="64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237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780468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best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31905-365C-BF48-89D8-C24E1AB0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45" y="1347383"/>
            <a:ext cx="6602975" cy="4401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80ECA-D4F2-EC4C-B805-E42D232F0D78}"/>
              </a:ext>
            </a:extLst>
          </p:cNvPr>
          <p:cNvSpPr txBox="1"/>
          <p:nvPr/>
        </p:nvSpPr>
        <p:spPr>
          <a:xfrm>
            <a:off x="682023" y="1555279"/>
            <a:ext cx="3934222" cy="378565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GB" sz="2000" dirty="0"/>
              <a:t>Variables Importance by RF: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total_cons_12m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forecast_cons_12m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net_margin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 err="1"/>
              <a:t>margin_gross_pow_ele</a:t>
            </a: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forecast_meter_rent_12m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cons_12m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margin_net_pow_ele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 err="1"/>
              <a:t>cons_last_month</a:t>
            </a: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modification_deferral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forecast_price_energy_p1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contract_long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470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1303</Words>
  <Application>Microsoft Macintosh PowerPoint</Application>
  <PresentationFormat>Widescreen</PresentationFormat>
  <Paragraphs>216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Ekaterina Lyapina</cp:lastModifiedBy>
  <cp:revision>194</cp:revision>
  <dcterms:created xsi:type="dcterms:W3CDTF">2015-10-12T10:51:44Z</dcterms:created>
  <dcterms:modified xsi:type="dcterms:W3CDTF">2018-10-16T10:22:48Z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