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6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highlight>
                <a:srgbClr val="008000"/>
              </a:highlight>
            </a:endParaRPr>
          </a:p>
        </p:txBody>
      </p:sp>
      <p:sp>
        <p:nvSpPr>
          <p:cNvPr id="3" name="TextBox 2"/>
          <p:cNvSpPr txBox="1"/>
          <p:nvPr/>
        </p:nvSpPr>
        <p:spPr>
          <a:xfrm>
            <a:off x="91440" y="45720"/>
            <a:ext cx="3038717" cy="400110"/>
          </a:xfrm>
          <a:prstGeom prst="rect">
            <a:avLst/>
          </a:prstGeom>
          <a:noFill/>
        </p:spPr>
        <p:txBody>
          <a:bodyPr wrap="none">
            <a:spAutoFit/>
          </a:bodyPr>
          <a:lstStyle/>
          <a:p>
            <a:pPr>
              <a:defRPr sz="2000" b="1"/>
            </a:pPr>
            <a:r>
              <a:rPr lang="en-MY" dirty="0"/>
              <a:t>Dias, “The Practical Buyer”</a:t>
            </a:r>
            <a:endParaRPr dirty="0"/>
          </a:p>
        </p:txBody>
      </p:sp>
      <p:cxnSp>
        <p:nvCxnSpPr>
          <p:cNvPr id="13" name="Straight Connector 12">
            <a:extLst>
              <a:ext uri="{FF2B5EF4-FFF2-40B4-BE49-F238E27FC236}">
                <a16:creationId xmlns:a16="http://schemas.microsoft.com/office/drawing/2014/main" id="{5E692AAF-5A43-67F1-C0A9-BF690CAB645C}"/>
              </a:ext>
            </a:extLst>
          </p:cNvPr>
          <p:cNvCxnSpPr>
            <a:cxnSpLocks/>
          </p:cNvCxnSpPr>
          <p:nvPr/>
        </p:nvCxnSpPr>
        <p:spPr>
          <a:xfrm>
            <a:off x="2254589" y="457200"/>
            <a:ext cx="0" cy="644652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69CCA56D-CE13-808D-DB53-4350D3611C5A}"/>
              </a:ext>
            </a:extLst>
          </p:cNvPr>
          <p:cNvCxnSpPr>
            <a:cxnSpLocks/>
          </p:cNvCxnSpPr>
          <p:nvPr/>
        </p:nvCxnSpPr>
        <p:spPr>
          <a:xfrm>
            <a:off x="0" y="3149485"/>
            <a:ext cx="2264214"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F5BEC449-A418-6890-11BE-AEB0A2AC45B2}"/>
              </a:ext>
            </a:extLst>
          </p:cNvPr>
          <p:cNvCxnSpPr>
            <a:cxnSpLocks/>
          </p:cNvCxnSpPr>
          <p:nvPr/>
        </p:nvCxnSpPr>
        <p:spPr>
          <a:xfrm>
            <a:off x="2254589" y="2550980"/>
            <a:ext cx="6987133" cy="25145"/>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02C6A96B-6F97-8230-C721-FDF741976DF1}"/>
              </a:ext>
            </a:extLst>
          </p:cNvPr>
          <p:cNvCxnSpPr>
            <a:cxnSpLocks/>
          </p:cNvCxnSpPr>
          <p:nvPr/>
        </p:nvCxnSpPr>
        <p:spPr>
          <a:xfrm>
            <a:off x="2264214" y="4720195"/>
            <a:ext cx="6987133" cy="2514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342AB3CB-7C69-C8B0-CC95-4EDBF66C50EA}"/>
              </a:ext>
            </a:extLst>
          </p:cNvPr>
          <p:cNvCxnSpPr>
            <a:cxnSpLocks/>
          </p:cNvCxnSpPr>
          <p:nvPr/>
        </p:nvCxnSpPr>
        <p:spPr>
          <a:xfrm flipV="1">
            <a:off x="5688825" y="457200"/>
            <a:ext cx="0" cy="6400800"/>
          </a:xfrm>
          <a:prstGeom prst="line">
            <a:avLst/>
          </a:prstGeom>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8CC9F902-3E9F-E7A8-8527-3DA5570238E0}"/>
              </a:ext>
            </a:extLst>
          </p:cNvPr>
          <p:cNvSpPr txBox="1"/>
          <p:nvPr/>
        </p:nvSpPr>
        <p:spPr>
          <a:xfrm>
            <a:off x="2491927" y="545068"/>
            <a:ext cx="3196898" cy="369332"/>
          </a:xfrm>
          <a:prstGeom prst="rect">
            <a:avLst/>
          </a:prstGeom>
          <a:noFill/>
        </p:spPr>
        <p:txBody>
          <a:bodyPr wrap="square" rtlCol="0">
            <a:spAutoFit/>
          </a:bodyPr>
          <a:lstStyle/>
          <a:p>
            <a:r>
              <a:rPr lang="en-US" dirty="0"/>
              <a:t>DEMOGRAPHICS </a:t>
            </a:r>
            <a:endParaRPr lang="en-MY" dirty="0"/>
          </a:p>
        </p:txBody>
      </p:sp>
      <p:sp>
        <p:nvSpPr>
          <p:cNvPr id="34" name="TextBox 33">
            <a:extLst>
              <a:ext uri="{FF2B5EF4-FFF2-40B4-BE49-F238E27FC236}">
                <a16:creationId xmlns:a16="http://schemas.microsoft.com/office/drawing/2014/main" id="{2E46E39B-D1C3-7496-302B-A458BC03D4F3}"/>
              </a:ext>
            </a:extLst>
          </p:cNvPr>
          <p:cNvSpPr txBox="1"/>
          <p:nvPr/>
        </p:nvSpPr>
        <p:spPr>
          <a:xfrm>
            <a:off x="5825717" y="545068"/>
            <a:ext cx="3196898" cy="369332"/>
          </a:xfrm>
          <a:prstGeom prst="rect">
            <a:avLst/>
          </a:prstGeom>
          <a:noFill/>
        </p:spPr>
        <p:txBody>
          <a:bodyPr wrap="square" rtlCol="0">
            <a:spAutoFit/>
          </a:bodyPr>
          <a:lstStyle/>
          <a:p>
            <a:r>
              <a:rPr lang="en-MY" dirty="0"/>
              <a:t>LIFE GOALS</a:t>
            </a:r>
          </a:p>
        </p:txBody>
      </p:sp>
      <p:sp>
        <p:nvSpPr>
          <p:cNvPr id="35" name="TextBox 34">
            <a:extLst>
              <a:ext uri="{FF2B5EF4-FFF2-40B4-BE49-F238E27FC236}">
                <a16:creationId xmlns:a16="http://schemas.microsoft.com/office/drawing/2014/main" id="{6FADA319-84E1-A422-7865-4B993FF1DA32}"/>
              </a:ext>
            </a:extLst>
          </p:cNvPr>
          <p:cNvSpPr txBox="1"/>
          <p:nvPr/>
        </p:nvSpPr>
        <p:spPr>
          <a:xfrm>
            <a:off x="2491927" y="2689138"/>
            <a:ext cx="3196898" cy="369332"/>
          </a:xfrm>
          <a:prstGeom prst="rect">
            <a:avLst/>
          </a:prstGeom>
          <a:noFill/>
        </p:spPr>
        <p:txBody>
          <a:bodyPr wrap="square" rtlCol="0">
            <a:spAutoFit/>
          </a:bodyPr>
          <a:lstStyle/>
          <a:p>
            <a:r>
              <a:rPr lang="en-MY" dirty="0"/>
              <a:t>BEHAVIOURS</a:t>
            </a:r>
          </a:p>
        </p:txBody>
      </p:sp>
      <p:sp>
        <p:nvSpPr>
          <p:cNvPr id="36" name="TextBox 35">
            <a:extLst>
              <a:ext uri="{FF2B5EF4-FFF2-40B4-BE49-F238E27FC236}">
                <a16:creationId xmlns:a16="http://schemas.microsoft.com/office/drawing/2014/main" id="{4DBAC324-EFEA-61D3-5648-2502AEF643F5}"/>
              </a:ext>
            </a:extLst>
          </p:cNvPr>
          <p:cNvSpPr txBox="1"/>
          <p:nvPr/>
        </p:nvSpPr>
        <p:spPr>
          <a:xfrm>
            <a:off x="5947102" y="2689138"/>
            <a:ext cx="3196898" cy="369332"/>
          </a:xfrm>
          <a:prstGeom prst="rect">
            <a:avLst/>
          </a:prstGeom>
          <a:noFill/>
        </p:spPr>
        <p:txBody>
          <a:bodyPr wrap="square" rtlCol="0">
            <a:spAutoFit/>
          </a:bodyPr>
          <a:lstStyle/>
          <a:p>
            <a:r>
              <a:rPr lang="en-MY" dirty="0"/>
              <a:t>FEARS</a:t>
            </a:r>
          </a:p>
        </p:txBody>
      </p:sp>
      <p:sp>
        <p:nvSpPr>
          <p:cNvPr id="37" name="TextBox 36">
            <a:extLst>
              <a:ext uri="{FF2B5EF4-FFF2-40B4-BE49-F238E27FC236}">
                <a16:creationId xmlns:a16="http://schemas.microsoft.com/office/drawing/2014/main" id="{C729AAC2-9508-7766-225F-A651BB59BCF0}"/>
              </a:ext>
            </a:extLst>
          </p:cNvPr>
          <p:cNvSpPr txBox="1"/>
          <p:nvPr/>
        </p:nvSpPr>
        <p:spPr>
          <a:xfrm>
            <a:off x="2491927" y="4841250"/>
            <a:ext cx="3196898" cy="369332"/>
          </a:xfrm>
          <a:prstGeom prst="rect">
            <a:avLst/>
          </a:prstGeom>
          <a:noFill/>
        </p:spPr>
        <p:txBody>
          <a:bodyPr wrap="square" rtlCol="0">
            <a:spAutoFit/>
          </a:bodyPr>
          <a:lstStyle/>
          <a:p>
            <a:r>
              <a:rPr lang="en-MY" dirty="0"/>
              <a:t>MEDIA USAGE</a:t>
            </a:r>
          </a:p>
        </p:txBody>
      </p:sp>
      <p:sp>
        <p:nvSpPr>
          <p:cNvPr id="38" name="TextBox 37">
            <a:extLst>
              <a:ext uri="{FF2B5EF4-FFF2-40B4-BE49-F238E27FC236}">
                <a16:creationId xmlns:a16="http://schemas.microsoft.com/office/drawing/2014/main" id="{BC3B0951-E010-DC95-2E00-33C6A3CAAE36}"/>
              </a:ext>
            </a:extLst>
          </p:cNvPr>
          <p:cNvSpPr txBox="1"/>
          <p:nvPr/>
        </p:nvSpPr>
        <p:spPr>
          <a:xfrm>
            <a:off x="5947102" y="4841250"/>
            <a:ext cx="3196898" cy="369332"/>
          </a:xfrm>
          <a:prstGeom prst="rect">
            <a:avLst/>
          </a:prstGeom>
          <a:noFill/>
        </p:spPr>
        <p:txBody>
          <a:bodyPr wrap="square" rtlCol="0">
            <a:spAutoFit/>
          </a:bodyPr>
          <a:lstStyle/>
          <a:p>
            <a:r>
              <a:rPr lang="en-MY" dirty="0"/>
              <a:t>CHALLENGES</a:t>
            </a:r>
          </a:p>
        </p:txBody>
      </p:sp>
      <p:sp>
        <p:nvSpPr>
          <p:cNvPr id="39" name="TextBox 38">
            <a:extLst>
              <a:ext uri="{FF2B5EF4-FFF2-40B4-BE49-F238E27FC236}">
                <a16:creationId xmlns:a16="http://schemas.microsoft.com/office/drawing/2014/main" id="{99D8B5AB-A1DE-FEF6-162B-F999B8B43679}"/>
              </a:ext>
            </a:extLst>
          </p:cNvPr>
          <p:cNvSpPr txBox="1"/>
          <p:nvPr/>
        </p:nvSpPr>
        <p:spPr>
          <a:xfrm>
            <a:off x="200680" y="3563347"/>
            <a:ext cx="1752015" cy="646331"/>
          </a:xfrm>
          <a:prstGeom prst="rect">
            <a:avLst/>
          </a:prstGeom>
          <a:noFill/>
        </p:spPr>
        <p:txBody>
          <a:bodyPr wrap="square" rtlCol="0">
            <a:spAutoFit/>
          </a:bodyPr>
          <a:lstStyle/>
          <a:p>
            <a:r>
              <a:rPr lang="en-MY" dirty="0"/>
              <a:t>REPRESENTATIVE QUOTATION:</a:t>
            </a:r>
          </a:p>
        </p:txBody>
      </p:sp>
      <p:sp>
        <p:nvSpPr>
          <p:cNvPr id="46" name="TextBox 45">
            <a:extLst>
              <a:ext uri="{FF2B5EF4-FFF2-40B4-BE49-F238E27FC236}">
                <a16:creationId xmlns:a16="http://schemas.microsoft.com/office/drawing/2014/main" id="{08671C4A-44AA-9473-FA37-BAC4D77AF068}"/>
              </a:ext>
            </a:extLst>
          </p:cNvPr>
          <p:cNvSpPr txBox="1"/>
          <p:nvPr/>
        </p:nvSpPr>
        <p:spPr>
          <a:xfrm>
            <a:off x="2491925" y="933365"/>
            <a:ext cx="2750165" cy="1569660"/>
          </a:xfrm>
          <a:prstGeom prst="rect">
            <a:avLst/>
          </a:prstGeom>
          <a:noFill/>
        </p:spPr>
        <p:txBody>
          <a:bodyPr wrap="square" rtlCol="0">
            <a:spAutoFit/>
          </a:bodyPr>
          <a:lstStyle/>
          <a:p>
            <a:r>
              <a:rPr lang="en-US" sz="1200" dirty="0"/>
              <a:t>Male, 22 years old, lives in Almaty, currently studying graphic design at university. Monthly income is around 140,000 KZT. Shops online when there’s time, but isn’t against in-store shopping if it’s faster. He usually gives gifts to close friends, classmates, or family, and values efficiency in the process.</a:t>
            </a:r>
            <a:endParaRPr lang="en-MY" sz="1200" dirty="0"/>
          </a:p>
        </p:txBody>
      </p:sp>
      <p:sp>
        <p:nvSpPr>
          <p:cNvPr id="47" name="TextBox 46">
            <a:extLst>
              <a:ext uri="{FF2B5EF4-FFF2-40B4-BE49-F238E27FC236}">
                <a16:creationId xmlns:a16="http://schemas.microsoft.com/office/drawing/2014/main" id="{525B7678-5467-E2A1-D4AF-FFD7746B07D5}"/>
              </a:ext>
            </a:extLst>
          </p:cNvPr>
          <p:cNvSpPr txBox="1"/>
          <p:nvPr/>
        </p:nvSpPr>
        <p:spPr>
          <a:xfrm>
            <a:off x="5780664" y="925188"/>
            <a:ext cx="3332773" cy="1569660"/>
          </a:xfrm>
          <a:prstGeom prst="rect">
            <a:avLst/>
          </a:prstGeom>
          <a:noFill/>
        </p:spPr>
        <p:txBody>
          <a:bodyPr wrap="square" rtlCol="0">
            <a:spAutoFit/>
          </a:bodyPr>
          <a:lstStyle/>
          <a:p>
            <a:r>
              <a:rPr lang="en-US" sz="1200" dirty="0"/>
              <a:t>Aims to maintain good relationships through practical thoughtfulness. He values efficiency and prefers not to overcomplicate gifting. For Dias, giving a gift is a way to acknowledge someone, not necessarily to make a grand emotional gesture. His approach reflects a logical and considered mindset, where the gift should serve a clear purpose.</a:t>
            </a:r>
            <a:endParaRPr lang="en-MY" sz="1200" dirty="0"/>
          </a:p>
        </p:txBody>
      </p:sp>
      <p:sp>
        <p:nvSpPr>
          <p:cNvPr id="48" name="TextBox 47">
            <a:extLst>
              <a:ext uri="{FF2B5EF4-FFF2-40B4-BE49-F238E27FC236}">
                <a16:creationId xmlns:a16="http://schemas.microsoft.com/office/drawing/2014/main" id="{746F263A-CB31-1F82-9F13-7CE22B9241B8}"/>
              </a:ext>
            </a:extLst>
          </p:cNvPr>
          <p:cNvSpPr txBox="1"/>
          <p:nvPr/>
        </p:nvSpPr>
        <p:spPr>
          <a:xfrm>
            <a:off x="2491927" y="3001821"/>
            <a:ext cx="2750165" cy="1754326"/>
          </a:xfrm>
          <a:prstGeom prst="rect">
            <a:avLst/>
          </a:prstGeom>
          <a:noFill/>
        </p:spPr>
        <p:txBody>
          <a:bodyPr wrap="square" rtlCol="0">
            <a:spAutoFit/>
          </a:bodyPr>
          <a:lstStyle/>
          <a:p>
            <a:r>
              <a:rPr lang="en-US" sz="1200" dirty="0"/>
              <a:t>Frequently gives gifts for birthdays, graduations, and smaller occasions like classroom farewells. Dias leans toward functional or custom-made gifts, such as headphones or printed calendars for close friends. For more distant acquaintances, he opts for safe, low-effort choices like chocolates or notebooks. </a:t>
            </a:r>
            <a:endParaRPr lang="en-MY" sz="1200" dirty="0"/>
          </a:p>
        </p:txBody>
      </p:sp>
      <p:sp>
        <p:nvSpPr>
          <p:cNvPr id="49" name="TextBox 48">
            <a:extLst>
              <a:ext uri="{FF2B5EF4-FFF2-40B4-BE49-F238E27FC236}">
                <a16:creationId xmlns:a16="http://schemas.microsoft.com/office/drawing/2014/main" id="{B37E2926-8947-CE4E-4B81-6EE367A7A5B1}"/>
              </a:ext>
            </a:extLst>
          </p:cNvPr>
          <p:cNvSpPr txBox="1"/>
          <p:nvPr/>
        </p:nvSpPr>
        <p:spPr>
          <a:xfrm>
            <a:off x="5947101" y="3008180"/>
            <a:ext cx="2750165" cy="1754326"/>
          </a:xfrm>
          <a:prstGeom prst="rect">
            <a:avLst/>
          </a:prstGeom>
          <a:noFill/>
        </p:spPr>
        <p:txBody>
          <a:bodyPr wrap="square" rtlCol="0">
            <a:spAutoFit/>
          </a:bodyPr>
          <a:lstStyle/>
          <a:p>
            <a:r>
              <a:rPr lang="en-US" sz="1200" dirty="0"/>
              <a:t>Avoids gifts that are overpriced or purely aesthetic. Dias is especially cautious of luxury products that might not deliver on quality. He dislikes buying without reviews or prior experience, and hesitates to choose unfamiliar brands without visible credibility. He worries about wasting money on items that won’t be appreciated or used.</a:t>
            </a:r>
            <a:endParaRPr lang="en-MY" sz="1200" dirty="0"/>
          </a:p>
        </p:txBody>
      </p:sp>
      <p:sp>
        <p:nvSpPr>
          <p:cNvPr id="50" name="TextBox 49">
            <a:extLst>
              <a:ext uri="{FF2B5EF4-FFF2-40B4-BE49-F238E27FC236}">
                <a16:creationId xmlns:a16="http://schemas.microsoft.com/office/drawing/2014/main" id="{72B22046-479D-879A-51D6-12756925D317}"/>
              </a:ext>
            </a:extLst>
          </p:cNvPr>
          <p:cNvSpPr txBox="1"/>
          <p:nvPr/>
        </p:nvSpPr>
        <p:spPr>
          <a:xfrm>
            <a:off x="2487527" y="5135084"/>
            <a:ext cx="2750165" cy="1754326"/>
          </a:xfrm>
          <a:prstGeom prst="rect">
            <a:avLst/>
          </a:prstGeom>
          <a:noFill/>
        </p:spPr>
        <p:txBody>
          <a:bodyPr wrap="square" rtlCol="0">
            <a:spAutoFit/>
          </a:bodyPr>
          <a:lstStyle/>
          <a:p>
            <a:r>
              <a:rPr lang="en-US" sz="1200" dirty="0"/>
              <a:t>Uses Pinterest and Instagram to gather inspiration, but values practical decision-making over trends. He occasionally consults friends or product review sections before deciding. Influencer content or emotional storytelling doesn’t significantly impact his choices — instead, Dias looks for clear, direct product information and comparisons.</a:t>
            </a:r>
          </a:p>
        </p:txBody>
      </p:sp>
      <p:sp>
        <p:nvSpPr>
          <p:cNvPr id="51" name="TextBox 50">
            <a:extLst>
              <a:ext uri="{FF2B5EF4-FFF2-40B4-BE49-F238E27FC236}">
                <a16:creationId xmlns:a16="http://schemas.microsoft.com/office/drawing/2014/main" id="{8EE965A1-944B-6476-718E-9D4A94E1BC1A}"/>
              </a:ext>
            </a:extLst>
          </p:cNvPr>
          <p:cNvSpPr txBox="1"/>
          <p:nvPr/>
        </p:nvSpPr>
        <p:spPr>
          <a:xfrm>
            <a:off x="5895863" y="5153716"/>
            <a:ext cx="2989860" cy="1754326"/>
          </a:xfrm>
          <a:prstGeom prst="rect">
            <a:avLst/>
          </a:prstGeom>
          <a:noFill/>
        </p:spPr>
        <p:txBody>
          <a:bodyPr wrap="square" rtlCol="0">
            <a:spAutoFit/>
          </a:bodyPr>
          <a:lstStyle/>
          <a:p>
            <a:r>
              <a:rPr lang="en-US" sz="1200" dirty="0"/>
              <a:t>Wants gifts to be meaningful yet efficient — especially when he has limited time. He is willing to spend more for close friends, but only when it feels justified by quality or usefulness. For premium brands, Dias often questions whether the price reflects the true value. A lack of trust signals, such as reviews or clear product descriptions, is a key barrier to purchase.</a:t>
            </a:r>
            <a:endParaRPr lang="en-MY" sz="1200" dirty="0"/>
          </a:p>
        </p:txBody>
      </p:sp>
      <p:sp>
        <p:nvSpPr>
          <p:cNvPr id="52" name="TextBox 51">
            <a:extLst>
              <a:ext uri="{FF2B5EF4-FFF2-40B4-BE49-F238E27FC236}">
                <a16:creationId xmlns:a16="http://schemas.microsoft.com/office/drawing/2014/main" id="{662952D8-C5E1-4583-5797-134214AA45ED}"/>
              </a:ext>
            </a:extLst>
          </p:cNvPr>
          <p:cNvSpPr txBox="1"/>
          <p:nvPr/>
        </p:nvSpPr>
        <p:spPr>
          <a:xfrm>
            <a:off x="91441" y="4405649"/>
            <a:ext cx="2094192" cy="1200329"/>
          </a:xfrm>
          <a:prstGeom prst="rect">
            <a:avLst/>
          </a:prstGeom>
          <a:noFill/>
        </p:spPr>
        <p:txBody>
          <a:bodyPr wrap="square" rtlCol="0">
            <a:spAutoFit/>
          </a:bodyPr>
          <a:lstStyle/>
          <a:p>
            <a:r>
              <a:rPr lang="en-US" i="1" dirty="0"/>
              <a:t>“If a product looks great but isn’t practical, it loses value for me.”</a:t>
            </a:r>
            <a:endParaRPr lang="en-MY" i="1" dirty="0"/>
          </a:p>
        </p:txBody>
      </p:sp>
      <p:pic>
        <p:nvPicPr>
          <p:cNvPr id="1028" name="Picture 4" descr="Generated image">
            <a:extLst>
              <a:ext uri="{FF2B5EF4-FFF2-40B4-BE49-F238E27FC236}">
                <a16:creationId xmlns:a16="http://schemas.microsoft.com/office/drawing/2014/main" id="{D26F8BC3-3BCD-1CC3-51A0-EDD269019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6393"/>
            <a:ext cx="2264213" cy="26917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11C916-7996-83BB-283E-E4A77372511D}"/>
              </a:ext>
            </a:extLst>
          </p:cNvPr>
          <p:cNvSpPr txBox="1"/>
          <p:nvPr/>
        </p:nvSpPr>
        <p:spPr>
          <a:xfrm rot="19102322">
            <a:off x="3049" y="1620132"/>
            <a:ext cx="2464979" cy="461665"/>
          </a:xfrm>
          <a:prstGeom prst="rect">
            <a:avLst/>
          </a:prstGeom>
          <a:noFill/>
        </p:spPr>
        <p:txBody>
          <a:bodyPr wrap="square" rtlCol="0">
            <a:spAutoFit/>
          </a:bodyPr>
          <a:lstStyle/>
          <a:p>
            <a:r>
              <a:rPr lang="en-MY" sz="2400" b="1" dirty="0">
                <a:solidFill>
                  <a:srgbClr val="FFFF00"/>
                </a:solidFill>
              </a:rPr>
              <a:t>AI GENERATED*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67</TotalTime>
  <Words>383</Words>
  <Application>Microsoft Office PowerPoint</Application>
  <PresentationFormat>On-screen Show (4:3)</PresentationFormat>
  <Paragraphs>16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DANIYAR ABUBEK</cp:lastModifiedBy>
  <cp:revision>3</cp:revision>
  <dcterms:created xsi:type="dcterms:W3CDTF">2013-01-27T09:14:16Z</dcterms:created>
  <dcterms:modified xsi:type="dcterms:W3CDTF">2025-04-15T10:50:23Z</dcterms:modified>
  <cp:category/>
</cp:coreProperties>
</file>