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57" r:id="rId4"/>
    <p:sldId id="261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0" d="100"/>
          <a:sy n="170" d="100"/>
        </p:scale>
        <p:origin x="-6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8087E-E36A-2A4D-8CB3-3CD1A9D98D8B}" type="datetimeFigureOut">
              <a:rPr lang="fr-FR" smtClean="0"/>
              <a:t>06/10/2015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CE00F-A0F1-E24A-907E-3C95BA978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7100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9204-F5D6-9145-8B06-239DED8355FC}" type="datetimeFigureOut">
              <a:rPr lang="fr-FR" smtClean="0"/>
              <a:t>06/10/2015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46B2-06D9-5248-B3EC-078D066A7E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305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97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05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56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42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7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95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30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74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70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75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70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87165"/>
            <a:ext cx="7772400" cy="189713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OpenETCS </a:t>
            </a:r>
            <a:r>
              <a:rPr lang="fr-FR" dirty="0" err="1" smtClean="0"/>
              <a:t>project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Summary</a:t>
            </a:r>
            <a:r>
              <a:rPr lang="fr-FR" dirty="0" smtClean="0"/>
              <a:t> of WP3 </a:t>
            </a:r>
            <a:r>
              <a:rPr lang="fr-FR" dirty="0" err="1" smtClean="0"/>
              <a:t>priorities</a:t>
            </a:r>
            <a:r>
              <a:rPr lang="fr-FR" dirty="0" smtClean="0"/>
              <a:t> </a:t>
            </a:r>
            <a:r>
              <a:rPr lang="fr-FR" dirty="0" err="1" smtClean="0"/>
              <a:t>concerning</a:t>
            </a:r>
            <a:r>
              <a:rPr lang="fr-FR" dirty="0" smtClean="0"/>
              <a:t> traceability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03817" y="3886200"/>
            <a:ext cx="7554383" cy="1752600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Meeting of 25 </a:t>
            </a:r>
            <a:r>
              <a:rPr lang="fr-FR" dirty="0" err="1" smtClean="0"/>
              <a:t>September</a:t>
            </a:r>
            <a:r>
              <a:rPr lang="fr-FR" dirty="0" smtClean="0"/>
              <a:t> 2015 + </a:t>
            </a:r>
            <a:r>
              <a:rPr lang="fr-FR" dirty="0" err="1" smtClean="0"/>
              <a:t>complements</a:t>
            </a:r>
            <a:endParaRPr lang="fr-FR" dirty="0" smtClean="0"/>
          </a:p>
          <a:p>
            <a:r>
              <a:rPr lang="fr-FR" dirty="0" err="1" smtClean="0"/>
              <a:t>Prepared</a:t>
            </a:r>
            <a:r>
              <a:rPr lang="fr-FR" dirty="0" smtClean="0"/>
              <a:t> by Raphael Faudou </a:t>
            </a:r>
          </a:p>
          <a:p>
            <a:r>
              <a:rPr lang="fr-FR" dirty="0" smtClean="0"/>
              <a:t>(Samares </a:t>
            </a:r>
            <a:r>
              <a:rPr lang="fr-FR" smtClean="0"/>
              <a:t>Engineering</a:t>
            </a:r>
            <a:r>
              <a:rPr lang="fr-FR" smtClean="0"/>
              <a:t>)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334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Key points </a:t>
            </a:r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OpenETCS traceability </a:t>
            </a:r>
            <a:r>
              <a:rPr lang="fr-FR" dirty="0" err="1" smtClean="0"/>
              <a:t>process</a:t>
            </a:r>
            <a:r>
              <a:rPr lang="fr-FR" dirty="0" smtClean="0"/>
              <a:t> versus standard </a:t>
            </a:r>
            <a:r>
              <a:rPr lang="fr-FR" dirty="0" err="1" smtClean="0"/>
              <a:t>process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WP3 main </a:t>
            </a:r>
            <a:r>
              <a:rPr lang="fr-FR" dirty="0" err="1" smtClean="0"/>
              <a:t>priorites</a:t>
            </a:r>
            <a:r>
              <a:rPr lang="fr-FR" dirty="0" smtClean="0"/>
              <a:t> </a:t>
            </a:r>
            <a:r>
              <a:rPr lang="fr-FR" dirty="0" err="1" smtClean="0"/>
              <a:t>concerning</a:t>
            </a:r>
            <a:r>
              <a:rPr lang="fr-FR" dirty="0" smtClean="0"/>
              <a:t> traceability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69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Standard SE </a:t>
            </a:r>
            <a:r>
              <a:rPr lang="fr-FR" dirty="0" err="1" smtClean="0"/>
              <a:t>process</a:t>
            </a:r>
            <a:r>
              <a:rPr lang="fr-FR" dirty="0" smtClean="0"/>
              <a:t> (ISO 15288:2015)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/>
          </a:p>
        </p:txBody>
      </p:sp>
      <p:grpSp>
        <p:nvGrpSpPr>
          <p:cNvPr id="4" name="Grouper 3"/>
          <p:cNvGrpSpPr/>
          <p:nvPr/>
        </p:nvGrpSpPr>
        <p:grpSpPr>
          <a:xfrm>
            <a:off x="457200" y="1819313"/>
            <a:ext cx="7919383" cy="4770348"/>
            <a:chOff x="188142" y="946230"/>
            <a:chExt cx="8460444" cy="5488199"/>
          </a:xfrm>
        </p:grpSpPr>
        <p:sp>
          <p:nvSpPr>
            <p:cNvPr id="5" name="Carré corné 4"/>
            <p:cNvSpPr/>
            <p:nvPr/>
          </p:nvSpPr>
          <p:spPr bwMode="auto">
            <a:xfrm>
              <a:off x="1674526" y="1029237"/>
              <a:ext cx="10668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" name="Carré corné 5"/>
            <p:cNvSpPr/>
            <p:nvPr/>
          </p:nvSpPr>
          <p:spPr bwMode="auto">
            <a:xfrm>
              <a:off x="1733166" y="1105437"/>
              <a:ext cx="1172615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  <a:r>
                <a:rPr kumimoji="0" lang="eu-ES" sz="11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u-ES" sz="11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Needs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Carré corné 6"/>
            <p:cNvSpPr/>
            <p:nvPr/>
          </p:nvSpPr>
          <p:spPr bwMode="auto">
            <a:xfrm>
              <a:off x="1674526" y="2587139"/>
              <a:ext cx="1295400" cy="179618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 requirements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Carré corné 7"/>
            <p:cNvSpPr/>
            <p:nvPr/>
          </p:nvSpPr>
          <p:spPr bwMode="auto">
            <a:xfrm>
              <a:off x="1674526" y="4620432"/>
              <a:ext cx="11430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Carré corné 8"/>
            <p:cNvSpPr/>
            <p:nvPr/>
          </p:nvSpPr>
          <p:spPr bwMode="auto">
            <a:xfrm>
              <a:off x="1762781" y="4772832"/>
              <a:ext cx="1143000" cy="69380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building block </a:t>
              </a:r>
              <a:r>
                <a:rPr lang="eu-ES" sz="11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r</a:t>
              </a: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equirements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0" name="Connecteur droit avec flèche 9"/>
            <p:cNvCxnSpPr>
              <a:stCxn id="15" idx="0"/>
              <a:endCxn id="6" idx="2"/>
            </p:cNvCxnSpPr>
            <p:nvPr/>
          </p:nvCxnSpPr>
          <p:spPr bwMode="auto">
            <a:xfrm flipH="1" flipV="1">
              <a:off x="2319474" y="1627735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1" name="Grouper 10"/>
            <p:cNvGrpSpPr/>
            <p:nvPr/>
          </p:nvGrpSpPr>
          <p:grpSpPr>
            <a:xfrm>
              <a:off x="4336998" y="946230"/>
              <a:ext cx="4311588" cy="329319"/>
              <a:chOff x="1150342" y="278383"/>
              <a:chExt cx="4311588" cy="329319"/>
            </a:xfrm>
          </p:grpSpPr>
          <p:cxnSp>
            <p:nvCxnSpPr>
              <p:cNvPr id="31" name="Connecteur droit avec flèche 30"/>
              <p:cNvCxnSpPr/>
              <p:nvPr/>
            </p:nvCxnSpPr>
            <p:spPr bwMode="auto">
              <a:xfrm flipH="1">
                <a:off x="3207742" y="456974"/>
                <a:ext cx="7620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2" name="ZoneTexte 31"/>
              <p:cNvSpPr txBox="1"/>
              <p:nvPr/>
            </p:nvSpPr>
            <p:spPr>
              <a:xfrm>
                <a:off x="4038187" y="289020"/>
                <a:ext cx="1423743" cy="318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u-ES" sz="1200" i="1" smtClean="0">
                    <a:solidFill>
                      <a:srgbClr val="FF6600"/>
                    </a:solidFill>
                  </a:rPr>
                  <a:t>Direct</a:t>
                </a:r>
                <a:r>
                  <a:rPr lang="eu-ES" sz="1200" i="1" smtClean="0">
                    <a:solidFill>
                      <a:schemeClr val="accent6"/>
                    </a:solidFill>
                  </a:rPr>
                  <a:t> </a:t>
                </a:r>
                <a:r>
                  <a:rPr lang="eu-ES" sz="1200" i="1" smtClean="0">
                    <a:solidFill>
                      <a:srgbClr val="FF6600"/>
                    </a:solidFill>
                  </a:rPr>
                  <a:t>traceability</a:t>
                </a:r>
                <a:endParaRPr lang="eu-ES" sz="1200" i="1">
                  <a:solidFill>
                    <a:srgbClr val="FF6600"/>
                  </a:solidFill>
                </a:endParaRPr>
              </a:p>
            </p:txBody>
          </p:sp>
          <p:sp>
            <p:nvSpPr>
              <p:cNvPr id="33" name="Flèche vers la droite 32"/>
              <p:cNvSpPr/>
              <p:nvPr/>
            </p:nvSpPr>
            <p:spPr bwMode="auto">
              <a:xfrm>
                <a:off x="1150342" y="365755"/>
                <a:ext cx="762000" cy="152400"/>
              </a:xfrm>
              <a:prstGeom prst="rightArrow">
                <a:avLst/>
              </a:prstGeom>
              <a:solidFill>
                <a:schemeClr val="accent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u-E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2022241" y="278383"/>
                <a:ext cx="621988" cy="318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u-ES" sz="1200" smtClean="0">
                    <a:solidFill>
                      <a:schemeClr val="accent5"/>
                    </a:solidFill>
                  </a:rPr>
                  <a:t>derive</a:t>
                </a:r>
                <a:endParaRPr lang="eu-ES" sz="120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12" name="Connecteur droit avec flèche 11"/>
            <p:cNvCxnSpPr>
              <a:stCxn id="9" idx="0"/>
              <a:endCxn id="7" idx="2"/>
            </p:cNvCxnSpPr>
            <p:nvPr/>
          </p:nvCxnSpPr>
          <p:spPr bwMode="auto">
            <a:xfrm flipH="1" flipV="1">
              <a:off x="2322226" y="4383321"/>
              <a:ext cx="12055" cy="3895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3" name="ZoneTexte 12"/>
            <p:cNvSpPr txBox="1"/>
            <p:nvPr/>
          </p:nvSpPr>
          <p:spPr>
            <a:xfrm>
              <a:off x="1735767" y="3060995"/>
              <a:ext cx="1180285" cy="4249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900" smtClean="0"/>
                <a:t>System level requirements</a:t>
              </a:r>
              <a:endParaRPr lang="eu-ES" sz="90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1731616" y="3651098"/>
              <a:ext cx="1180285" cy="5842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900" smtClean="0"/>
                <a:t>Decomposed and derived  requirements</a:t>
              </a:r>
              <a:endParaRPr lang="eu-ES" sz="900"/>
            </a:p>
          </p:txBody>
        </p:sp>
        <p:sp>
          <p:nvSpPr>
            <p:cNvPr id="15" name="Carré corné 14"/>
            <p:cNvSpPr/>
            <p:nvPr/>
          </p:nvSpPr>
          <p:spPr bwMode="auto">
            <a:xfrm>
              <a:off x="1674059" y="1859260"/>
              <a:ext cx="1295400" cy="4511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6" name="Connecteur droit avec flèche 15"/>
            <p:cNvCxnSpPr/>
            <p:nvPr/>
          </p:nvCxnSpPr>
          <p:spPr bwMode="auto">
            <a:xfrm flipH="1" flipV="1">
              <a:off x="2317189" y="2309433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" name="Flèche vers la droite 16"/>
            <p:cNvSpPr/>
            <p:nvPr/>
          </p:nvSpPr>
          <p:spPr bwMode="auto">
            <a:xfrm rot="5400000">
              <a:off x="2424382" y="1684226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Flèche vers la droite 17"/>
            <p:cNvSpPr/>
            <p:nvPr/>
          </p:nvSpPr>
          <p:spPr bwMode="auto">
            <a:xfrm rot="5400000">
              <a:off x="2424382" y="4479529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Flèche vers la droite 18"/>
            <p:cNvSpPr/>
            <p:nvPr/>
          </p:nvSpPr>
          <p:spPr bwMode="auto">
            <a:xfrm rot="5400000">
              <a:off x="2424381" y="2366903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" name="Carré corné 19"/>
            <p:cNvSpPr/>
            <p:nvPr/>
          </p:nvSpPr>
          <p:spPr bwMode="auto">
            <a:xfrm>
              <a:off x="1638404" y="5856144"/>
              <a:ext cx="1295400" cy="4511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low-level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" name="Carré corné 20"/>
            <p:cNvSpPr/>
            <p:nvPr/>
          </p:nvSpPr>
          <p:spPr>
            <a:xfrm>
              <a:off x="3969741" y="5971181"/>
              <a:ext cx="1145372" cy="463248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SW Code</a:t>
              </a:r>
              <a:endParaRPr lang="eu-ES" sz="1600" dirty="0"/>
            </a:p>
          </p:txBody>
        </p:sp>
        <p:cxnSp>
          <p:nvCxnSpPr>
            <p:cNvPr id="22" name="Connecteur droit avec flèche 21"/>
            <p:cNvCxnSpPr/>
            <p:nvPr/>
          </p:nvCxnSpPr>
          <p:spPr bwMode="auto">
            <a:xfrm flipH="1" flipV="1">
              <a:off x="2204172" y="5466633"/>
              <a:ext cx="12055" cy="3895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" name="Flèche vers la droite 22"/>
            <p:cNvSpPr/>
            <p:nvPr/>
          </p:nvSpPr>
          <p:spPr bwMode="auto">
            <a:xfrm rot="5400000">
              <a:off x="2277790" y="5610306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" name="Flèche vers la droite 23"/>
            <p:cNvSpPr/>
            <p:nvPr/>
          </p:nvSpPr>
          <p:spPr bwMode="auto">
            <a:xfrm>
              <a:off x="3054815" y="6128506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25" name="Connecteur droit avec flèche 24"/>
            <p:cNvCxnSpPr/>
            <p:nvPr/>
          </p:nvCxnSpPr>
          <p:spPr bwMode="auto">
            <a:xfrm flipH="1">
              <a:off x="2933804" y="5992642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Connecteur droit 25"/>
            <p:cNvCxnSpPr/>
            <p:nvPr/>
          </p:nvCxnSpPr>
          <p:spPr>
            <a:xfrm>
              <a:off x="188142" y="4472005"/>
              <a:ext cx="8231217" cy="0"/>
            </a:xfrm>
            <a:prstGeom prst="line">
              <a:avLst/>
            </a:prstGeom>
            <a:ln>
              <a:solidFill>
                <a:srgbClr val="008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221389" y="2400161"/>
              <a:ext cx="8231217" cy="0"/>
            </a:xfrm>
            <a:prstGeom prst="line">
              <a:avLst/>
            </a:prstGeom>
            <a:ln>
              <a:solidFill>
                <a:srgbClr val="008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6277264" y="1664081"/>
              <a:ext cx="2036265" cy="672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u-ES" sz="1600" smtClean="0"/>
                <a:t>System concepts (problem space)</a:t>
              </a:r>
              <a:endParaRPr lang="eu-ES" sz="160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277264" y="2528781"/>
              <a:ext cx="1973061" cy="672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u-ES" sz="1600" dirty="0" smtClean="0"/>
                <a:t>System definition</a:t>
              </a:r>
            </a:p>
            <a:p>
              <a:r>
                <a:rPr lang="eu-ES" sz="1600" dirty="0" smtClean="0"/>
                <a:t>(Solution definition)</a:t>
              </a:r>
              <a:endParaRPr lang="eu-ES" sz="1600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6197514" y="4620432"/>
              <a:ext cx="2426879" cy="672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u-ES" sz="1600" smtClean="0"/>
                <a:t>Software block definition</a:t>
              </a:r>
            </a:p>
            <a:p>
              <a:r>
                <a:rPr lang="eu-ES" sz="1600" smtClean="0"/>
                <a:t>And realization</a:t>
              </a:r>
              <a:endParaRPr lang="eu-ES" sz="1600"/>
            </a:p>
          </p:txBody>
        </p:sp>
      </p:grpSp>
      <p:sp>
        <p:nvSpPr>
          <p:cNvPr id="35" name="Espace réservé de la date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36" name="Espace réservé du numéro de diapositive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99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062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Standard SE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</a:t>
            </a:r>
            <a:r>
              <a:rPr lang="fr-FR" sz="1600" b="1" dirty="0" err="1"/>
              <a:t>needs</a:t>
            </a:r>
            <a:r>
              <a:rPr lang="fr-FR" sz="1600" b="1" dirty="0"/>
              <a:t>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err="1" smtClean="0"/>
              <a:t>Operational</a:t>
            </a:r>
            <a:r>
              <a:rPr lang="fr-FR" sz="1200" dirty="0" smtClean="0"/>
              <a:t> Scenarios</a:t>
            </a:r>
            <a:endParaRPr lang="fr-FR" sz="1200" dirty="0"/>
          </a:p>
          <a:p>
            <a:pPr lvl="1"/>
            <a:r>
              <a:rPr lang="fr-FR" sz="1200" dirty="0" err="1"/>
              <a:t>Operational</a:t>
            </a:r>
            <a:r>
              <a:rPr lang="fr-FR" sz="1200" dirty="0"/>
              <a:t>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517693" y="2585866"/>
            <a:ext cx="3516186" cy="800067"/>
          </a:xfrm>
          <a:prstGeom prst="rect">
            <a:avLst/>
          </a:prstGeom>
          <a:solidFill>
            <a:srgbClr val="00C200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System </a:t>
            </a:r>
            <a:r>
              <a:rPr lang="fr-FR" sz="1600" b="1" dirty="0" err="1" smtClean="0"/>
              <a:t>boundaries</a:t>
            </a:r>
            <a:r>
              <a:rPr lang="fr-FR" sz="1600" b="1" dirty="0" smtClean="0"/>
              <a:t>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System main </a:t>
            </a:r>
            <a:r>
              <a:rPr lang="fr-FR" sz="1200" dirty="0" err="1" smtClean="0"/>
              <a:t>functions</a:t>
            </a:r>
            <a:endParaRPr lang="fr-FR" sz="1200" dirty="0" smtClean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Interface definitions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200" dirty="0" smtClean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100" dirty="0" smtClean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100" dirty="0" smtClean="0"/>
          </a:p>
          <a:p>
            <a:pPr fontAlgn="auto">
              <a:spcAft>
                <a:spcPts val="0"/>
              </a:spcAft>
              <a:buFont typeface="Arial"/>
              <a:buChar char="•"/>
            </a:pPr>
            <a:endParaRPr lang="fr-FR" sz="16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3530521" y="3729425"/>
            <a:ext cx="3503358" cy="1308790"/>
          </a:xfrm>
          <a:prstGeom prst="rect">
            <a:avLst/>
          </a:prstGeom>
          <a:solidFill>
            <a:srgbClr val="63B5E8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System Architecture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Functional/logical architecture</a:t>
            </a:r>
            <a:endParaRPr lang="fr-FR" sz="1200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Physical configuration items</a:t>
            </a:r>
            <a:endParaRPr lang="fr-FR" sz="1200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Constraints/</a:t>
            </a:r>
            <a:r>
              <a:rPr lang="fr-FR" sz="1200" dirty="0"/>
              <a:t>E</a:t>
            </a:r>
            <a:r>
              <a:rPr lang="fr-FR" sz="1200" dirty="0" smtClean="0"/>
              <a:t>quations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Allocations</a:t>
            </a:r>
            <a:endParaRPr lang="fr-FR" sz="1200" dirty="0"/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fr-FR" sz="1100" dirty="0"/>
              <a:t> </a:t>
            </a:r>
            <a:endParaRPr lang="fr-FR" sz="1100" dirty="0" smtClean="0"/>
          </a:p>
        </p:txBody>
      </p:sp>
      <p:sp>
        <p:nvSpPr>
          <p:cNvPr id="7" name="Carré corné 6"/>
          <p:cNvSpPr/>
          <p:nvPr/>
        </p:nvSpPr>
        <p:spPr bwMode="auto">
          <a:xfrm>
            <a:off x="482522" y="1294619"/>
            <a:ext cx="1066800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Carré corné 7"/>
          <p:cNvSpPr/>
          <p:nvPr/>
        </p:nvSpPr>
        <p:spPr bwMode="auto">
          <a:xfrm>
            <a:off x="541162" y="1370819"/>
            <a:ext cx="1172615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Stakeholders</a:t>
            </a:r>
            <a:r>
              <a:rPr kumimoji="0" lang="en-GB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Needs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Carré corné 8"/>
          <p:cNvSpPr/>
          <p:nvPr/>
        </p:nvSpPr>
        <p:spPr bwMode="auto">
          <a:xfrm>
            <a:off x="482522" y="2852521"/>
            <a:ext cx="1295400" cy="179618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System 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Carré corné 9"/>
          <p:cNvSpPr/>
          <p:nvPr/>
        </p:nvSpPr>
        <p:spPr bwMode="auto">
          <a:xfrm>
            <a:off x="482522" y="4885814"/>
            <a:ext cx="1143000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Carré corné 10"/>
          <p:cNvSpPr/>
          <p:nvPr/>
        </p:nvSpPr>
        <p:spPr bwMode="auto">
          <a:xfrm>
            <a:off x="570777" y="5038214"/>
            <a:ext cx="1143000" cy="80762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SW building</a:t>
            </a:r>
            <a:r>
              <a:rPr kumimoji="0" lang="en-GB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block 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2" name="Connecteur droit avec flèche 11"/>
          <p:cNvCxnSpPr>
            <a:stCxn id="38" idx="0"/>
            <a:endCxn id="8" idx="2"/>
          </p:cNvCxnSpPr>
          <p:nvPr/>
        </p:nvCxnSpPr>
        <p:spPr bwMode="auto">
          <a:xfrm flipH="1" flipV="1">
            <a:off x="1127470" y="1893117"/>
            <a:ext cx="2285" cy="2315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Connecteur droit avec flèche 12"/>
          <p:cNvCxnSpPr/>
          <p:nvPr/>
        </p:nvCxnSpPr>
        <p:spPr bwMode="auto">
          <a:xfrm flipH="1" flipV="1">
            <a:off x="1777922" y="1750512"/>
            <a:ext cx="16764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necteur droit avec flèche 13"/>
          <p:cNvCxnSpPr/>
          <p:nvPr/>
        </p:nvCxnSpPr>
        <p:spPr bwMode="auto">
          <a:xfrm flipV="1">
            <a:off x="5204652" y="2286312"/>
            <a:ext cx="0" cy="2894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necteur droit avec flèche 14"/>
          <p:cNvCxnSpPr/>
          <p:nvPr/>
        </p:nvCxnSpPr>
        <p:spPr bwMode="auto">
          <a:xfrm flipV="1">
            <a:off x="1734276" y="3287743"/>
            <a:ext cx="1796246" cy="1432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necteur droit avec flèche 15"/>
          <p:cNvCxnSpPr>
            <a:stCxn id="6" idx="0"/>
            <a:endCxn id="5" idx="2"/>
          </p:cNvCxnSpPr>
          <p:nvPr/>
        </p:nvCxnSpPr>
        <p:spPr bwMode="auto">
          <a:xfrm flipH="1" flipV="1">
            <a:off x="5275786" y="3385933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Connecteur droit avec flèche 16"/>
          <p:cNvCxnSpPr/>
          <p:nvPr/>
        </p:nvCxnSpPr>
        <p:spPr bwMode="auto">
          <a:xfrm flipH="1" flipV="1">
            <a:off x="1701722" y="3655512"/>
            <a:ext cx="1828800" cy="609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Connecteur droit avec flèche 17"/>
          <p:cNvCxnSpPr/>
          <p:nvPr/>
        </p:nvCxnSpPr>
        <p:spPr bwMode="auto">
          <a:xfrm flipV="1">
            <a:off x="1841294" y="4828944"/>
            <a:ext cx="1676399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" name="Grouper 18"/>
          <p:cNvGrpSpPr/>
          <p:nvPr/>
        </p:nvGrpSpPr>
        <p:grpSpPr>
          <a:xfrm>
            <a:off x="1182582" y="891011"/>
            <a:ext cx="7861830" cy="554127"/>
            <a:chOff x="616942" y="190395"/>
            <a:chExt cx="7861830" cy="554127"/>
          </a:xfrm>
        </p:grpSpPr>
        <p:sp>
          <p:nvSpPr>
            <p:cNvPr id="20" name="Titre 1"/>
            <p:cNvSpPr txBox="1">
              <a:spLocks/>
            </p:cNvSpPr>
            <p:nvPr/>
          </p:nvSpPr>
          <p:spPr bwMode="auto">
            <a:xfrm>
              <a:off x="616942" y="277999"/>
              <a:ext cx="6300947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n-GB" dirty="0"/>
            </a:p>
          </p:txBody>
        </p:sp>
        <p:cxnSp>
          <p:nvCxnSpPr>
            <p:cNvPr id="21" name="Connecteur droit avec flèche 20"/>
            <p:cNvCxnSpPr/>
            <p:nvPr/>
          </p:nvCxnSpPr>
          <p:spPr bwMode="auto">
            <a:xfrm flipH="1">
              <a:off x="3207742" y="456974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ZoneTexte 21"/>
            <p:cNvSpPr txBox="1"/>
            <p:nvPr/>
          </p:nvSpPr>
          <p:spPr>
            <a:xfrm>
              <a:off x="4038187" y="289020"/>
              <a:ext cx="1525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Direct</a:t>
              </a:r>
              <a:r>
                <a:rPr lang="en-GB" sz="1400" i="1" dirty="0" smtClean="0">
                  <a:solidFill>
                    <a:schemeClr val="accent6"/>
                  </a:solidFill>
                </a:rPr>
                <a:t> </a:t>
              </a:r>
              <a:r>
                <a:rPr lang="en-GB" sz="1400" i="1" dirty="0" smtClean="0">
                  <a:solidFill>
                    <a:srgbClr val="FF6600"/>
                  </a:solidFill>
                </a:rPr>
                <a:t>traceability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cxnSp>
          <p:nvCxnSpPr>
            <p:cNvPr id="23" name="Connecteur droit avec flèche 22"/>
            <p:cNvCxnSpPr/>
            <p:nvPr/>
          </p:nvCxnSpPr>
          <p:spPr bwMode="auto">
            <a:xfrm flipH="1">
              <a:off x="5863453" y="485080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4" name="ZoneTexte 23"/>
            <p:cNvSpPr txBox="1"/>
            <p:nvPr/>
          </p:nvSpPr>
          <p:spPr>
            <a:xfrm>
              <a:off x="6726172" y="190395"/>
              <a:ext cx="1752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Indirect traceability</a:t>
              </a:r>
            </a:p>
            <a:p>
              <a:r>
                <a:rPr lang="en-GB" sz="1400" i="1" dirty="0" smtClean="0">
                  <a:solidFill>
                    <a:srgbClr val="FF6600"/>
                  </a:solidFill>
                </a:rPr>
                <a:t>through models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sp>
          <p:nvSpPr>
            <p:cNvPr id="25" name="Flèche vers la droite 24"/>
            <p:cNvSpPr/>
            <p:nvPr/>
          </p:nvSpPr>
          <p:spPr bwMode="auto">
            <a:xfrm>
              <a:off x="1150342" y="365755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022240" y="278383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accent5"/>
                  </a:solidFill>
                </a:rPr>
                <a:t>derive</a:t>
              </a:r>
              <a:endParaRPr lang="en-GB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7" name="Flèche vers la droite 26"/>
          <p:cNvSpPr/>
          <p:nvPr/>
        </p:nvSpPr>
        <p:spPr bwMode="auto">
          <a:xfrm rot="1108203">
            <a:off x="1696440" y="3755101"/>
            <a:ext cx="1937746" cy="148505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èche vers la droite 27"/>
          <p:cNvSpPr/>
          <p:nvPr/>
        </p:nvSpPr>
        <p:spPr bwMode="auto">
          <a:xfrm rot="454278">
            <a:off x="1780624" y="1630354"/>
            <a:ext cx="1676400" cy="149228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èche vers la droite 28"/>
          <p:cNvSpPr/>
          <p:nvPr/>
        </p:nvSpPr>
        <p:spPr bwMode="auto">
          <a:xfrm rot="9781260">
            <a:off x="1743132" y="4873869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Flèche vers la droite 29"/>
          <p:cNvSpPr/>
          <p:nvPr/>
        </p:nvSpPr>
        <p:spPr bwMode="auto">
          <a:xfrm rot="10523117">
            <a:off x="1726345" y="3155427"/>
            <a:ext cx="1737720" cy="12711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Flèche vers la droite 30"/>
          <p:cNvSpPr/>
          <p:nvPr/>
        </p:nvSpPr>
        <p:spPr bwMode="auto">
          <a:xfrm rot="5400000">
            <a:off x="5461140" y="3458961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2" name="Connecteur droit avec flèche 31"/>
          <p:cNvCxnSpPr>
            <a:stCxn id="11" idx="0"/>
            <a:endCxn id="9" idx="2"/>
          </p:cNvCxnSpPr>
          <p:nvPr/>
        </p:nvCxnSpPr>
        <p:spPr bwMode="auto">
          <a:xfrm flipH="1" flipV="1">
            <a:off x="1130222" y="4648703"/>
            <a:ext cx="12055" cy="3895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ZoneTexte 32"/>
          <p:cNvSpPr txBox="1"/>
          <p:nvPr/>
        </p:nvSpPr>
        <p:spPr>
          <a:xfrm>
            <a:off x="543763" y="3326377"/>
            <a:ext cx="118028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System level requirements</a:t>
            </a:r>
            <a:endParaRPr lang="en-GB" sz="10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39612" y="3916480"/>
            <a:ext cx="1180285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Decomposed and derived  requirements</a:t>
            </a:r>
            <a:endParaRPr lang="en-GB" sz="1000" dirty="0"/>
          </a:p>
        </p:txBody>
      </p:sp>
      <p:sp>
        <p:nvSpPr>
          <p:cNvPr id="35" name="Flèche vers la droite 34"/>
          <p:cNvSpPr/>
          <p:nvPr/>
        </p:nvSpPr>
        <p:spPr bwMode="auto">
          <a:xfrm rot="11092584">
            <a:off x="1712194" y="4268174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6" name="Connecteur droit avec flèche 35"/>
          <p:cNvCxnSpPr/>
          <p:nvPr/>
        </p:nvCxnSpPr>
        <p:spPr bwMode="auto">
          <a:xfrm>
            <a:off x="1713777" y="4405255"/>
            <a:ext cx="1842243" cy="1413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Flèche vers la droite 36"/>
          <p:cNvSpPr/>
          <p:nvPr/>
        </p:nvSpPr>
        <p:spPr bwMode="auto">
          <a:xfrm rot="5400000">
            <a:off x="5302831" y="2401816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8" name="Carré corné 37"/>
          <p:cNvSpPr/>
          <p:nvPr/>
        </p:nvSpPr>
        <p:spPr bwMode="auto">
          <a:xfrm>
            <a:off x="482055" y="2124642"/>
            <a:ext cx="1295400" cy="45115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Stakeholders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9" name="Connecteur droit avec flèche 38"/>
          <p:cNvCxnSpPr/>
          <p:nvPr/>
        </p:nvCxnSpPr>
        <p:spPr bwMode="auto">
          <a:xfrm flipH="1" flipV="1">
            <a:off x="1125185" y="2574815"/>
            <a:ext cx="2285" cy="2315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Flèche vers la droite 39"/>
          <p:cNvSpPr/>
          <p:nvPr/>
        </p:nvSpPr>
        <p:spPr bwMode="auto">
          <a:xfrm rot="10523117">
            <a:off x="1790461" y="2157977"/>
            <a:ext cx="1673648" cy="123449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1" name="Flèche vers la droite 40"/>
          <p:cNvSpPr/>
          <p:nvPr/>
        </p:nvSpPr>
        <p:spPr bwMode="auto">
          <a:xfrm rot="841563">
            <a:off x="1790730" y="2639828"/>
            <a:ext cx="1676400" cy="149228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42" name="Connecteur droit avec flèche 41"/>
          <p:cNvCxnSpPr/>
          <p:nvPr/>
        </p:nvCxnSpPr>
        <p:spPr bwMode="auto">
          <a:xfrm flipV="1">
            <a:off x="1777455" y="2286311"/>
            <a:ext cx="1796246" cy="1432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necteur droit avec flèche 42"/>
          <p:cNvCxnSpPr/>
          <p:nvPr/>
        </p:nvCxnSpPr>
        <p:spPr bwMode="auto">
          <a:xfrm flipH="1" flipV="1">
            <a:off x="1719897" y="2610706"/>
            <a:ext cx="1746465" cy="4183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Flèche vers la droite 43"/>
          <p:cNvSpPr/>
          <p:nvPr/>
        </p:nvSpPr>
        <p:spPr bwMode="auto">
          <a:xfrm rot="5400000">
            <a:off x="1232378" y="1949608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5" name="Flèche vers la droite 44"/>
          <p:cNvSpPr/>
          <p:nvPr/>
        </p:nvSpPr>
        <p:spPr bwMode="auto">
          <a:xfrm rot="5400000">
            <a:off x="1232378" y="4744911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Flèche vers la droite 45"/>
          <p:cNvSpPr/>
          <p:nvPr/>
        </p:nvSpPr>
        <p:spPr bwMode="auto">
          <a:xfrm rot="5400000">
            <a:off x="1232377" y="2632285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8" name="Carré corné 47"/>
          <p:cNvSpPr/>
          <p:nvPr/>
        </p:nvSpPr>
        <p:spPr bwMode="auto">
          <a:xfrm>
            <a:off x="457200" y="6264722"/>
            <a:ext cx="1212557" cy="39214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u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SW low-level requirements</a:t>
            </a:r>
            <a:endParaRPr kumimoji="0" lang="eu-E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9" name="Carré corné 48"/>
          <p:cNvSpPr/>
          <p:nvPr/>
        </p:nvSpPr>
        <p:spPr>
          <a:xfrm>
            <a:off x="3578001" y="6474903"/>
            <a:ext cx="3455878" cy="33479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b="1" dirty="0" smtClean="0">
                <a:solidFill>
                  <a:schemeClr val="tx1"/>
                </a:solidFill>
              </a:rPr>
              <a:t>SW Code</a:t>
            </a:r>
            <a:endParaRPr lang="eu-ES" sz="1600" b="1" dirty="0">
              <a:solidFill>
                <a:schemeClr val="tx1"/>
              </a:solidFill>
            </a:endParaRPr>
          </a:p>
        </p:txBody>
      </p:sp>
      <p:cxnSp>
        <p:nvCxnSpPr>
          <p:cNvPr id="50" name="Connecteur droit avec flèche 49"/>
          <p:cNvCxnSpPr>
            <a:stCxn id="49" idx="1"/>
          </p:cNvCxnSpPr>
          <p:nvPr/>
        </p:nvCxnSpPr>
        <p:spPr bwMode="auto">
          <a:xfrm flipH="1" flipV="1">
            <a:off x="1726965" y="6474904"/>
            <a:ext cx="1851036" cy="1673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Flèche vers la droite 50"/>
          <p:cNvSpPr/>
          <p:nvPr/>
        </p:nvSpPr>
        <p:spPr bwMode="auto">
          <a:xfrm rot="299954">
            <a:off x="1748972" y="6393138"/>
            <a:ext cx="1763616" cy="143205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2" name="Connecteur droit avec flèche 51"/>
          <p:cNvCxnSpPr/>
          <p:nvPr/>
        </p:nvCxnSpPr>
        <p:spPr bwMode="auto">
          <a:xfrm flipH="1" flipV="1">
            <a:off x="1013455" y="5880391"/>
            <a:ext cx="11284" cy="3385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èche vers la droite 52"/>
          <p:cNvSpPr/>
          <p:nvPr/>
        </p:nvSpPr>
        <p:spPr bwMode="auto">
          <a:xfrm rot="5400000">
            <a:off x="1108532" y="6002252"/>
            <a:ext cx="290754" cy="142654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4" name="Espace réservé du contenu 2"/>
          <p:cNvSpPr txBox="1">
            <a:spLocks/>
          </p:cNvSpPr>
          <p:nvPr/>
        </p:nvSpPr>
        <p:spPr bwMode="auto">
          <a:xfrm>
            <a:off x="3556020" y="5458023"/>
            <a:ext cx="3503358" cy="642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SW Architecture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Architecture / Design</a:t>
            </a:r>
            <a:endParaRPr lang="fr-FR" sz="1200" dirty="0"/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fr-FR" sz="1100" dirty="0" smtClean="0"/>
              <a:t> </a:t>
            </a:r>
          </a:p>
        </p:txBody>
      </p:sp>
      <p:sp>
        <p:nvSpPr>
          <p:cNvPr id="55" name="Flèche vers la droite 54"/>
          <p:cNvSpPr/>
          <p:nvPr/>
        </p:nvSpPr>
        <p:spPr bwMode="auto">
          <a:xfrm rot="442519">
            <a:off x="1707184" y="5473113"/>
            <a:ext cx="1835452" cy="165599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6" name="Connecteur droit avec flèche 55"/>
          <p:cNvCxnSpPr>
            <a:stCxn id="54" idx="1"/>
          </p:cNvCxnSpPr>
          <p:nvPr/>
        </p:nvCxnSpPr>
        <p:spPr bwMode="auto">
          <a:xfrm flipH="1" flipV="1">
            <a:off x="1701722" y="5574432"/>
            <a:ext cx="1854298" cy="2049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Flèche vers la droite 56"/>
          <p:cNvSpPr/>
          <p:nvPr/>
        </p:nvSpPr>
        <p:spPr bwMode="auto">
          <a:xfrm rot="10142742">
            <a:off x="1681014" y="5985644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8" name="Connecteur droit avec flèche 57"/>
          <p:cNvCxnSpPr/>
          <p:nvPr/>
        </p:nvCxnSpPr>
        <p:spPr bwMode="auto">
          <a:xfrm flipV="1">
            <a:off x="1680574" y="5979054"/>
            <a:ext cx="1837119" cy="3735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9" name="Flèche vers la droite 58"/>
          <p:cNvSpPr/>
          <p:nvPr/>
        </p:nvSpPr>
        <p:spPr bwMode="auto">
          <a:xfrm rot="5400000">
            <a:off x="5308740" y="5154003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Flèche vers la droite 59"/>
          <p:cNvSpPr/>
          <p:nvPr/>
        </p:nvSpPr>
        <p:spPr bwMode="auto">
          <a:xfrm rot="5400000">
            <a:off x="5362494" y="6209014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61" name="Connecteur droit avec flèche 60"/>
          <p:cNvCxnSpPr/>
          <p:nvPr/>
        </p:nvCxnSpPr>
        <p:spPr bwMode="auto">
          <a:xfrm flipH="1" flipV="1">
            <a:off x="5269372" y="5038214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Connecteur droit avec flèche 61"/>
          <p:cNvCxnSpPr/>
          <p:nvPr/>
        </p:nvCxnSpPr>
        <p:spPr bwMode="auto">
          <a:xfrm flipH="1" flipV="1">
            <a:off x="5282200" y="6106069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9" name="Espace réservé de la date 7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80" name="Espace réservé du numéro de diapositive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59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0255" y="274639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process vs. standard</a:t>
            </a:r>
            <a:endParaRPr lang="eu-ES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517692" y="2585866"/>
            <a:ext cx="3541685" cy="800067"/>
          </a:xfrm>
          <a:prstGeom prst="rect">
            <a:avLst/>
          </a:prstGeom>
          <a:solidFill>
            <a:srgbClr val="00C200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eu-ES" sz="1600" b="1" smtClean="0"/>
              <a:t>System boundaries model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eu-ES" sz="1200" smtClean="0"/>
              <a:t>System main functions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eu-ES" sz="1200" smtClean="0"/>
              <a:t>Interface definitions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eu-ES" sz="1200" smtClean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eu-ES" sz="1100" smtClean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eu-ES" sz="1100" smtClean="0"/>
          </a:p>
          <a:p>
            <a:pPr fontAlgn="auto">
              <a:spcAft>
                <a:spcPts val="0"/>
              </a:spcAft>
              <a:buFont typeface="Arial"/>
              <a:buChar char="•"/>
            </a:pPr>
            <a:endParaRPr lang="eu-ES" sz="160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3530521" y="3729425"/>
            <a:ext cx="3503358" cy="1308790"/>
          </a:xfrm>
          <a:prstGeom prst="rect">
            <a:avLst/>
          </a:prstGeom>
          <a:solidFill>
            <a:srgbClr val="63B5E8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eu-ES" sz="1600" b="1" dirty="0" smtClean="0"/>
              <a:t>System Architecture Model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eu-ES" sz="1200" dirty="0" smtClean="0"/>
              <a:t>Functional/logical architecture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eu-ES" sz="1200" dirty="0" smtClean="0"/>
              <a:t>Physical configuration items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eu-ES" sz="1200" dirty="0" smtClean="0"/>
              <a:t>Constraints/Equations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eu-ES" sz="1200" dirty="0" smtClean="0"/>
              <a:t>Allocations</a:t>
            </a:r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eu-ES" sz="1100" dirty="0" smtClean="0"/>
              <a:t> </a:t>
            </a:r>
          </a:p>
        </p:txBody>
      </p:sp>
      <p:sp>
        <p:nvSpPr>
          <p:cNvPr id="7" name="Carré corné 6"/>
          <p:cNvSpPr/>
          <p:nvPr/>
        </p:nvSpPr>
        <p:spPr bwMode="auto">
          <a:xfrm>
            <a:off x="482522" y="1294619"/>
            <a:ext cx="1066800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Carré corné 7"/>
          <p:cNvSpPr/>
          <p:nvPr/>
        </p:nvSpPr>
        <p:spPr bwMode="auto">
          <a:xfrm>
            <a:off x="541162" y="1370819"/>
            <a:ext cx="1172615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u-E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Stakeholders</a:t>
            </a:r>
            <a:r>
              <a:rPr kumimoji="0" lang="eu-ES" sz="12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u-ES" sz="12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Needs</a:t>
            </a:r>
            <a:endParaRPr kumimoji="0" lang="eu-E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Carré corné 8"/>
          <p:cNvSpPr/>
          <p:nvPr/>
        </p:nvSpPr>
        <p:spPr bwMode="auto">
          <a:xfrm>
            <a:off x="482522" y="2852521"/>
            <a:ext cx="1295400" cy="179618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u-E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System requirements</a:t>
            </a:r>
            <a:endParaRPr kumimoji="0" lang="eu-E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Carré corné 9"/>
          <p:cNvSpPr/>
          <p:nvPr/>
        </p:nvSpPr>
        <p:spPr bwMode="auto">
          <a:xfrm>
            <a:off x="482522" y="4885814"/>
            <a:ext cx="1143000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Carré corné 10"/>
          <p:cNvSpPr/>
          <p:nvPr/>
        </p:nvSpPr>
        <p:spPr bwMode="auto">
          <a:xfrm>
            <a:off x="570777" y="5038214"/>
            <a:ext cx="1143000" cy="80762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u-E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SW building</a:t>
            </a:r>
            <a:r>
              <a:rPr kumimoji="0" lang="eu-ES" sz="12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block </a:t>
            </a:r>
            <a:r>
              <a:rPr kumimoji="0" lang="eu-E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Requirements</a:t>
            </a:r>
            <a:endParaRPr kumimoji="0" lang="eu-E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2" name="Connecteur droit avec flèche 11"/>
          <p:cNvCxnSpPr>
            <a:stCxn id="38" idx="0"/>
            <a:endCxn id="8" idx="2"/>
          </p:cNvCxnSpPr>
          <p:nvPr/>
        </p:nvCxnSpPr>
        <p:spPr bwMode="auto">
          <a:xfrm flipH="1" flipV="1">
            <a:off x="1127470" y="1893117"/>
            <a:ext cx="2285" cy="2315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Connecteur droit avec flèche 12"/>
          <p:cNvCxnSpPr/>
          <p:nvPr/>
        </p:nvCxnSpPr>
        <p:spPr bwMode="auto">
          <a:xfrm flipH="1" flipV="1">
            <a:off x="1777922" y="1750512"/>
            <a:ext cx="16764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necteur droit avec flèche 13"/>
          <p:cNvCxnSpPr/>
          <p:nvPr/>
        </p:nvCxnSpPr>
        <p:spPr bwMode="auto">
          <a:xfrm flipV="1">
            <a:off x="5204652" y="2286312"/>
            <a:ext cx="0" cy="2894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necteur droit avec flèche 14"/>
          <p:cNvCxnSpPr/>
          <p:nvPr/>
        </p:nvCxnSpPr>
        <p:spPr bwMode="auto">
          <a:xfrm flipV="1">
            <a:off x="1734276" y="3287743"/>
            <a:ext cx="1796246" cy="1432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necteur droit avec flèche 15"/>
          <p:cNvCxnSpPr>
            <a:stCxn id="6" idx="0"/>
            <a:endCxn id="5" idx="2"/>
          </p:cNvCxnSpPr>
          <p:nvPr/>
        </p:nvCxnSpPr>
        <p:spPr bwMode="auto">
          <a:xfrm flipV="1">
            <a:off x="5282200" y="3385933"/>
            <a:ext cx="6335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Connecteur droit avec flèche 16"/>
          <p:cNvCxnSpPr/>
          <p:nvPr/>
        </p:nvCxnSpPr>
        <p:spPr bwMode="auto">
          <a:xfrm flipH="1" flipV="1">
            <a:off x="1701722" y="3655512"/>
            <a:ext cx="1828800" cy="609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Connecteur droit avec flèche 17"/>
          <p:cNvCxnSpPr/>
          <p:nvPr/>
        </p:nvCxnSpPr>
        <p:spPr bwMode="auto">
          <a:xfrm flipV="1">
            <a:off x="1841294" y="4828944"/>
            <a:ext cx="1676399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Flèche vers la droite 26"/>
          <p:cNvSpPr/>
          <p:nvPr/>
        </p:nvSpPr>
        <p:spPr bwMode="auto">
          <a:xfrm rot="1108203">
            <a:off x="1696440" y="3755101"/>
            <a:ext cx="1937746" cy="148505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èche vers la droite 27"/>
          <p:cNvSpPr/>
          <p:nvPr/>
        </p:nvSpPr>
        <p:spPr bwMode="auto">
          <a:xfrm rot="454278">
            <a:off x="1780624" y="1630354"/>
            <a:ext cx="1676400" cy="149228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èche vers la droite 28"/>
          <p:cNvSpPr/>
          <p:nvPr/>
        </p:nvSpPr>
        <p:spPr bwMode="auto">
          <a:xfrm rot="9781260">
            <a:off x="1743132" y="4873869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Flèche vers la droite 29"/>
          <p:cNvSpPr/>
          <p:nvPr/>
        </p:nvSpPr>
        <p:spPr bwMode="auto">
          <a:xfrm rot="10523117">
            <a:off x="1726345" y="3155427"/>
            <a:ext cx="1737720" cy="12711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Flèche vers la droite 30"/>
          <p:cNvSpPr/>
          <p:nvPr/>
        </p:nvSpPr>
        <p:spPr bwMode="auto">
          <a:xfrm rot="5400000">
            <a:off x="5461140" y="3458961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2" name="Connecteur droit avec flèche 31"/>
          <p:cNvCxnSpPr>
            <a:stCxn id="11" idx="0"/>
            <a:endCxn id="9" idx="2"/>
          </p:cNvCxnSpPr>
          <p:nvPr/>
        </p:nvCxnSpPr>
        <p:spPr bwMode="auto">
          <a:xfrm flipH="1" flipV="1">
            <a:off x="1130222" y="4648703"/>
            <a:ext cx="12055" cy="3895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ZoneTexte 32"/>
          <p:cNvSpPr txBox="1"/>
          <p:nvPr/>
        </p:nvSpPr>
        <p:spPr>
          <a:xfrm>
            <a:off x="543763" y="3326377"/>
            <a:ext cx="118028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u-ES" sz="1000" smtClean="0"/>
              <a:t>System level requirements</a:t>
            </a:r>
            <a:endParaRPr lang="eu-ES" sz="1000"/>
          </a:p>
        </p:txBody>
      </p:sp>
      <p:sp>
        <p:nvSpPr>
          <p:cNvPr id="34" name="ZoneTexte 33"/>
          <p:cNvSpPr txBox="1"/>
          <p:nvPr/>
        </p:nvSpPr>
        <p:spPr>
          <a:xfrm>
            <a:off x="539612" y="3916480"/>
            <a:ext cx="1180285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u-ES" sz="1000" smtClean="0"/>
              <a:t>Decomposed and derived  requirements</a:t>
            </a:r>
            <a:endParaRPr lang="eu-ES" sz="1000"/>
          </a:p>
        </p:txBody>
      </p:sp>
      <p:sp>
        <p:nvSpPr>
          <p:cNvPr id="35" name="Flèche vers la droite 34"/>
          <p:cNvSpPr/>
          <p:nvPr/>
        </p:nvSpPr>
        <p:spPr bwMode="auto">
          <a:xfrm rot="11092584">
            <a:off x="1712194" y="4268174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6" name="Connecteur droit avec flèche 35"/>
          <p:cNvCxnSpPr/>
          <p:nvPr/>
        </p:nvCxnSpPr>
        <p:spPr bwMode="auto">
          <a:xfrm>
            <a:off x="1713777" y="4405255"/>
            <a:ext cx="1842243" cy="1413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Flèche vers la droite 36"/>
          <p:cNvSpPr/>
          <p:nvPr/>
        </p:nvSpPr>
        <p:spPr bwMode="auto">
          <a:xfrm rot="5400000">
            <a:off x="5302831" y="2401816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8" name="Carré corné 37"/>
          <p:cNvSpPr/>
          <p:nvPr/>
        </p:nvSpPr>
        <p:spPr bwMode="auto">
          <a:xfrm>
            <a:off x="482055" y="2124642"/>
            <a:ext cx="1295400" cy="45115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u-E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Stakeholders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u-E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requirements</a:t>
            </a:r>
            <a:endParaRPr kumimoji="0" lang="eu-E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9" name="Connecteur droit avec flèche 38"/>
          <p:cNvCxnSpPr/>
          <p:nvPr/>
        </p:nvCxnSpPr>
        <p:spPr bwMode="auto">
          <a:xfrm flipH="1" flipV="1">
            <a:off x="1125185" y="2574815"/>
            <a:ext cx="2285" cy="2315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Flèche vers la droite 39"/>
          <p:cNvSpPr/>
          <p:nvPr/>
        </p:nvSpPr>
        <p:spPr bwMode="auto">
          <a:xfrm rot="10523117">
            <a:off x="1790461" y="2157977"/>
            <a:ext cx="1673648" cy="123449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1" name="Flèche vers la droite 40"/>
          <p:cNvSpPr/>
          <p:nvPr/>
        </p:nvSpPr>
        <p:spPr bwMode="auto">
          <a:xfrm rot="841563">
            <a:off x="1790730" y="2639828"/>
            <a:ext cx="1676400" cy="149228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42" name="Connecteur droit avec flèche 41"/>
          <p:cNvCxnSpPr/>
          <p:nvPr/>
        </p:nvCxnSpPr>
        <p:spPr bwMode="auto">
          <a:xfrm flipV="1">
            <a:off x="1777455" y="2286311"/>
            <a:ext cx="1796246" cy="1432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necteur droit avec flèche 42"/>
          <p:cNvCxnSpPr/>
          <p:nvPr/>
        </p:nvCxnSpPr>
        <p:spPr bwMode="auto">
          <a:xfrm flipH="1" flipV="1">
            <a:off x="1719897" y="2610706"/>
            <a:ext cx="1746465" cy="4183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Flèche vers la droite 43"/>
          <p:cNvSpPr/>
          <p:nvPr/>
        </p:nvSpPr>
        <p:spPr bwMode="auto">
          <a:xfrm rot="5400000">
            <a:off x="1232378" y="1949608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5" name="Flèche vers la droite 44"/>
          <p:cNvSpPr/>
          <p:nvPr/>
        </p:nvSpPr>
        <p:spPr bwMode="auto">
          <a:xfrm rot="5400000">
            <a:off x="1232378" y="4744911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Flèche vers la droite 45"/>
          <p:cNvSpPr/>
          <p:nvPr/>
        </p:nvSpPr>
        <p:spPr bwMode="auto">
          <a:xfrm rot="5400000">
            <a:off x="1232377" y="2632285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8" name="Carré corné 47"/>
          <p:cNvSpPr/>
          <p:nvPr/>
        </p:nvSpPr>
        <p:spPr bwMode="auto">
          <a:xfrm>
            <a:off x="457200" y="6264722"/>
            <a:ext cx="1212557" cy="39214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u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SW low-level requirements</a:t>
            </a:r>
            <a:endParaRPr kumimoji="0" lang="eu-ES" sz="1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9" name="Carré corné 48"/>
          <p:cNvSpPr/>
          <p:nvPr/>
        </p:nvSpPr>
        <p:spPr>
          <a:xfrm>
            <a:off x="3578001" y="6474903"/>
            <a:ext cx="3455878" cy="33479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b="1" smtClean="0">
                <a:solidFill>
                  <a:schemeClr val="tx1"/>
                </a:solidFill>
              </a:rPr>
              <a:t>SW Code</a:t>
            </a:r>
            <a:endParaRPr lang="eu-ES" sz="1600" b="1">
              <a:solidFill>
                <a:schemeClr val="tx1"/>
              </a:solidFill>
            </a:endParaRPr>
          </a:p>
        </p:txBody>
      </p:sp>
      <p:cxnSp>
        <p:nvCxnSpPr>
          <p:cNvPr id="50" name="Connecteur droit avec flèche 49"/>
          <p:cNvCxnSpPr>
            <a:stCxn id="49" idx="1"/>
          </p:cNvCxnSpPr>
          <p:nvPr/>
        </p:nvCxnSpPr>
        <p:spPr bwMode="auto">
          <a:xfrm flipH="1" flipV="1">
            <a:off x="1726965" y="6474904"/>
            <a:ext cx="1851036" cy="1673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Flèche vers la droite 50"/>
          <p:cNvSpPr/>
          <p:nvPr/>
        </p:nvSpPr>
        <p:spPr bwMode="auto">
          <a:xfrm rot="299954">
            <a:off x="1748972" y="6393138"/>
            <a:ext cx="1763616" cy="143205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2" name="Connecteur droit avec flèche 51"/>
          <p:cNvCxnSpPr/>
          <p:nvPr/>
        </p:nvCxnSpPr>
        <p:spPr bwMode="auto">
          <a:xfrm flipH="1" flipV="1">
            <a:off x="1013455" y="5880391"/>
            <a:ext cx="11284" cy="3385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èche vers la droite 52"/>
          <p:cNvSpPr/>
          <p:nvPr/>
        </p:nvSpPr>
        <p:spPr bwMode="auto">
          <a:xfrm rot="5400000">
            <a:off x="1108532" y="6002252"/>
            <a:ext cx="290754" cy="142654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4" name="Espace réservé du contenu 2"/>
          <p:cNvSpPr txBox="1">
            <a:spLocks/>
          </p:cNvSpPr>
          <p:nvPr/>
        </p:nvSpPr>
        <p:spPr bwMode="auto">
          <a:xfrm>
            <a:off x="3556020" y="5458023"/>
            <a:ext cx="3503358" cy="642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eu-ES" sz="1600" b="1" smtClean="0"/>
              <a:t>SW Architecture Model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eu-ES" sz="1200" smtClean="0"/>
              <a:t>Architecture / Design</a:t>
            </a:r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eu-ES" sz="1100" smtClean="0"/>
              <a:t> </a:t>
            </a:r>
          </a:p>
        </p:txBody>
      </p:sp>
      <p:sp>
        <p:nvSpPr>
          <p:cNvPr id="55" name="Flèche vers la droite 54"/>
          <p:cNvSpPr/>
          <p:nvPr/>
        </p:nvSpPr>
        <p:spPr bwMode="auto">
          <a:xfrm rot="442519">
            <a:off x="1707184" y="5473113"/>
            <a:ext cx="1835452" cy="165599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6" name="Connecteur droit avec flèche 55"/>
          <p:cNvCxnSpPr>
            <a:stCxn id="54" idx="1"/>
          </p:cNvCxnSpPr>
          <p:nvPr/>
        </p:nvCxnSpPr>
        <p:spPr bwMode="auto">
          <a:xfrm flipH="1" flipV="1">
            <a:off x="1701722" y="5574432"/>
            <a:ext cx="1854298" cy="2049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Flèche vers la droite 56"/>
          <p:cNvSpPr/>
          <p:nvPr/>
        </p:nvSpPr>
        <p:spPr bwMode="auto">
          <a:xfrm rot="10142742">
            <a:off x="1681014" y="5985644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8" name="Connecteur droit avec flèche 57"/>
          <p:cNvCxnSpPr/>
          <p:nvPr/>
        </p:nvCxnSpPr>
        <p:spPr bwMode="auto">
          <a:xfrm flipV="1">
            <a:off x="1680574" y="5979054"/>
            <a:ext cx="1837119" cy="3735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9" name="Flèche vers la droite 58"/>
          <p:cNvSpPr/>
          <p:nvPr/>
        </p:nvSpPr>
        <p:spPr bwMode="auto">
          <a:xfrm rot="5400000">
            <a:off x="5308740" y="5154003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Flèche vers la droite 59"/>
          <p:cNvSpPr/>
          <p:nvPr/>
        </p:nvSpPr>
        <p:spPr bwMode="auto">
          <a:xfrm rot="5400000">
            <a:off x="5362494" y="6209014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61" name="Connecteur droit avec flèche 60"/>
          <p:cNvCxnSpPr/>
          <p:nvPr/>
        </p:nvCxnSpPr>
        <p:spPr bwMode="auto">
          <a:xfrm flipH="1" flipV="1">
            <a:off x="5269372" y="5038214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Connecteur droit avec flèche 61"/>
          <p:cNvCxnSpPr/>
          <p:nvPr/>
        </p:nvCxnSpPr>
        <p:spPr bwMode="auto">
          <a:xfrm flipH="1" flipV="1">
            <a:off x="5282200" y="6106069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Rectangle à coins arrondis 2"/>
          <p:cNvSpPr/>
          <p:nvPr/>
        </p:nvSpPr>
        <p:spPr>
          <a:xfrm>
            <a:off x="543763" y="2936115"/>
            <a:ext cx="1160384" cy="1617957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SRS – Subset 26</a:t>
            </a:r>
            <a:endParaRPr lang="eu-ES" sz="1600" dirty="0"/>
          </a:p>
        </p:txBody>
      </p:sp>
      <p:sp>
        <p:nvSpPr>
          <p:cNvPr id="63" name="Rectangle à coins arrondis 62"/>
          <p:cNvSpPr/>
          <p:nvPr/>
        </p:nvSpPr>
        <p:spPr>
          <a:xfrm>
            <a:off x="926698" y="1280156"/>
            <a:ext cx="870937" cy="61296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smtClean="0"/>
              <a:t>User stories</a:t>
            </a:r>
            <a:endParaRPr lang="eu-ES" sz="1600"/>
          </a:p>
        </p:txBody>
      </p:sp>
      <p:sp>
        <p:nvSpPr>
          <p:cNvPr id="64" name="Rectangle à coins arrondis 63"/>
          <p:cNvSpPr/>
          <p:nvPr/>
        </p:nvSpPr>
        <p:spPr>
          <a:xfrm>
            <a:off x="5151411" y="3175000"/>
            <a:ext cx="1882468" cy="2931069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 smtClean="0"/>
              <a:t>OpenETCS function </a:t>
            </a:r>
          </a:p>
          <a:p>
            <a:pPr algn="ctr"/>
            <a:r>
              <a:rPr lang="eu-ES" dirty="0" smtClean="0"/>
              <a:t>formal model</a:t>
            </a:r>
            <a:endParaRPr lang="eu-ES" dirty="0"/>
          </a:p>
        </p:txBody>
      </p:sp>
      <p:sp>
        <p:nvSpPr>
          <p:cNvPr id="47" name="Rectangle à coins arrondis 46"/>
          <p:cNvSpPr/>
          <p:nvPr/>
        </p:nvSpPr>
        <p:spPr>
          <a:xfrm rot="1161610">
            <a:off x="1446996" y="4017815"/>
            <a:ext cx="3864072" cy="304105"/>
          </a:xfrm>
          <a:prstGeom prst="roundRect">
            <a:avLst/>
          </a:prstGeom>
          <a:solidFill>
            <a:srgbClr val="660066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reqID in comments area</a:t>
            </a:r>
            <a:endParaRPr lang="eu-ES" sz="1100" dirty="0"/>
          </a:p>
        </p:txBody>
      </p:sp>
      <p:sp>
        <p:nvSpPr>
          <p:cNvPr id="65" name="Rectangle à coins arrondis 64"/>
          <p:cNvSpPr/>
          <p:nvPr/>
        </p:nvSpPr>
        <p:spPr>
          <a:xfrm>
            <a:off x="5186657" y="6117627"/>
            <a:ext cx="1242436" cy="301217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code generator</a:t>
            </a:r>
            <a:endParaRPr lang="eu-ES" sz="1100" dirty="0"/>
          </a:p>
        </p:txBody>
      </p:sp>
      <p:sp>
        <p:nvSpPr>
          <p:cNvPr id="66" name="Rectangle à coins arrondis 65"/>
          <p:cNvSpPr/>
          <p:nvPr/>
        </p:nvSpPr>
        <p:spPr>
          <a:xfrm>
            <a:off x="7153801" y="3873440"/>
            <a:ext cx="1627422" cy="1207535"/>
          </a:xfrm>
          <a:prstGeom prst="roundRect">
            <a:avLst/>
          </a:prstGeom>
          <a:solidFill>
            <a:srgbClr val="660066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 smtClean="0"/>
              <a:t>Architecture and Design Document</a:t>
            </a:r>
          </a:p>
          <a:p>
            <a:pPr algn="ctr"/>
            <a:r>
              <a:rPr lang="eu-ES" dirty="0" smtClean="0"/>
              <a:t>Draft</a:t>
            </a:r>
            <a:endParaRPr lang="eu-ES" dirty="0"/>
          </a:p>
        </p:txBody>
      </p:sp>
      <p:sp>
        <p:nvSpPr>
          <p:cNvPr id="67" name="Rectangle à coins arrondis 66"/>
          <p:cNvSpPr/>
          <p:nvPr/>
        </p:nvSpPr>
        <p:spPr>
          <a:xfrm>
            <a:off x="3530521" y="1510436"/>
            <a:ext cx="2898572" cy="61296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 smtClean="0"/>
              <a:t>User stories model</a:t>
            </a:r>
          </a:p>
          <a:p>
            <a:pPr algn="ctr"/>
            <a:r>
              <a:rPr lang="eu-ES" dirty="0" smtClean="0"/>
              <a:t>In sequence diagram</a:t>
            </a:r>
            <a:endParaRPr lang="eu-ES" dirty="0"/>
          </a:p>
        </p:txBody>
      </p:sp>
      <p:sp>
        <p:nvSpPr>
          <p:cNvPr id="70" name="Rectangle à coins arrondis 69"/>
          <p:cNvSpPr/>
          <p:nvPr/>
        </p:nvSpPr>
        <p:spPr>
          <a:xfrm>
            <a:off x="366103" y="2038844"/>
            <a:ext cx="816479" cy="53597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Cenelec EN50128</a:t>
            </a:r>
            <a:endParaRPr lang="eu-ES" sz="1200" dirty="0"/>
          </a:p>
        </p:txBody>
      </p:sp>
      <p:sp>
        <p:nvSpPr>
          <p:cNvPr id="72" name="Rectangle à coins arrondis 71"/>
          <p:cNvSpPr/>
          <p:nvPr/>
        </p:nvSpPr>
        <p:spPr>
          <a:xfrm>
            <a:off x="3008911" y="3451978"/>
            <a:ext cx="1041106" cy="675830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Data dictionnary model</a:t>
            </a:r>
            <a:endParaRPr lang="eu-ES" sz="1200" dirty="0"/>
          </a:p>
        </p:txBody>
      </p:sp>
      <p:sp>
        <p:nvSpPr>
          <p:cNvPr id="73" name="Espace réservé de la date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74" name="Espace réservé du numéro de diapositive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5</a:t>
            </a:fld>
            <a:endParaRPr lang="fr-FR"/>
          </a:p>
        </p:txBody>
      </p:sp>
      <p:grpSp>
        <p:nvGrpSpPr>
          <p:cNvPr id="75" name="Grouper 74"/>
          <p:cNvGrpSpPr/>
          <p:nvPr/>
        </p:nvGrpSpPr>
        <p:grpSpPr>
          <a:xfrm>
            <a:off x="1182582" y="895980"/>
            <a:ext cx="7678727" cy="549158"/>
            <a:chOff x="616942" y="195364"/>
            <a:chExt cx="7678727" cy="549158"/>
          </a:xfrm>
        </p:grpSpPr>
        <p:sp>
          <p:nvSpPr>
            <p:cNvPr id="76" name="Titre 1"/>
            <p:cNvSpPr txBox="1">
              <a:spLocks/>
            </p:cNvSpPr>
            <p:nvPr/>
          </p:nvSpPr>
          <p:spPr bwMode="auto">
            <a:xfrm>
              <a:off x="616942" y="277999"/>
              <a:ext cx="6300947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u-ES"/>
            </a:p>
          </p:txBody>
        </p:sp>
        <p:cxnSp>
          <p:nvCxnSpPr>
            <p:cNvPr id="77" name="Connecteur droit avec flèche 76"/>
            <p:cNvCxnSpPr/>
            <p:nvPr/>
          </p:nvCxnSpPr>
          <p:spPr bwMode="auto">
            <a:xfrm flipH="1">
              <a:off x="3207742" y="456974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8" name="ZoneTexte 77"/>
            <p:cNvSpPr txBox="1"/>
            <p:nvPr/>
          </p:nvSpPr>
          <p:spPr>
            <a:xfrm>
              <a:off x="4233276" y="195364"/>
              <a:ext cx="4062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i="1" dirty="0" smtClean="0">
                  <a:solidFill>
                    <a:srgbClr val="FF6600"/>
                  </a:solidFill>
                </a:rPr>
                <a:t>E</a:t>
              </a:r>
              <a:r>
                <a:rPr lang="eu-ES" sz="1400" i="1" dirty="0" smtClean="0">
                  <a:solidFill>
                    <a:srgbClr val="FF6600"/>
                  </a:solidFill>
                </a:rPr>
                <a:t>xpected traceability (directly between requirements</a:t>
              </a:r>
            </a:p>
            <a:p>
              <a:r>
                <a:rPr lang="eu-ES" sz="1400" i="1" dirty="0" smtClean="0">
                  <a:solidFill>
                    <a:srgbClr val="FF6600"/>
                  </a:solidFill>
                </a:rPr>
                <a:t> or through models)</a:t>
              </a:r>
              <a:endParaRPr lang="eu-ES" sz="1400" i="1" dirty="0">
                <a:solidFill>
                  <a:srgbClr val="FF6600"/>
                </a:solidFill>
              </a:endParaRPr>
            </a:p>
          </p:txBody>
        </p:sp>
        <p:sp>
          <p:nvSpPr>
            <p:cNvPr id="79" name="Flèche vers la droite 78"/>
            <p:cNvSpPr/>
            <p:nvPr/>
          </p:nvSpPr>
          <p:spPr bwMode="auto">
            <a:xfrm>
              <a:off x="1150342" y="365755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0" name="ZoneTexte 79"/>
            <p:cNvSpPr txBox="1"/>
            <p:nvPr/>
          </p:nvSpPr>
          <p:spPr>
            <a:xfrm>
              <a:off x="2022240" y="278383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u-ES" sz="1400" smtClean="0">
                  <a:solidFill>
                    <a:schemeClr val="accent5"/>
                  </a:solidFill>
                </a:rPr>
                <a:t>derive</a:t>
              </a:r>
              <a:endParaRPr lang="eu-ES" sz="1400">
                <a:solidFill>
                  <a:schemeClr val="accent5"/>
                </a:solidFill>
              </a:endParaRPr>
            </a:p>
          </p:txBody>
        </p:sp>
      </p:grpSp>
      <p:sp>
        <p:nvSpPr>
          <p:cNvPr id="81" name="Rectangle à coins arrondis 80"/>
          <p:cNvSpPr/>
          <p:nvPr/>
        </p:nvSpPr>
        <p:spPr>
          <a:xfrm>
            <a:off x="3936941" y="2681941"/>
            <a:ext cx="1249716" cy="1642782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OpenETCS architecture semi formal model</a:t>
            </a:r>
            <a:endParaRPr lang="eu-ES" sz="1200" dirty="0"/>
          </a:p>
        </p:txBody>
      </p:sp>
    </p:spTree>
    <p:extLst>
      <p:ext uri="{BB962C8B-B14F-4D97-AF65-F5344CB8AC3E}">
        <p14:creationId xmlns:p14="http://schemas.microsoft.com/office/powerpoint/2010/main" val="54874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tooling context</a:t>
            </a:r>
            <a:endParaRPr lang="eu-ES" dirty="0"/>
          </a:p>
        </p:txBody>
      </p:sp>
      <p:sp>
        <p:nvSpPr>
          <p:cNvPr id="9" name="Carré corné 8"/>
          <p:cNvSpPr/>
          <p:nvPr/>
        </p:nvSpPr>
        <p:spPr bwMode="auto">
          <a:xfrm>
            <a:off x="482522" y="3012709"/>
            <a:ext cx="1295400" cy="179618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u-E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System requirements</a:t>
            </a:r>
            <a:endParaRPr kumimoji="0" lang="eu-E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9" name="Grouper 18"/>
          <p:cNvGrpSpPr/>
          <p:nvPr/>
        </p:nvGrpSpPr>
        <p:grpSpPr>
          <a:xfrm>
            <a:off x="2674307" y="929339"/>
            <a:ext cx="6300947" cy="466523"/>
            <a:chOff x="616942" y="277999"/>
            <a:chExt cx="6300947" cy="466523"/>
          </a:xfrm>
        </p:grpSpPr>
        <p:sp>
          <p:nvSpPr>
            <p:cNvPr id="20" name="Titre 1"/>
            <p:cNvSpPr txBox="1">
              <a:spLocks/>
            </p:cNvSpPr>
            <p:nvPr/>
          </p:nvSpPr>
          <p:spPr bwMode="auto">
            <a:xfrm>
              <a:off x="616942" y="277999"/>
              <a:ext cx="6300947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u-ES"/>
            </a:p>
          </p:txBody>
        </p:sp>
        <p:cxnSp>
          <p:nvCxnSpPr>
            <p:cNvPr id="21" name="Connecteur droit avec flèche 20"/>
            <p:cNvCxnSpPr/>
            <p:nvPr/>
          </p:nvCxnSpPr>
          <p:spPr bwMode="auto">
            <a:xfrm flipH="1">
              <a:off x="3207742" y="456974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660066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ZoneTexte 21"/>
            <p:cNvSpPr txBox="1"/>
            <p:nvPr/>
          </p:nvSpPr>
          <p:spPr>
            <a:xfrm>
              <a:off x="4233276" y="278383"/>
              <a:ext cx="16393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i="1" dirty="0" smtClean="0">
                  <a:solidFill>
                    <a:srgbClr val="660066"/>
                  </a:solidFill>
                </a:rPr>
                <a:t>Current traceability</a:t>
              </a:r>
              <a:endParaRPr lang="eu-ES" sz="1400" i="1" dirty="0">
                <a:solidFill>
                  <a:srgbClr val="660066"/>
                </a:solidFill>
              </a:endParaRPr>
            </a:p>
          </p:txBody>
        </p:sp>
        <p:sp>
          <p:nvSpPr>
            <p:cNvPr id="25" name="Flèche vers la droite 24"/>
            <p:cNvSpPr/>
            <p:nvPr/>
          </p:nvSpPr>
          <p:spPr bwMode="auto">
            <a:xfrm>
              <a:off x="1150342" y="365755"/>
              <a:ext cx="762000" cy="152400"/>
            </a:xfrm>
            <a:prstGeom prst="rightArrow">
              <a:avLst/>
            </a:prstGeom>
            <a:solidFill>
              <a:srgbClr val="8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022240" y="278383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rgbClr val="660066"/>
                  </a:solidFill>
                </a:rPr>
                <a:t>D</a:t>
              </a:r>
              <a:r>
                <a:rPr lang="eu-ES" sz="1400" dirty="0" smtClean="0">
                  <a:solidFill>
                    <a:srgbClr val="660066"/>
                  </a:solidFill>
                </a:rPr>
                <a:t>erive</a:t>
              </a:r>
              <a:endParaRPr lang="eu-ES" sz="1400" dirty="0">
                <a:solidFill>
                  <a:srgbClr val="660066"/>
                </a:solidFill>
              </a:endParaRPr>
            </a:p>
          </p:txBody>
        </p:sp>
      </p:grpSp>
      <p:sp>
        <p:nvSpPr>
          <p:cNvPr id="27" name="Flèche vers la droite 26"/>
          <p:cNvSpPr/>
          <p:nvPr/>
        </p:nvSpPr>
        <p:spPr bwMode="auto">
          <a:xfrm rot="1108203">
            <a:off x="1686799" y="3951428"/>
            <a:ext cx="2169654" cy="171659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èche vers la droite 27"/>
          <p:cNvSpPr/>
          <p:nvPr/>
        </p:nvSpPr>
        <p:spPr bwMode="auto">
          <a:xfrm rot="454278">
            <a:off x="1960466" y="1802442"/>
            <a:ext cx="1494977" cy="161206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43763" y="3486565"/>
            <a:ext cx="118028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u-ES" sz="1000" smtClean="0"/>
              <a:t>System level requirements</a:t>
            </a:r>
            <a:endParaRPr lang="eu-ES" sz="1000"/>
          </a:p>
        </p:txBody>
      </p:sp>
      <p:sp>
        <p:nvSpPr>
          <p:cNvPr id="34" name="ZoneTexte 33"/>
          <p:cNvSpPr txBox="1"/>
          <p:nvPr/>
        </p:nvSpPr>
        <p:spPr>
          <a:xfrm>
            <a:off x="539612" y="4076668"/>
            <a:ext cx="1180285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u-ES" sz="1000" smtClean="0"/>
              <a:t>Decomposed and derived  requirements</a:t>
            </a:r>
            <a:endParaRPr lang="eu-ES" sz="1000"/>
          </a:p>
        </p:txBody>
      </p:sp>
      <p:sp>
        <p:nvSpPr>
          <p:cNvPr id="37" name="Flèche vers la droite 36"/>
          <p:cNvSpPr/>
          <p:nvPr/>
        </p:nvSpPr>
        <p:spPr bwMode="auto">
          <a:xfrm rot="5400000">
            <a:off x="5486423" y="2527606"/>
            <a:ext cx="400290" cy="174846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543763" y="3096303"/>
            <a:ext cx="1160384" cy="1617957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SRS – Subset 26</a:t>
            </a:r>
            <a:endParaRPr lang="eu-ES" sz="1600" dirty="0"/>
          </a:p>
        </p:txBody>
      </p:sp>
      <p:sp>
        <p:nvSpPr>
          <p:cNvPr id="63" name="Rectangle à coins arrondis 62"/>
          <p:cNvSpPr/>
          <p:nvPr/>
        </p:nvSpPr>
        <p:spPr>
          <a:xfrm>
            <a:off x="926698" y="1440344"/>
            <a:ext cx="870937" cy="61296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smtClean="0"/>
              <a:t>User stories</a:t>
            </a:r>
            <a:endParaRPr lang="eu-ES" sz="1600"/>
          </a:p>
        </p:txBody>
      </p:sp>
      <p:sp>
        <p:nvSpPr>
          <p:cNvPr id="64" name="Rectangle à coins arrondis 63"/>
          <p:cNvSpPr/>
          <p:nvPr/>
        </p:nvSpPr>
        <p:spPr>
          <a:xfrm>
            <a:off x="4930952" y="3210244"/>
            <a:ext cx="2162695" cy="2795780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 smtClean="0"/>
              <a:t>OpenETCS function Scade model</a:t>
            </a:r>
            <a:endParaRPr lang="eu-ES" dirty="0"/>
          </a:p>
        </p:txBody>
      </p:sp>
      <p:sp>
        <p:nvSpPr>
          <p:cNvPr id="47" name="Rectangle à coins arrondis 46"/>
          <p:cNvSpPr/>
          <p:nvPr/>
        </p:nvSpPr>
        <p:spPr>
          <a:xfrm rot="1161610">
            <a:off x="1631089" y="4603366"/>
            <a:ext cx="3280367" cy="300702"/>
          </a:xfrm>
          <a:prstGeom prst="roundRect">
            <a:avLst/>
          </a:prstGeom>
          <a:solidFill>
            <a:srgbClr val="660066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smtClean="0"/>
              <a:t>reqID in comments area</a:t>
            </a:r>
            <a:endParaRPr lang="eu-ES" sz="1100"/>
          </a:p>
        </p:txBody>
      </p:sp>
      <p:sp>
        <p:nvSpPr>
          <p:cNvPr id="65" name="Rectangle à coins arrondis 64"/>
          <p:cNvSpPr/>
          <p:nvPr/>
        </p:nvSpPr>
        <p:spPr>
          <a:xfrm>
            <a:off x="5195834" y="5915473"/>
            <a:ext cx="1242436" cy="601065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code generator</a:t>
            </a:r>
            <a:endParaRPr lang="eu-ES" sz="1100" dirty="0"/>
          </a:p>
        </p:txBody>
      </p:sp>
      <p:sp>
        <p:nvSpPr>
          <p:cNvPr id="66" name="Rectangle à coins arrondis 65"/>
          <p:cNvSpPr/>
          <p:nvPr/>
        </p:nvSpPr>
        <p:spPr>
          <a:xfrm>
            <a:off x="7322495" y="3086442"/>
            <a:ext cx="1452542" cy="1272930"/>
          </a:xfrm>
          <a:prstGeom prst="roundRect">
            <a:avLst/>
          </a:prstGeom>
          <a:solidFill>
            <a:srgbClr val="660066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Architecture and Design Document</a:t>
            </a:r>
          </a:p>
          <a:p>
            <a:pPr algn="ctr"/>
            <a:r>
              <a:rPr lang="eu-ES" sz="1600" dirty="0" smtClean="0"/>
              <a:t>Draft</a:t>
            </a:r>
            <a:endParaRPr lang="eu-ES" sz="1600" dirty="0"/>
          </a:p>
        </p:txBody>
      </p:sp>
      <p:sp>
        <p:nvSpPr>
          <p:cNvPr id="67" name="Rectangle à coins arrondis 66"/>
          <p:cNvSpPr/>
          <p:nvPr/>
        </p:nvSpPr>
        <p:spPr>
          <a:xfrm>
            <a:off x="3530521" y="1670624"/>
            <a:ext cx="2898572" cy="61296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 smtClean="0"/>
              <a:t>User stories model</a:t>
            </a:r>
          </a:p>
          <a:p>
            <a:pPr algn="ctr"/>
            <a:r>
              <a:rPr lang="eu-ES" dirty="0" smtClean="0"/>
              <a:t>In sequence diagram</a:t>
            </a:r>
            <a:endParaRPr lang="eu-ES" dirty="0"/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02" y="2905802"/>
            <a:ext cx="394505" cy="394505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911" y="2905802"/>
            <a:ext cx="416889" cy="416889"/>
          </a:xfrm>
          <a:prstGeom prst="rect">
            <a:avLst/>
          </a:prstGeom>
        </p:spPr>
      </p:pic>
      <p:sp>
        <p:nvSpPr>
          <p:cNvPr id="70" name="Rectangle à coins arrondis 69"/>
          <p:cNvSpPr/>
          <p:nvPr/>
        </p:nvSpPr>
        <p:spPr>
          <a:xfrm>
            <a:off x="366103" y="2199032"/>
            <a:ext cx="816479" cy="53597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Cenelec EN50128</a:t>
            </a:r>
            <a:endParaRPr lang="eu-ES" sz="1200" dirty="0"/>
          </a:p>
        </p:txBody>
      </p:sp>
      <p:pic>
        <p:nvPicPr>
          <p:cNvPr id="72" name="Imag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979" y="3012452"/>
            <a:ext cx="1086442" cy="395070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641" y="6006024"/>
            <a:ext cx="920909" cy="334876"/>
          </a:xfrm>
          <a:prstGeom prst="rect">
            <a:avLst/>
          </a:prstGeom>
        </p:spPr>
      </p:pic>
      <p:sp>
        <p:nvSpPr>
          <p:cNvPr id="75" name="Rectangle à coins arrondis 74"/>
          <p:cNvSpPr/>
          <p:nvPr/>
        </p:nvSpPr>
        <p:spPr>
          <a:xfrm>
            <a:off x="3802892" y="4082951"/>
            <a:ext cx="996024" cy="675830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Data dictionnary model</a:t>
            </a:r>
            <a:endParaRPr lang="eu-ES" sz="1200" dirty="0"/>
          </a:p>
        </p:txBody>
      </p:sp>
      <p:pic>
        <p:nvPicPr>
          <p:cNvPr id="76" name="Imag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399" y="4021499"/>
            <a:ext cx="524318" cy="232779"/>
          </a:xfrm>
          <a:prstGeom prst="rect">
            <a:avLst/>
          </a:prstGeom>
        </p:spPr>
      </p:pic>
      <p:sp>
        <p:nvSpPr>
          <p:cNvPr id="77" name="Rectangle à coins arrondis 76"/>
          <p:cNvSpPr/>
          <p:nvPr/>
        </p:nvSpPr>
        <p:spPr>
          <a:xfrm>
            <a:off x="5195834" y="6543741"/>
            <a:ext cx="1242436" cy="301217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C code</a:t>
            </a:r>
            <a:endParaRPr lang="eu-ES" sz="1100" dirty="0"/>
          </a:p>
        </p:txBody>
      </p:sp>
      <p:pic>
        <p:nvPicPr>
          <p:cNvPr id="79" name="Imag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329" y="1497046"/>
            <a:ext cx="639906" cy="367410"/>
          </a:xfrm>
          <a:prstGeom prst="rect">
            <a:avLst/>
          </a:prstGeom>
        </p:spPr>
      </p:pic>
      <p:sp>
        <p:nvSpPr>
          <p:cNvPr id="80" name="Espace réservé de la date 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81" name="Espace réservé du numéro de diapositive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6</a:t>
            </a:fld>
            <a:endParaRPr lang="fr-FR"/>
          </a:p>
        </p:txBody>
      </p:sp>
      <p:sp>
        <p:nvSpPr>
          <p:cNvPr id="88" name="Flèche vers la droite 87"/>
          <p:cNvSpPr/>
          <p:nvPr/>
        </p:nvSpPr>
        <p:spPr bwMode="auto">
          <a:xfrm rot="524160">
            <a:off x="1770962" y="3594307"/>
            <a:ext cx="3132986" cy="153800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3618566" y="2905802"/>
            <a:ext cx="1249716" cy="669563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OpenETCS architecture SysML model</a:t>
            </a:r>
            <a:endParaRPr lang="eu-ES" sz="1200" dirty="0"/>
          </a:p>
        </p:txBody>
      </p:sp>
      <p:pic>
        <p:nvPicPr>
          <p:cNvPr id="90" name="Image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191" y="2702798"/>
            <a:ext cx="539761" cy="309911"/>
          </a:xfrm>
          <a:prstGeom prst="rect">
            <a:avLst/>
          </a:prstGeom>
        </p:spPr>
      </p:pic>
      <p:cxnSp>
        <p:nvCxnSpPr>
          <p:cNvPr id="91" name="Connecteur droit avec flèche 90"/>
          <p:cNvCxnSpPr/>
          <p:nvPr/>
        </p:nvCxnSpPr>
        <p:spPr bwMode="auto">
          <a:xfrm flipH="1" flipV="1">
            <a:off x="1669757" y="4082951"/>
            <a:ext cx="3420066" cy="12290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3" name="Image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1749" y="5140130"/>
            <a:ext cx="1037990" cy="428170"/>
          </a:xfrm>
          <a:prstGeom prst="rect">
            <a:avLst/>
          </a:prstGeom>
        </p:spPr>
      </p:pic>
      <p:sp>
        <p:nvSpPr>
          <p:cNvPr id="94" name="Flèche vers la droite 93"/>
          <p:cNvSpPr/>
          <p:nvPr/>
        </p:nvSpPr>
        <p:spPr bwMode="auto">
          <a:xfrm rot="248904">
            <a:off x="1770090" y="3157491"/>
            <a:ext cx="1697366" cy="157175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5" name="Connecteur droit avec flèche 94"/>
          <p:cNvCxnSpPr/>
          <p:nvPr/>
        </p:nvCxnSpPr>
        <p:spPr bwMode="auto">
          <a:xfrm flipH="1" flipV="1">
            <a:off x="1804420" y="3052116"/>
            <a:ext cx="1726101" cy="441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7" name="Image 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8850" y="2815174"/>
            <a:ext cx="601617" cy="210566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5502" y="2753036"/>
            <a:ext cx="562974" cy="29908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830205" y="5546141"/>
            <a:ext cx="1121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Req</a:t>
            </a:r>
            <a:r>
              <a:rPr lang="fr-FR" sz="1400" dirty="0" smtClean="0"/>
              <a:t> </a:t>
            </a:r>
            <a:r>
              <a:rPr lang="fr-FR" sz="1400" dirty="0" err="1" smtClean="0"/>
              <a:t>gateway</a:t>
            </a:r>
            <a:endParaRPr lang="fr-FR" sz="1400" dirty="0" smtClean="0"/>
          </a:p>
        </p:txBody>
      </p:sp>
      <p:sp>
        <p:nvSpPr>
          <p:cNvPr id="49" name="ZoneTexte 48"/>
          <p:cNvSpPr txBox="1"/>
          <p:nvPr/>
        </p:nvSpPr>
        <p:spPr>
          <a:xfrm>
            <a:off x="2345878" y="4870622"/>
            <a:ext cx="1188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</a:rPr>
              <a:t>Partially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  <a:r>
              <a:rPr lang="fr-FR" sz="1400" dirty="0" err="1" smtClean="0">
                <a:solidFill>
                  <a:srgbClr val="FF0000"/>
                </a:solidFill>
              </a:rPr>
              <a:t>done</a:t>
            </a:r>
            <a:endParaRPr lang="fr-FR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u-ES" smtClean="0"/>
              <a:t>WP3 priorities regarding traceability</a:t>
            </a:r>
            <a:endParaRPr lang="eu-E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35210" cy="4525963"/>
          </a:xfrm>
        </p:spPr>
        <p:txBody>
          <a:bodyPr/>
          <a:lstStyle/>
          <a:p>
            <a:r>
              <a:rPr lang="eu-ES" smtClean="0"/>
              <a:t>Urgent: Scade model to SRS traceability</a:t>
            </a:r>
          </a:p>
          <a:p>
            <a:pPr lvl="1"/>
            <a:r>
              <a:rPr lang="eu-ES" smtClean="0"/>
              <a:t>Either through ReqTify tool</a:t>
            </a:r>
          </a:p>
          <a:p>
            <a:pPr lvl="1"/>
            <a:r>
              <a:rPr lang="eu-ES" smtClean="0"/>
              <a:t>Else (ideally) through open source solution</a:t>
            </a:r>
          </a:p>
          <a:p>
            <a:pPr lvl="1"/>
            <a:endParaRPr lang="eu-ES" smtClean="0"/>
          </a:p>
          <a:p>
            <a:r>
              <a:rPr lang="eu-ES" smtClean="0"/>
              <a:t>Nice to have: SysML model to SRS traeability</a:t>
            </a:r>
          </a:p>
          <a:p>
            <a:pPr lvl="1"/>
            <a:r>
              <a:rPr lang="eu-ES" smtClean="0"/>
              <a:t>Either through ReqIF/ReqCycle</a:t>
            </a:r>
          </a:p>
          <a:p>
            <a:pPr lvl="1"/>
            <a:r>
              <a:rPr lang="eu-ES" smtClean="0"/>
              <a:t>Else through other open source chain</a:t>
            </a:r>
            <a:endParaRPr lang="eu-E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6822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404</Words>
  <Application>Microsoft Macintosh PowerPoint</Application>
  <PresentationFormat>Présentation à l'écran (4:3)</PresentationFormat>
  <Paragraphs>140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OpenETCS project Summary of WP3 priorities concerning traceability</vt:lpstr>
      <vt:lpstr>Key points summary</vt:lpstr>
      <vt:lpstr>Standard SE process (ISO 15288:2015) without models</vt:lpstr>
      <vt:lpstr>Standard SE process with models</vt:lpstr>
      <vt:lpstr>OpenETCS current process vs. standard</vt:lpstr>
      <vt:lpstr>OpenETCS current tooling context</vt:lpstr>
      <vt:lpstr>WP3 priorities regarding traceability</vt:lpstr>
    </vt:vector>
  </TitlesOfParts>
  <Company>SAMARES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WP3 expectations concerning traceability</dc:title>
  <dc:creator>FAUDOU raphael</dc:creator>
  <cp:lastModifiedBy>FAUDOU raphael</cp:lastModifiedBy>
  <cp:revision>191</cp:revision>
  <dcterms:created xsi:type="dcterms:W3CDTF">2015-09-28T11:47:43Z</dcterms:created>
  <dcterms:modified xsi:type="dcterms:W3CDTF">2015-10-06T08:55:53Z</dcterms:modified>
</cp:coreProperties>
</file>