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2" r:id="rId3"/>
    <p:sldId id="300" r:id="rId4"/>
    <p:sldId id="294" r:id="rId5"/>
    <p:sldId id="298" r:id="rId6"/>
    <p:sldId id="303" r:id="rId7"/>
    <p:sldId id="312" r:id="rId8"/>
    <p:sldId id="314" r:id="rId9"/>
    <p:sldId id="306" r:id="rId10"/>
    <p:sldId id="291" r:id="rId11"/>
    <p:sldId id="309" r:id="rId12"/>
    <p:sldId id="297" r:id="rId13"/>
    <p:sldId id="285" r:id="rId14"/>
    <p:sldId id="266" r:id="rId15"/>
    <p:sldId id="275" r:id="rId16"/>
    <p:sldId id="277" r:id="rId17"/>
    <p:sldId id="276" r:id="rId18"/>
    <p:sldId id="265" r:id="rId19"/>
    <p:sldId id="272" r:id="rId20"/>
    <p:sldId id="302" r:id="rId21"/>
    <p:sldId id="301" r:id="rId22"/>
    <p:sldId id="282" r:id="rId23"/>
    <p:sldId id="283" r:id="rId24"/>
    <p:sldId id="284" r:id="rId25"/>
    <p:sldId id="274" r:id="rId26"/>
    <p:sldId id="304" r:id="rId27"/>
    <p:sldId id="307" r:id="rId28"/>
    <p:sldId id="308" r:id="rId29"/>
    <p:sldId id="313" r:id="rId30"/>
    <p:sldId id="315" r:id="rId31"/>
    <p:sldId id="316" r:id="rId32"/>
    <p:sldId id="317" r:id="rId33"/>
    <p:sldId id="318" r:id="rId34"/>
    <p:sldId id="319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020427" y="63302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334947" y="780009"/>
            <a:ext cx="8459518" cy="5853365"/>
            <a:chOff x="334947" y="780009"/>
            <a:chExt cx="8459518" cy="5853365"/>
          </a:xfrm>
        </p:grpSpPr>
        <p:grpSp>
          <p:nvGrpSpPr>
            <p:cNvPr id="44" name="Grouper 43"/>
            <p:cNvGrpSpPr/>
            <p:nvPr/>
          </p:nvGrpSpPr>
          <p:grpSpPr>
            <a:xfrm>
              <a:off x="334947" y="1091659"/>
              <a:ext cx="8459518" cy="5541715"/>
              <a:chOff x="334947" y="522921"/>
              <a:chExt cx="8459518" cy="5541715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3020427" y="522921"/>
                <a:ext cx="3426000" cy="325491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 for system and SW architecture definition</a:t>
                </a:r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19" name="Image 18" descr="1stlevelarchitectur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195" y="1307725"/>
                <a:ext cx="2326282" cy="894849"/>
              </a:xfrm>
              <a:prstGeom prst="rect">
                <a:avLst/>
              </a:prstGeom>
            </p:spPr>
          </p:pic>
          <p:sp>
            <p:nvSpPr>
              <p:cNvPr id="13" name="Cylindre 12"/>
              <p:cNvSpPr/>
              <p:nvPr/>
            </p:nvSpPr>
            <p:spPr>
              <a:xfrm>
                <a:off x="334947" y="1360713"/>
                <a:ext cx="2096962" cy="4161245"/>
              </a:xfrm>
              <a:prstGeom prst="can">
                <a:avLst>
                  <a:gd name="adj" fmla="val 6812"/>
                </a:avLst>
              </a:prstGeom>
              <a:solidFill>
                <a:srgbClr val="CC66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" name="Image 1" descr="2ndlevelarchitectur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7830" y="2400699"/>
                <a:ext cx="2824043" cy="1163697"/>
              </a:xfrm>
              <a:prstGeom prst="rect">
                <a:avLst/>
              </a:prstGeom>
            </p:spPr>
          </p:pic>
          <p:sp>
            <p:nvSpPr>
              <p:cNvPr id="14" name="Rectangle à coins arrondis 13"/>
              <p:cNvSpPr/>
              <p:nvPr/>
            </p:nvSpPr>
            <p:spPr>
              <a:xfrm>
                <a:off x="6884014" y="2428464"/>
                <a:ext cx="1910451" cy="3216947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</a:t>
                </a:r>
                <a:r>
                  <a:rPr lang="eu-ES" sz="1400" dirty="0" smtClean="0"/>
                  <a:t>overall executable SCADE </a:t>
                </a:r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012090" y="3575880"/>
                <a:ext cx="1642966" cy="44156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SW </a:t>
                </a:r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 rot="1980773">
                <a:off x="5893728" y="2708710"/>
                <a:ext cx="14127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28" name="Connecteur droit avec flèche 27"/>
              <p:cNvCxnSpPr>
                <a:stCxn id="2" idx="3"/>
              </p:cNvCxnSpPr>
              <p:nvPr/>
            </p:nvCxnSpPr>
            <p:spPr>
              <a:xfrm>
                <a:off x="5961873" y="2982548"/>
                <a:ext cx="922141" cy="58184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36079" y="2110619"/>
                <a:ext cx="1705556" cy="684116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 smtClean="0"/>
              </a:p>
              <a:p>
                <a:pPr algn="ctr"/>
                <a:r>
                  <a:rPr lang="fr-FR" sz="1600" dirty="0" smtClean="0"/>
                  <a:t>requirements</a:t>
                </a:r>
                <a:endParaRPr lang="fr-FR" sz="16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4359" y="3066986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cxnSp>
            <p:nvCxnSpPr>
              <p:cNvPr id="97" name="Connecteur droit avec flèche 96"/>
              <p:cNvCxnSpPr/>
              <p:nvPr/>
            </p:nvCxnSpPr>
            <p:spPr>
              <a:xfrm flipH="1">
                <a:off x="2102560" y="2794735"/>
                <a:ext cx="1195364" cy="484491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avec flèche 97"/>
              <p:cNvCxnSpPr>
                <a:stCxn id="2" idx="2"/>
                <a:endCxn id="49" idx="3"/>
              </p:cNvCxnSpPr>
              <p:nvPr/>
            </p:nvCxnSpPr>
            <p:spPr>
              <a:xfrm flipH="1">
                <a:off x="2141635" y="3564396"/>
                <a:ext cx="2408217" cy="1391313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98"/>
              <p:cNvCxnSpPr/>
              <p:nvPr/>
            </p:nvCxnSpPr>
            <p:spPr>
              <a:xfrm flipH="1">
                <a:off x="2181349" y="3219386"/>
                <a:ext cx="1145463" cy="371264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/>
              <p:cNvCxnSpPr/>
              <p:nvPr/>
            </p:nvCxnSpPr>
            <p:spPr>
              <a:xfrm flipH="1">
                <a:off x="2141636" y="3219386"/>
                <a:ext cx="1638412" cy="1465558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er 107"/>
              <p:cNvGrpSpPr/>
              <p:nvPr/>
            </p:nvGrpSpPr>
            <p:grpSpPr>
              <a:xfrm>
                <a:off x="1828120" y="5699700"/>
                <a:ext cx="2384613" cy="364936"/>
                <a:chOff x="6294158" y="426676"/>
                <a:chExt cx="2384613" cy="364936"/>
              </a:xfrm>
            </p:grpSpPr>
            <p:cxnSp>
              <p:nvCxnSpPr>
                <p:cNvPr id="109" name="Connecteur droit avec flèche 108"/>
                <p:cNvCxnSpPr/>
                <p:nvPr/>
              </p:nvCxnSpPr>
              <p:spPr>
                <a:xfrm flipH="1" flipV="1">
                  <a:off x="6376487" y="426676"/>
                  <a:ext cx="2002687" cy="1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ZoneTexte 110"/>
                <p:cNvSpPr txBox="1"/>
                <p:nvPr/>
              </p:nvSpPr>
              <p:spPr>
                <a:xfrm>
                  <a:off x="6294158" y="483835"/>
                  <a:ext cx="2384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u-ES" sz="1400" dirty="0" smtClean="0"/>
                    <a:t>Deduce (create) requirements</a:t>
                  </a:r>
                  <a:endParaRPr lang="eu-ES" sz="1400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636759" y="3219386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9159" y="3371786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SW Component</a:t>
                </a:r>
              </a:p>
              <a:p>
                <a:pPr algn="ctr"/>
                <a:r>
                  <a:rPr lang="fr-FR" sz="1600" dirty="0" smtClean="0"/>
                  <a:t>Requirements</a:t>
                </a:r>
                <a:endParaRPr lang="fr-FR" sz="16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759" y="4524865"/>
                <a:ext cx="1504876" cy="861687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SW Component</a:t>
                </a:r>
              </a:p>
              <a:p>
                <a:pPr algn="ctr"/>
                <a:r>
                  <a:rPr lang="fr-FR" sz="1600" dirty="0" smtClean="0"/>
                  <a:t>Interface requirements</a:t>
                </a:r>
                <a:endParaRPr lang="fr-FR" sz="1600" dirty="0"/>
              </a:p>
            </p:txBody>
          </p:sp>
          <p:cxnSp>
            <p:nvCxnSpPr>
              <p:cNvPr id="55" name="Connecteur droit avec flèche 54"/>
              <p:cNvCxnSpPr/>
              <p:nvPr/>
            </p:nvCxnSpPr>
            <p:spPr>
              <a:xfrm>
                <a:off x="2181349" y="2400008"/>
                <a:ext cx="956482" cy="23594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/>
              <p:nvPr/>
            </p:nvCxnSpPr>
            <p:spPr>
              <a:xfrm flipH="1">
                <a:off x="2141635" y="1654867"/>
                <a:ext cx="1195364" cy="64327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4217635" y="5699700"/>
                <a:ext cx="195842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4197787" y="569970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I</a:t>
                </a:r>
                <a:r>
                  <a:rPr lang="eu-ES" sz="1400" dirty="0" smtClean="0"/>
                  <a:t>nput for</a:t>
                </a:r>
                <a:endParaRPr lang="eu-ES" sz="1400" dirty="0"/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4310284" y="2202574"/>
                <a:ext cx="0" cy="2721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ylindre 28"/>
            <p:cNvSpPr/>
            <p:nvPr/>
          </p:nvSpPr>
          <p:spPr>
            <a:xfrm>
              <a:off x="334947" y="780009"/>
              <a:ext cx="2096962" cy="968015"/>
            </a:xfrm>
            <a:prstGeom prst="can">
              <a:avLst>
                <a:gd name="adj" fmla="val 11757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SRS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Subset</a:t>
              </a:r>
              <a:r>
                <a:rPr lang="fr-FR" sz="1600" dirty="0" smtClean="0">
                  <a:solidFill>
                    <a:schemeClr val="bg1"/>
                  </a:solidFill>
                </a:rPr>
                <a:t> 26 requirements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as .ReqIF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>
              <a:off x="2431909" y="1536357"/>
              <a:ext cx="980286" cy="48985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438875" y="1740394"/>
              <a:ext cx="0" cy="2721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76" name="Grouper 75"/>
          <p:cNvGrpSpPr/>
          <p:nvPr/>
        </p:nvGrpSpPr>
        <p:grpSpPr>
          <a:xfrm>
            <a:off x="283301" y="307130"/>
            <a:ext cx="8707661" cy="6550870"/>
            <a:chOff x="283301" y="307130"/>
            <a:chExt cx="8707661" cy="6550870"/>
          </a:xfrm>
        </p:grpSpPr>
        <p:sp>
          <p:nvSpPr>
            <p:cNvPr id="68" name="Rectangle 67"/>
            <p:cNvSpPr/>
            <p:nvPr/>
          </p:nvSpPr>
          <p:spPr>
            <a:xfrm>
              <a:off x="283301" y="307130"/>
              <a:ext cx="8664969" cy="6550870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20428" y="672132"/>
              <a:ext cx="2871008" cy="2872640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SysML model - system level definition</a:t>
              </a:r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355060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195" y="1307724"/>
              <a:ext cx="1390605" cy="894849"/>
            </a:xfrm>
            <a:prstGeom prst="rect">
              <a:avLst/>
            </a:prstGeom>
          </p:spPr>
        </p:pic>
        <p:sp>
          <p:nvSpPr>
            <p:cNvPr id="13" name="Cylindre 12"/>
            <p:cNvSpPr/>
            <p:nvPr/>
          </p:nvSpPr>
          <p:spPr>
            <a:xfrm>
              <a:off x="469608" y="1941286"/>
              <a:ext cx="1889100" cy="4262351"/>
            </a:xfrm>
            <a:prstGeom prst="can">
              <a:avLst>
                <a:gd name="adj" fmla="val 9286"/>
              </a:avLst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831" y="2283307"/>
              <a:ext cx="2600646" cy="1163697"/>
            </a:xfrm>
            <a:prstGeom prst="rect">
              <a:avLst/>
            </a:prstGeom>
          </p:spPr>
        </p:pic>
        <p:sp>
          <p:nvSpPr>
            <p:cNvPr id="14" name="Rectangle à coins arrondis 13"/>
            <p:cNvSpPr/>
            <p:nvPr/>
          </p:nvSpPr>
          <p:spPr>
            <a:xfrm>
              <a:off x="6489162" y="2428464"/>
              <a:ext cx="2380011" cy="3494411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(formal) executable SCADE</a:t>
              </a:r>
            </a:p>
            <a:p>
              <a:pPr algn="ctr"/>
              <a:r>
                <a:rPr lang="fr-FR" sz="1400" dirty="0" smtClean="0"/>
                <a:t>M</a:t>
              </a:r>
              <a:r>
                <a:rPr lang="eu-ES" sz="1400" dirty="0" smtClean="0"/>
                <a:t>odel</a:t>
              </a:r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7177335" y="4674186"/>
              <a:ext cx="1421305" cy="587034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u-ES" sz="11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7229428" y="4732821"/>
              <a:ext cx="1449343" cy="613773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u-ES" sz="1100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7309427" y="4822838"/>
              <a:ext cx="1481016" cy="619804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Detailed design function model</a:t>
              </a:r>
              <a:endParaRPr lang="eu-ES" sz="11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737074" y="3650584"/>
              <a:ext cx="1672503" cy="441568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Integration</a:t>
              </a:r>
              <a:r>
                <a:rPr lang="fr-FR" sz="1100" dirty="0" smtClean="0"/>
                <a:t> model</a:t>
              </a:r>
              <a:endParaRPr lang="eu-ES" sz="1100" dirty="0"/>
            </a:p>
          </p:txBody>
        </p:sp>
        <p:sp>
          <p:nvSpPr>
            <p:cNvPr id="21" name="ZoneTexte 20"/>
            <p:cNvSpPr txBox="1"/>
            <p:nvPr/>
          </p:nvSpPr>
          <p:spPr>
            <a:xfrm rot="2081400">
              <a:off x="5588368" y="2712242"/>
              <a:ext cx="1411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sp>
          <p:nvSpPr>
            <p:cNvPr id="24" name="ZoneTexte 23"/>
            <p:cNvSpPr txBox="1"/>
            <p:nvPr/>
          </p:nvSpPr>
          <p:spPr>
            <a:xfrm rot="2157710">
              <a:off x="4853999" y="3838930"/>
              <a:ext cx="2109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Functional</a:t>
              </a:r>
              <a:r>
                <a:rPr lang="fr-FR" sz="1400" dirty="0" smtClean="0"/>
                <a:t> </a:t>
              </a:r>
              <a:r>
                <a:rPr lang="fr-FR" sz="1400" dirty="0" smtClean="0"/>
                <a:t>block </a:t>
              </a:r>
              <a:r>
                <a:rPr lang="fr-FR" sz="1400" dirty="0" err="1" smtClean="0"/>
                <a:t>definition</a:t>
              </a:r>
              <a:endParaRPr lang="fr-FR" sz="1400" dirty="0"/>
            </a:p>
          </p:txBody>
        </p:sp>
        <p:cxnSp>
          <p:nvCxnSpPr>
            <p:cNvPr id="26" name="Connecteur droit avec flèche 25"/>
            <p:cNvCxnSpPr>
              <a:endCxn id="17" idx="1"/>
            </p:cNvCxnSpPr>
            <p:nvPr/>
          </p:nvCxnSpPr>
          <p:spPr>
            <a:xfrm>
              <a:off x="4706745" y="3279225"/>
              <a:ext cx="2602682" cy="185351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" idx="3"/>
            </p:cNvCxnSpPr>
            <p:nvPr/>
          </p:nvCxnSpPr>
          <p:spPr>
            <a:xfrm>
              <a:off x="5738477" y="2865156"/>
              <a:ext cx="998597" cy="72549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8124098" y="4050836"/>
              <a:ext cx="0" cy="8405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7123770" y="4229893"/>
              <a:ext cx="92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chemeClr val="bg1"/>
                  </a:solidFill>
                </a:rPr>
                <a:t>integration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 flipV="1">
              <a:off x="7954114" y="4050836"/>
              <a:ext cx="0" cy="59369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H="1" flipV="1">
              <a:off x="2215246" y="4509660"/>
              <a:ext cx="5014184" cy="22316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flipH="1" flipV="1">
              <a:off x="2181350" y="4674186"/>
              <a:ext cx="5048080" cy="22387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H="1">
              <a:off x="2181350" y="5349939"/>
              <a:ext cx="5200480" cy="24210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2181350" y="5242553"/>
              <a:ext cx="5048080" cy="20008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7046367" y="5561842"/>
              <a:ext cx="988960" cy="259142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Types model</a:t>
              </a:r>
              <a:endParaRPr lang="eu-ES" sz="1100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H="1">
              <a:off x="2181350" y="5638053"/>
              <a:ext cx="4865017" cy="12957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à coins arrondis 60"/>
            <p:cNvSpPr/>
            <p:nvPr/>
          </p:nvSpPr>
          <p:spPr>
            <a:xfrm>
              <a:off x="6920191" y="6366363"/>
              <a:ext cx="1635153" cy="412098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application executable code</a:t>
              </a:r>
              <a:endParaRPr lang="eu-ES" sz="11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7584693" y="5947460"/>
              <a:ext cx="1" cy="41890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7571846" y="5926638"/>
              <a:ext cx="141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/>
                <a:t>Generates</a:t>
              </a:r>
              <a:r>
                <a:rPr lang="fr-FR" sz="1200" dirty="0" smtClean="0"/>
                <a:t> (KCG)</a:t>
              </a:r>
              <a:endParaRPr lang="fr-FR" sz="1200" dirty="0"/>
            </a:p>
          </p:txBody>
        </p:sp>
        <p:sp>
          <p:nvSpPr>
            <p:cNvPr id="84" name="Rectangle à coins arrondis 83"/>
            <p:cNvSpPr/>
            <p:nvPr/>
          </p:nvSpPr>
          <p:spPr>
            <a:xfrm>
              <a:off x="3107591" y="3773242"/>
              <a:ext cx="2047320" cy="681986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SW Architecture and Design Document (Draft)</a:t>
              </a:r>
              <a:endParaRPr lang="eu-ES" sz="1400" dirty="0"/>
            </a:p>
          </p:txBody>
        </p:sp>
        <p:cxnSp>
          <p:nvCxnSpPr>
            <p:cNvPr id="85" name="Connecteur droit avec flèche 84"/>
            <p:cNvCxnSpPr>
              <a:endCxn id="84" idx="3"/>
            </p:cNvCxnSpPr>
            <p:nvPr/>
          </p:nvCxnSpPr>
          <p:spPr>
            <a:xfrm flipH="1">
              <a:off x="5154911" y="3886092"/>
              <a:ext cx="1304011" cy="22814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er 107"/>
            <p:cNvGrpSpPr/>
            <p:nvPr/>
          </p:nvGrpSpPr>
          <p:grpSpPr>
            <a:xfrm>
              <a:off x="6294158" y="559597"/>
              <a:ext cx="2384613" cy="370751"/>
              <a:chOff x="6294158" y="420861"/>
              <a:chExt cx="2384613" cy="370751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47" name="Carré corné 46"/>
            <p:cNvSpPr/>
            <p:nvPr/>
          </p:nvSpPr>
          <p:spPr>
            <a:xfrm>
              <a:off x="4237548" y="5922875"/>
              <a:ext cx="938394" cy="70586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openETCS API</a:t>
              </a:r>
              <a:endParaRPr lang="fr-FR" sz="1400" dirty="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5175942" y="5442643"/>
              <a:ext cx="2205888" cy="64126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ylindre 49"/>
            <p:cNvSpPr/>
            <p:nvPr/>
          </p:nvSpPr>
          <p:spPr>
            <a:xfrm>
              <a:off x="469607" y="780009"/>
              <a:ext cx="1889101" cy="968015"/>
            </a:xfrm>
            <a:prstGeom prst="can">
              <a:avLst>
                <a:gd name="adj" fmla="val 11757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SRS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Subset</a:t>
              </a:r>
              <a:r>
                <a:rPr lang="fr-FR" sz="1600" dirty="0" smtClean="0">
                  <a:solidFill>
                    <a:schemeClr val="bg1"/>
                  </a:solidFill>
                </a:rPr>
                <a:t> 26 requirements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as .ReqIF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1438875" y="1740394"/>
              <a:ext cx="0" cy="2721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2366013" y="1345974"/>
              <a:ext cx="654415" cy="31107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358708" y="1505857"/>
              <a:ext cx="4765062" cy="408619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2366013" y="1409095"/>
              <a:ext cx="4863417" cy="326509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484359" y="3635724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36759" y="3788124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9159" y="3940524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6759" y="5093603"/>
              <a:ext cx="1504876" cy="861687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</a:p>
            <a:p>
              <a:pPr algn="ctr"/>
              <a:r>
                <a:rPr lang="fr-FR" sz="1600" dirty="0" smtClean="0"/>
                <a:t>Interface requirements</a:t>
              </a:r>
              <a:endParaRPr lang="fr-FR" sz="1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0333" y="2679357"/>
              <a:ext cx="1591302" cy="684116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 smtClean="0"/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cxnSp>
          <p:nvCxnSpPr>
            <p:cNvPr id="86" name="Connecteur droit avec flèche 85"/>
            <p:cNvCxnSpPr>
              <a:stCxn id="84" idx="1"/>
            </p:cNvCxnSpPr>
            <p:nvPr/>
          </p:nvCxnSpPr>
          <p:spPr>
            <a:xfrm flipH="1">
              <a:off x="2111395" y="4114235"/>
              <a:ext cx="996196" cy="107388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/>
            <p:cNvCxnSpPr>
              <a:stCxn id="84" idx="1"/>
            </p:cNvCxnSpPr>
            <p:nvPr/>
          </p:nvCxnSpPr>
          <p:spPr>
            <a:xfrm flipH="1">
              <a:off x="2185006" y="4114235"/>
              <a:ext cx="922585" cy="6122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avec flèche 100"/>
          <p:cNvCxnSpPr/>
          <p:nvPr/>
        </p:nvCxnSpPr>
        <p:spPr>
          <a:xfrm flipH="1">
            <a:off x="2141635" y="4050836"/>
            <a:ext cx="4595439" cy="129575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>
            <a:off x="7025568" y="1086954"/>
            <a:ext cx="128990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6446558" y="1086954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smtClean="0"/>
              <a:t>Input</a:t>
            </a:r>
            <a:endParaRPr lang="eu-ES" sz="1400" dirty="0"/>
          </a:p>
        </p:txBody>
      </p:sp>
    </p:spTree>
    <p:extLst>
      <p:ext uri="{BB962C8B-B14F-4D97-AF65-F5344CB8AC3E}">
        <p14:creationId xmlns:p14="http://schemas.microsoft.com/office/powerpoint/2010/main" val="425457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15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17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18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530273"/>
              <a:ext cx="3287251" cy="1024380"/>
              <a:chOff x="564745" y="4376087"/>
              <a:chExt cx="1717641" cy="15718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376087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88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283301" y="420860"/>
            <a:ext cx="8664969" cy="6405123"/>
            <a:chOff x="283301" y="420860"/>
            <a:chExt cx="8664969" cy="6405123"/>
          </a:xfrm>
        </p:grpSpPr>
        <p:sp>
          <p:nvSpPr>
            <p:cNvPr id="68" name="Rectangle 67"/>
            <p:cNvSpPr/>
            <p:nvPr/>
          </p:nvSpPr>
          <p:spPr>
            <a:xfrm>
              <a:off x="283301" y="420860"/>
              <a:ext cx="8664969" cy="6405123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326812" y="533395"/>
              <a:ext cx="4379016" cy="4813204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420860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100" i="1" dirty="0" smtClean="0"/>
                <a:t>OpenETCS product definition</a:t>
              </a:r>
              <a:endParaRPr lang="eu-ES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4" y="1551710"/>
              <a:ext cx="3602694" cy="1547307"/>
            </a:xfrm>
            <a:prstGeom prst="rect">
              <a:avLst/>
            </a:prstGeom>
          </p:spPr>
        </p:pic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3" y="3264959"/>
              <a:ext cx="3602695" cy="1612078"/>
            </a:xfrm>
            <a:prstGeom prst="rect">
              <a:avLst/>
            </a:prstGeom>
          </p:spPr>
        </p:pic>
        <p:grpSp>
          <p:nvGrpSpPr>
            <p:cNvPr id="49" name="Grouper 48"/>
            <p:cNvGrpSpPr/>
            <p:nvPr/>
          </p:nvGrpSpPr>
          <p:grpSpPr>
            <a:xfrm>
              <a:off x="469608" y="4076651"/>
              <a:ext cx="1889100" cy="2081009"/>
              <a:chOff x="469608" y="3308267"/>
              <a:chExt cx="1889100" cy="2081009"/>
            </a:xfrm>
          </p:grpSpPr>
          <p:sp>
            <p:nvSpPr>
              <p:cNvPr id="13" name="Cylindre 12"/>
              <p:cNvSpPr/>
              <p:nvPr/>
            </p:nvSpPr>
            <p:spPr>
              <a:xfrm>
                <a:off x="469608" y="3308267"/>
                <a:ext cx="1889100" cy="2081009"/>
              </a:xfrm>
              <a:prstGeom prst="can">
                <a:avLst>
                  <a:gd name="adj" fmla="val 16329"/>
                </a:avLst>
              </a:prstGeom>
              <a:solidFill>
                <a:srgbClr val="FF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6473" y="4204710"/>
                <a:ext cx="1504877" cy="83634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48" name="Grouper 47"/>
            <p:cNvGrpSpPr/>
            <p:nvPr/>
          </p:nvGrpSpPr>
          <p:grpSpPr>
            <a:xfrm>
              <a:off x="436664" y="1760856"/>
              <a:ext cx="1836660" cy="2177063"/>
              <a:chOff x="436664" y="992472"/>
              <a:chExt cx="1836660" cy="2177063"/>
            </a:xfrm>
          </p:grpSpPr>
          <p:sp>
            <p:nvSpPr>
              <p:cNvPr id="37" name="Cylindre 36"/>
              <p:cNvSpPr/>
              <p:nvPr/>
            </p:nvSpPr>
            <p:spPr>
              <a:xfrm>
                <a:off x="436664" y="992472"/>
                <a:ext cx="1836660" cy="2177063"/>
              </a:xfrm>
              <a:prstGeom prst="can">
                <a:avLst>
                  <a:gd name="adj" fmla="val 11681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81" y="2496575"/>
                <a:ext cx="1449643" cy="55556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2436" y="1878235"/>
                <a:ext cx="1434888" cy="44172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2047323" y="2411839"/>
              <a:ext cx="2574039" cy="53360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2027850" y="2016980"/>
              <a:ext cx="2593512" cy="8370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2027851" y="2283777"/>
              <a:ext cx="3393978" cy="114189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>
              <a:off x="2047323" y="2283777"/>
              <a:ext cx="3982861" cy="134407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2181350" y="3574210"/>
              <a:ext cx="1840428" cy="139888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2181351" y="3627856"/>
              <a:ext cx="2183863" cy="149329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81350" y="3820528"/>
              <a:ext cx="2183864" cy="139466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r 34"/>
            <p:cNvGrpSpPr/>
            <p:nvPr/>
          </p:nvGrpSpPr>
          <p:grpSpPr>
            <a:xfrm>
              <a:off x="5624442" y="5809434"/>
              <a:ext cx="2384613" cy="370751"/>
              <a:chOff x="6294158" y="420861"/>
              <a:chExt cx="2384613" cy="370751"/>
            </a:xfrm>
          </p:grpSpPr>
          <p:cxnSp>
            <p:nvCxnSpPr>
              <p:cNvPr id="64" name="Connecteur droit avec flèche 63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>
              <a:off x="2183837" y="1216591"/>
              <a:ext cx="1615712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2047323" y="2992826"/>
              <a:ext cx="1877170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2117312" y="3665786"/>
              <a:ext cx="180718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ylindre 6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Connecteur droit avec flèche 68"/>
            <p:cNvCxnSpPr/>
            <p:nvPr/>
          </p:nvCxnSpPr>
          <p:spPr>
            <a:xfrm>
              <a:off x="6170776" y="6363419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776842" y="6406107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Requirement analysis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9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78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87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88844" y="1364195"/>
            <a:ext cx="5717776" cy="5242373"/>
            <a:chOff x="920223" y="1519887"/>
            <a:chExt cx="5717776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3290318"/>
              <a:ext cx="2284272" cy="57212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r 13"/>
            <p:cNvGrpSpPr/>
            <p:nvPr/>
          </p:nvGrpSpPr>
          <p:grpSpPr>
            <a:xfrm>
              <a:off x="920223" y="1519887"/>
              <a:ext cx="5717776" cy="5242373"/>
              <a:chOff x="920223" y="1519887"/>
              <a:chExt cx="5717776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920223" y="1519887"/>
                <a:ext cx="5717776" cy="5242373"/>
                <a:chOff x="920223" y="1519887"/>
                <a:chExt cx="5717776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920223" y="1519887"/>
                  <a:ext cx="5717776" cy="5242373"/>
                  <a:chOff x="920223" y="1519887"/>
                  <a:chExt cx="5717776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920223" y="2482897"/>
                    <a:ext cx="5648789" cy="4279363"/>
                    <a:chOff x="920223" y="2482897"/>
                    <a:chExt cx="5648789" cy="4279363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920223" y="2482897"/>
                      <a:ext cx="5648789" cy="4279363"/>
                      <a:chOff x="920223" y="2482897"/>
                      <a:chExt cx="5648789" cy="4279363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20223" y="2482897"/>
                        <a:ext cx="5648789" cy="4279363"/>
                        <a:chOff x="920223" y="2482897"/>
                        <a:chExt cx="5648789" cy="4279363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20223" y="2482897"/>
                          <a:ext cx="5648789" cy="4279363"/>
                          <a:chOff x="366103" y="2741300"/>
                          <a:chExt cx="5648789" cy="4279363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66103" y="2741300"/>
                            <a:ext cx="3015808" cy="2701895"/>
                            <a:chOff x="366103" y="2741300"/>
                            <a:chExt cx="3015808" cy="2701895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66103" y="2741300"/>
                              <a:ext cx="1243411" cy="1423866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008257" y="4024524"/>
                              <a:ext cx="1373654" cy="141867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SW</a:t>
                              </a:r>
                              <a:r>
                                <a:rPr lang="eu-ES" sz="1600" dirty="0"/>
                                <a:t>) 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3980327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762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765953" y="5778169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4788168"/>
                        <a:ext cx="42976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847619" y="2781903"/>
                        <a:ext cx="686828" cy="55033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523619"/>
                      <a:ext cx="1160384" cy="125455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762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</a:t>
                      </a:r>
                      <a:r>
                        <a:rPr lang="eu-ES" sz="1200" dirty="0" smtClean="0"/>
                        <a:t>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>
                      <a:off x="2132615" y="5270639"/>
                      <a:ext cx="2284272" cy="1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374498" cy="844601"/>
                    <a:chOff x="1378239" y="1361250"/>
                    <a:chExt cx="5374498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47348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</a:t>
                      </a:r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maintain in “full process”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4" y="1682631"/>
                      <a:ext cx="33821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507889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</a:t>
                </a:r>
                <a:r>
                  <a:rPr lang="eu-ES" dirty="0" smtClean="0"/>
                  <a:t>executable (SW architecture + SW functions + detailed design) </a:t>
                </a:r>
                <a:r>
                  <a:rPr lang="eu-ES" dirty="0" smtClean="0"/>
                  <a:t>SCADE model</a:t>
                </a:r>
              </a:p>
              <a:p>
                <a:pPr algn="ctr"/>
                <a:endParaRPr lang="eu-ES" dirty="0"/>
              </a:p>
            </p:txBody>
          </p:sp>
        </p:grpSp>
      </p:grpSp>
      <p:cxnSp>
        <p:nvCxnSpPr>
          <p:cNvPr id="38" name="Connecteur droit avec flèche 37"/>
          <p:cNvCxnSpPr>
            <a:stCxn id="110" idx="0"/>
            <a:endCxn id="3" idx="2"/>
          </p:cNvCxnSpPr>
          <p:nvPr/>
        </p:nvCxnSpPr>
        <p:spPr>
          <a:xfrm flipH="1" flipV="1">
            <a:off x="2910550" y="3751071"/>
            <a:ext cx="10492" cy="616856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4408768" y="2240280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53709" y="2275452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4" name="Rectangle à coins arrondis 53"/>
          <p:cNvSpPr/>
          <p:nvPr/>
        </p:nvSpPr>
        <p:spPr>
          <a:xfrm>
            <a:off x="4547495" y="2330162"/>
            <a:ext cx="1002493" cy="24319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User stories</a:t>
            </a:r>
          </a:p>
        </p:txBody>
      </p:sp>
      <p:cxnSp>
        <p:nvCxnSpPr>
          <p:cNvPr id="57" name="Connecteur droit avec flèche 56"/>
          <p:cNvCxnSpPr>
            <a:endCxn id="81" idx="3"/>
          </p:cNvCxnSpPr>
          <p:nvPr/>
        </p:nvCxnSpPr>
        <p:spPr>
          <a:xfrm flipH="1" flipV="1">
            <a:off x="5304652" y="4319765"/>
            <a:ext cx="480856" cy="48162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3339240" y="5321905"/>
            <a:ext cx="2446268" cy="650728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3386497" y="5364235"/>
            <a:ext cx="2490013" cy="742263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6842" y="6309043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Requirement analysis</a:t>
            </a:r>
            <a:endParaRPr lang="eu-ES" sz="1400" dirty="0"/>
          </a:p>
        </p:txBody>
      </p:sp>
      <p:grpSp>
        <p:nvGrpSpPr>
          <p:cNvPr id="5" name="Grouper 4"/>
          <p:cNvGrpSpPr/>
          <p:nvPr/>
        </p:nvGrpSpPr>
        <p:grpSpPr>
          <a:xfrm>
            <a:off x="347340" y="584603"/>
            <a:ext cx="7582620" cy="6085332"/>
            <a:chOff x="347340" y="584603"/>
            <a:chExt cx="7582620" cy="6085332"/>
          </a:xfrm>
        </p:grpSpPr>
        <p:sp>
          <p:nvSpPr>
            <p:cNvPr id="68" name="Rectangle 67"/>
            <p:cNvSpPr/>
            <p:nvPr/>
          </p:nvSpPr>
          <p:spPr>
            <a:xfrm>
              <a:off x="347340" y="584603"/>
              <a:ext cx="7582620" cy="6085332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116486" y="1173904"/>
              <a:ext cx="3842239" cy="383119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12" name="Cylindre 11"/>
            <p:cNvSpPr/>
            <p:nvPr/>
          </p:nvSpPr>
          <p:spPr>
            <a:xfrm>
              <a:off x="464604" y="1824887"/>
              <a:ext cx="1563245" cy="1456310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676190" y="605755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31" y="2003078"/>
              <a:ext cx="3400139" cy="2546884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134581" y="1996685"/>
              <a:ext cx="1095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System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cxnSp>
          <p:nvCxnSpPr>
            <p:cNvPr id="137" name="Connecteur droit avec flèche 136"/>
            <p:cNvCxnSpPr/>
            <p:nvPr/>
          </p:nvCxnSpPr>
          <p:spPr>
            <a:xfrm flipH="1">
              <a:off x="2013402" y="2742668"/>
              <a:ext cx="2095662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flipH="1">
              <a:off x="2013402" y="2657292"/>
              <a:ext cx="3376408" cy="30948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flipH="1">
              <a:off x="2027848" y="2966775"/>
              <a:ext cx="2732262" cy="8964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 flipH="1">
              <a:off x="2027848" y="3048492"/>
              <a:ext cx="3361962" cy="1006812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/>
            <p:cNvSpPr txBox="1"/>
            <p:nvPr/>
          </p:nvSpPr>
          <p:spPr>
            <a:xfrm>
              <a:off x="1956524" y="3175851"/>
              <a:ext cx="109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SW 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grpSp>
          <p:nvGrpSpPr>
            <p:cNvPr id="146" name="Grouper 145"/>
            <p:cNvGrpSpPr/>
            <p:nvPr/>
          </p:nvGrpSpPr>
          <p:grpSpPr>
            <a:xfrm>
              <a:off x="993918" y="6166883"/>
              <a:ext cx="2384613" cy="349407"/>
              <a:chOff x="6390215" y="420861"/>
              <a:chExt cx="2384613" cy="349407"/>
            </a:xfrm>
          </p:grpSpPr>
          <p:cxnSp>
            <p:nvCxnSpPr>
              <p:cNvPr id="147" name="Connecteur droit avec flèche 146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6390215" y="46249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20" name="Cylindre 19"/>
            <p:cNvSpPr/>
            <p:nvPr/>
          </p:nvSpPr>
          <p:spPr>
            <a:xfrm>
              <a:off x="464605" y="3437461"/>
              <a:ext cx="1563244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2027848" y="1551710"/>
              <a:ext cx="1350683" cy="6680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6170776" y="6266355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re 2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endCxn id="19" idx="1"/>
            </p:cNvCxnSpPr>
            <p:nvPr/>
          </p:nvCxnSpPr>
          <p:spPr>
            <a:xfrm>
              <a:off x="2027849" y="3146094"/>
              <a:ext cx="1350682" cy="1304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268408" y="3055457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324611" y="6309042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27441" y="6362158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1271933" y="1469561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4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87049" y="584603"/>
            <a:ext cx="7232951" cy="5178778"/>
            <a:chOff x="387049" y="584603"/>
            <a:chExt cx="7232951" cy="5178778"/>
          </a:xfrm>
        </p:grpSpPr>
        <p:grpSp>
          <p:nvGrpSpPr>
            <p:cNvPr id="4" name="Grouper 3"/>
            <p:cNvGrpSpPr/>
            <p:nvPr/>
          </p:nvGrpSpPr>
          <p:grpSpPr>
            <a:xfrm>
              <a:off x="387049" y="584603"/>
              <a:ext cx="7232951" cy="5178778"/>
              <a:chOff x="387049" y="584603"/>
              <a:chExt cx="7232951" cy="5178778"/>
            </a:xfrm>
          </p:grpSpPr>
          <p:sp>
            <p:nvSpPr>
              <p:cNvPr id="30" name="Cylindre 29"/>
              <p:cNvSpPr/>
              <p:nvPr/>
            </p:nvSpPr>
            <p:spPr>
              <a:xfrm>
                <a:off x="443372" y="2358571"/>
                <a:ext cx="1800295" cy="2025953"/>
              </a:xfrm>
              <a:prstGeom prst="can">
                <a:avLst>
                  <a:gd name="adj" fmla="val 5994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400" dirty="0" err="1" smtClean="0">
                    <a:solidFill>
                      <a:schemeClr val="bg1"/>
                    </a:solidFill>
                  </a:rPr>
                  <a:t>Additional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openETCS requirements</a:t>
                </a:r>
              </a:p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ylindre 28"/>
              <p:cNvSpPr/>
              <p:nvPr/>
            </p:nvSpPr>
            <p:spPr>
              <a:xfrm>
                <a:off x="443372" y="1173905"/>
                <a:ext cx="1800295" cy="109645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4849684" y="531154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Requirement analysis</a:t>
                </a:r>
                <a:endParaRPr lang="eu-ES" sz="1400" dirty="0"/>
              </a:p>
            </p:txBody>
          </p:sp>
          <p:grpSp>
            <p:nvGrpSpPr>
              <p:cNvPr id="5" name="Grouper 4"/>
              <p:cNvGrpSpPr/>
              <p:nvPr/>
            </p:nvGrpSpPr>
            <p:grpSpPr>
              <a:xfrm>
                <a:off x="387049" y="584603"/>
                <a:ext cx="7232951" cy="5178778"/>
                <a:chOff x="387049" y="584603"/>
                <a:chExt cx="7232951" cy="517877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87049" y="584603"/>
                  <a:ext cx="7232951" cy="5178778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1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3116486" y="1173904"/>
                  <a:ext cx="3842239" cy="383119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OpenETCS architecture SysML model - system level definition</a:t>
                  </a:r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448855" y="605755"/>
                  <a:ext cx="2204960" cy="317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i="1" dirty="0" smtClean="0"/>
                    <a:t>OpenETCS </a:t>
                  </a:r>
                  <a:r>
                    <a:rPr lang="fr-FR" sz="1100" i="1" dirty="0" err="1" smtClean="0"/>
                    <a:t>product</a:t>
                  </a:r>
                  <a:r>
                    <a:rPr lang="fr-FR" sz="1100" i="1" dirty="0" smtClean="0"/>
                    <a:t> </a:t>
                  </a:r>
                  <a:r>
                    <a:rPr lang="fr-FR" sz="1100" i="1" dirty="0" err="1" smtClean="0"/>
                    <a:t>definition</a:t>
                  </a:r>
                  <a:endParaRPr lang="fr-FR" sz="1100" i="1" dirty="0"/>
                </a:p>
              </p:txBody>
            </p:sp>
            <p:pic>
              <p:nvPicPr>
                <p:cNvPr id="19" name="Image 18" descr="1stlevelarchitecture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531" y="2003078"/>
                  <a:ext cx="3400139" cy="2546884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2154349" y="2051117"/>
                  <a:ext cx="109553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System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37" name="Connecteur droit avec flèche 136"/>
                <p:cNvCxnSpPr/>
                <p:nvPr/>
              </p:nvCxnSpPr>
              <p:spPr>
                <a:xfrm flipH="1">
                  <a:off x="2013402" y="2742668"/>
                  <a:ext cx="2095662" cy="0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027848" y="2966775"/>
                  <a:ext cx="2732262" cy="896436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avec flèche 134"/>
                <p:cNvCxnSpPr/>
                <p:nvPr/>
              </p:nvCxnSpPr>
              <p:spPr>
                <a:xfrm flipH="1">
                  <a:off x="2027848" y="3048492"/>
                  <a:ext cx="3361962" cy="1006812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ZoneTexte 144"/>
                <p:cNvSpPr txBox="1"/>
                <p:nvPr/>
              </p:nvSpPr>
              <p:spPr>
                <a:xfrm>
                  <a:off x="2176914" y="3049343"/>
                  <a:ext cx="1095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SW 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146" name="Grouper 145"/>
                <p:cNvGrpSpPr/>
                <p:nvPr/>
              </p:nvGrpSpPr>
              <p:grpSpPr>
                <a:xfrm>
                  <a:off x="731873" y="5276864"/>
                  <a:ext cx="2384613" cy="313592"/>
                  <a:chOff x="6128170" y="-469158"/>
                  <a:chExt cx="2384613" cy="313592"/>
                </a:xfrm>
              </p:grpSpPr>
              <p:cxnSp>
                <p:nvCxnSpPr>
                  <p:cNvPr id="147" name="Connecteur droit avec flèche 146"/>
                  <p:cNvCxnSpPr/>
                  <p:nvPr/>
                </p:nvCxnSpPr>
                <p:spPr>
                  <a:xfrm flipH="1" flipV="1">
                    <a:off x="6404455" y="-469158"/>
                    <a:ext cx="1642100" cy="5815"/>
                  </a:xfrm>
                  <a:prstGeom prst="straightConnector1">
                    <a:avLst/>
                  </a:prstGeom>
                  <a:ln>
                    <a:solidFill>
                      <a:srgbClr val="FF6600"/>
                    </a:solidFill>
                    <a:prstDash val="sysDash"/>
                    <a:headEnd type="oval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ZoneTexte 147"/>
                  <p:cNvSpPr txBox="1"/>
                  <p:nvPr/>
                </p:nvSpPr>
                <p:spPr>
                  <a:xfrm>
                    <a:off x="6128170" y="-463343"/>
                    <a:ext cx="238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400" dirty="0" smtClean="0"/>
                      <a:t>Deduce (create) requirements</a:t>
                    </a:r>
                    <a:endParaRPr lang="eu-ES" sz="1400" dirty="0"/>
                  </a:p>
                </p:txBody>
              </p:sp>
            </p:grp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5243618" y="5268852"/>
                  <a:ext cx="1535052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>
                  <a:off x="2243667" y="1735798"/>
                  <a:ext cx="1134864" cy="5345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ZoneTexte 35"/>
            <p:cNvSpPr txBox="1"/>
            <p:nvPr/>
          </p:nvSpPr>
          <p:spPr>
            <a:xfrm>
              <a:off x="1451429" y="2534919"/>
              <a:ext cx="547429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System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566333" y="3648890"/>
              <a:ext cx="4325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693333" y="3928298"/>
              <a:ext cx="4579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IF</a:t>
              </a:r>
            </a:p>
            <a:p>
              <a:r>
                <a:rPr lang="fr-FR" sz="700" dirty="0" smtClean="0"/>
                <a:t>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2</a:t>
              </a:r>
              <a:endParaRPr lang="fr-FR" sz="7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33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555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2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r 53"/>
          <p:cNvGrpSpPr/>
          <p:nvPr/>
        </p:nvGrpSpPr>
        <p:grpSpPr>
          <a:xfrm>
            <a:off x="338666" y="307590"/>
            <a:ext cx="8673641" cy="6452658"/>
            <a:chOff x="338666" y="307590"/>
            <a:chExt cx="8673641" cy="6452658"/>
          </a:xfrm>
        </p:grpSpPr>
        <p:grpSp>
          <p:nvGrpSpPr>
            <p:cNvPr id="4" name="Grouper 3"/>
            <p:cNvGrpSpPr/>
            <p:nvPr/>
          </p:nvGrpSpPr>
          <p:grpSpPr>
            <a:xfrm>
              <a:off x="338666" y="344714"/>
              <a:ext cx="8673641" cy="6415534"/>
              <a:chOff x="0" y="83813"/>
              <a:chExt cx="9012308" cy="6676435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>
                <a:off x="5760108" y="1480146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à coins arrondis 5"/>
              <p:cNvSpPr/>
              <p:nvPr/>
            </p:nvSpPr>
            <p:spPr>
              <a:xfrm>
                <a:off x="0" y="587297"/>
                <a:ext cx="1149679" cy="525840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</a:t>
                </a:r>
                <a:r>
                  <a:rPr lang="eu-ES" sz="1100" dirty="0" smtClean="0"/>
                  <a:t>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133458" y="1144247"/>
                <a:ext cx="853237" cy="4631316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270315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36615" y="454269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/>
                  <a:t>track</a:t>
                </a:r>
                <a:endParaRPr lang="fr-FR" sz="1200" dirty="0"/>
              </a:p>
            </p:txBody>
          </p:sp>
          <p:grpSp>
            <p:nvGrpSpPr>
              <p:cNvPr id="16" name="Grouper 15"/>
              <p:cNvGrpSpPr/>
              <p:nvPr/>
            </p:nvGrpSpPr>
            <p:grpSpPr>
              <a:xfrm>
                <a:off x="3311135" y="2092427"/>
                <a:ext cx="2211394" cy="3280508"/>
                <a:chOff x="3780692" y="2271632"/>
                <a:chExt cx="2338391" cy="2788072"/>
              </a:xfrm>
              <a:solidFill>
                <a:srgbClr val="0000FF"/>
              </a:solidFill>
            </p:grpSpPr>
            <p:sp>
              <p:nvSpPr>
                <p:cNvPr id="73" name="Rectangle à coins arrondis 72"/>
                <p:cNvSpPr/>
                <p:nvPr/>
              </p:nvSpPr>
              <p:spPr>
                <a:xfrm>
                  <a:off x="3780692" y="2271632"/>
                  <a:ext cx="2338391" cy="2788072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206289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" name="Grouper 16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70" name="Rectangle à coins arrondis 6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2" name="Rectangle à coins arrondis 71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18" name="Connecteur droit avec flèche 17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12" idx="3"/>
                <a:endCxn id="7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>
                <a:stCxn id="11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848912" y="1909848"/>
                <a:ext cx="803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Scope</a:t>
                </a:r>
                <a:endParaRPr lang="fr-FR" sz="1400" dirty="0"/>
              </a:p>
            </p:txBody>
          </p:sp>
          <p:cxnSp>
            <p:nvCxnSpPr>
              <p:cNvPr id="24" name="Connecteur droit avec flèche 23"/>
              <p:cNvCxnSpPr>
                <a:endCxn id="9" idx="3"/>
              </p:cNvCxnSpPr>
              <p:nvPr/>
            </p:nvCxnSpPr>
            <p:spPr>
              <a:xfrm flipH="1">
                <a:off x="3044068" y="505069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à coins arrondis 24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246754" y="5909101"/>
                <a:ext cx="1267477" cy="636383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27" name="Grouper 26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62" name="Rectangle à coins arrondis 61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63" name="Grouper 62"/>
                <p:cNvGrpSpPr/>
                <p:nvPr/>
              </p:nvGrpSpPr>
              <p:grpSpPr>
                <a:xfrm>
                  <a:off x="6994588" y="5143842"/>
                  <a:ext cx="1694138" cy="550829"/>
                  <a:chOff x="7078605" y="5378304"/>
                  <a:chExt cx="1694138" cy="550829"/>
                </a:xfrm>
              </p:grpSpPr>
              <p:sp>
                <p:nvSpPr>
                  <p:cNvPr id="67" name="Rectangle à coins arrondis 66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8" name="Rectangle à coins arrondis 67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7217332" y="5517035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64" name="Rectangle à coins arrondis 63"/>
                <p:cNvSpPr/>
                <p:nvPr/>
              </p:nvSpPr>
              <p:spPr>
                <a:xfrm>
                  <a:off x="6600661" y="5725782"/>
                  <a:ext cx="1115122" cy="255589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65" name="Rectangle à coins arrondis 64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6" name="Rectangle à coins arrondis 65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28" name="Connecteur droit avec flèche 27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30" name="Connecteur droit avec flèche 29"/>
              <p:cNvCxnSpPr>
                <a:endCxn id="67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32" name="Connecteur droit avec flèche 31"/>
              <p:cNvCxnSpPr>
                <a:endCxn id="69" idx="1"/>
              </p:cNvCxnSpPr>
              <p:nvPr/>
            </p:nvCxnSpPr>
            <p:spPr>
              <a:xfrm>
                <a:off x="4847322" y="4786923"/>
                <a:ext cx="2526143" cy="53417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>
                <a:endCxn id="66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7593192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0" name="Connecteur droit avec flèche 39"/>
              <p:cNvCxnSpPr>
                <a:endCxn id="25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45" name="Connecteur droit avec flèche 44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r 45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59" name="Rectangle à coins arrondis 58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0" name="Rectangle à coins arrondis 59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1" name="Rectangle à coins arrondis 60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47" name="Connecteur droit avec flèche 46"/>
              <p:cNvCxnSpPr>
                <a:endCxn id="64" idx="1"/>
              </p:cNvCxnSpPr>
              <p:nvPr/>
            </p:nvCxnSpPr>
            <p:spPr>
              <a:xfrm flipV="1">
                <a:off x="1103923" y="5712148"/>
                <a:ext cx="5762365" cy="3803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flipH="1">
                <a:off x="3008923" y="5451840"/>
                <a:ext cx="3544277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5413362" y="5160432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6034650" y="1131503"/>
                <a:ext cx="1044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57" name="Connecteur droit avec flèche 56"/>
              <p:cNvCxnSpPr/>
              <p:nvPr/>
            </p:nvCxnSpPr>
            <p:spPr>
              <a:xfrm>
                <a:off x="6009916" y="1573931"/>
                <a:ext cx="1267944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>
                <a:stCxn id="14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avec flèche 74"/>
            <p:cNvCxnSpPr/>
            <p:nvPr/>
          </p:nvCxnSpPr>
          <p:spPr>
            <a:xfrm>
              <a:off x="467109" y="307590"/>
              <a:ext cx="727499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358270" y="307590"/>
              <a:ext cx="930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Input for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09703" y="1898013"/>
            <a:ext cx="3934872" cy="3797180"/>
          </a:xfrm>
          <a:prstGeom prst="roundRect">
            <a:avLst/>
          </a:prstGeom>
          <a:noFill/>
          <a:ln w="57150" cmpd="sng">
            <a:solidFill>
              <a:srgbClr val="8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8000FF"/>
                </a:solidFill>
              </a:rPr>
              <a:t>Baseline of requirements</a:t>
            </a: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90767" y="83813"/>
            <a:ext cx="8910843" cy="6063175"/>
            <a:chOff x="90767" y="83813"/>
            <a:chExt cx="8910843" cy="6063175"/>
          </a:xfrm>
        </p:grpSpPr>
        <p:sp>
          <p:nvSpPr>
            <p:cNvPr id="68" name="Rectangle 67"/>
            <p:cNvSpPr/>
            <p:nvPr/>
          </p:nvSpPr>
          <p:spPr>
            <a:xfrm>
              <a:off x="1912707" y="3404810"/>
              <a:ext cx="7088903" cy="274217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ylindre 58"/>
            <p:cNvSpPr/>
            <p:nvPr/>
          </p:nvSpPr>
          <p:spPr>
            <a:xfrm>
              <a:off x="4106347" y="4662282"/>
              <a:ext cx="3580166" cy="88798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850875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90767" y="83814"/>
              <a:ext cx="1149679" cy="503867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</a:t>
              </a:r>
              <a:r>
                <a:rPr lang="eu-ES" sz="1100" dirty="0" smtClean="0"/>
                <a:t>specifications</a:t>
              </a:r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24225" y="1144248"/>
              <a:ext cx="853237" cy="3892868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544690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100683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5086014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444754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614811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547572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848382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208341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349629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95816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644308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644308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02007" y="5251057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216228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100683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989602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203912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ylindre 11"/>
            <p:cNvSpPr/>
            <p:nvPr/>
          </p:nvSpPr>
          <p:spPr>
            <a:xfrm>
              <a:off x="4083465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Reference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94035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83965" y="346499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590558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>
              <a:stCxn id="79" idx="3"/>
            </p:cNvCxnSpPr>
            <p:nvPr/>
          </p:nvCxnSpPr>
          <p:spPr>
            <a:xfrm flipV="1">
              <a:off x="1469484" y="2806698"/>
              <a:ext cx="2613981" cy="274337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1077462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7004324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908410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 flipV="1">
              <a:off x="2722729" y="6022264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2106558" y="5695192"/>
              <a:ext cx="3016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Import </a:t>
              </a:r>
              <a:r>
                <a:rPr lang="fr-FR" sz="1400" dirty="0" err="1" smtClean="0"/>
                <a:t>reference</a:t>
              </a:r>
              <a:r>
                <a:rPr lang="fr-FR" sz="1400" dirty="0" smtClean="0"/>
                <a:t> </a:t>
              </a:r>
              <a:r>
                <a:rPr lang="eu-ES" sz="1400" dirty="0" smtClean="0"/>
                <a:t>requirements</a:t>
              </a:r>
              <a:endParaRPr lang="eu-ES" sz="1400" dirty="0"/>
            </a:p>
          </p:txBody>
        </p:sp>
        <p:sp>
          <p:nvSpPr>
            <p:cNvPr id="45" name="Cylindre 44"/>
            <p:cNvSpPr/>
            <p:nvPr/>
          </p:nvSpPr>
          <p:spPr>
            <a:xfrm>
              <a:off x="4121922" y="3617758"/>
              <a:ext cx="3564591" cy="789719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</a:t>
              </a:r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including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safety</a:t>
              </a:r>
              <a:r>
                <a:rPr lang="fr-FR" sz="1600" dirty="0" smtClean="0">
                  <a:solidFill>
                    <a:schemeClr val="bg1"/>
                  </a:solidFill>
                </a:rPr>
                <a:t> requirements)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V="1">
              <a:off x="5825733" y="4386204"/>
              <a:ext cx="3525" cy="43747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825733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5501450" y="6037009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831615" y="5734312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7800515" y="2212982"/>
              <a:ext cx="44060" cy="326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2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r 84"/>
          <p:cNvGrpSpPr/>
          <p:nvPr/>
        </p:nvGrpSpPr>
        <p:grpSpPr>
          <a:xfrm>
            <a:off x="90767" y="111844"/>
            <a:ext cx="9044948" cy="6251637"/>
            <a:chOff x="90767" y="111844"/>
            <a:chExt cx="9044948" cy="6251637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3909702" y="1898012"/>
              <a:ext cx="4759511" cy="3756511"/>
            </a:xfrm>
            <a:prstGeom prst="roundRect">
              <a:avLst/>
            </a:prstGeom>
            <a:solidFill>
              <a:srgbClr val="8000FF">
                <a:alpha val="40000"/>
              </a:srgbClr>
            </a:solidFill>
            <a:ln w="57150" cmpd="sng">
              <a:solidFill>
                <a:srgbClr val="8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8000FF"/>
                  </a:solidFill>
                </a:rPr>
                <a:t>OpenETCS requirements </a:t>
              </a:r>
            </a:p>
            <a:p>
              <a:pPr algn="ctr"/>
              <a:r>
                <a:rPr lang="fr-FR" dirty="0" err="1" smtClean="0">
                  <a:solidFill>
                    <a:srgbClr val="8000FF"/>
                  </a:solidFill>
                </a:rPr>
                <a:t>baseline</a:t>
              </a:r>
              <a:r>
                <a:rPr lang="fr-FR" dirty="0" smtClean="0">
                  <a:solidFill>
                    <a:srgbClr val="8000FF"/>
                  </a:solidFill>
                </a:rPr>
                <a:t>        </a:t>
              </a: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90767" y="111844"/>
              <a:ext cx="8854481" cy="6065219"/>
              <a:chOff x="90767" y="83813"/>
              <a:chExt cx="8854481" cy="60652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106558" y="2620826"/>
                <a:ext cx="5688823" cy="2292048"/>
              </a:xfrm>
              <a:prstGeom prst="rect">
                <a:avLst/>
              </a:prstGeom>
              <a:solidFill>
                <a:schemeClr val="bg1">
                  <a:lumMod val="85000"/>
                  <a:alpha val="1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>
              <a:xfrm>
                <a:off x="5850875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90767" y="83814"/>
                <a:ext cx="1149679" cy="503867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</a:t>
                </a:r>
                <a:r>
                  <a:rPr lang="eu-ES" sz="1100" dirty="0" smtClean="0"/>
                  <a:t>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224225" y="1144248"/>
                <a:ext cx="853237" cy="38928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</a:t>
                </a:r>
                <a:r>
                  <a:rPr lang="eu-ES" sz="1600" dirty="0" smtClean="0"/>
                  <a:t>26 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544690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100683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5086014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444754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614811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547572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848382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349629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95816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à coins arrondis 78"/>
              <p:cNvSpPr/>
              <p:nvPr/>
            </p:nvSpPr>
            <p:spPr>
              <a:xfrm>
                <a:off x="202007" y="5251057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216228" y="1164084"/>
                <a:ext cx="1498392" cy="555027"/>
                <a:chOff x="6547443" y="2062047"/>
                <a:chExt cx="1498392" cy="555027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37873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378738" cy="39692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330358" cy="42606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100683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989602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203912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ylindre 11"/>
              <p:cNvSpPr/>
              <p:nvPr/>
            </p:nvSpPr>
            <p:spPr>
              <a:xfrm>
                <a:off x="4083465" y="2885304"/>
                <a:ext cx="3351414" cy="135628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matching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chapters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2106558" y="2623693"/>
                <a:ext cx="1848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 smtClean="0"/>
                  <a:t>OpenETCS </a:t>
                </a:r>
                <a:r>
                  <a:rPr lang="fr-FR" sz="1100" i="1" dirty="0" err="1" smtClean="0"/>
                  <a:t>product</a:t>
                </a:r>
                <a:r>
                  <a:rPr lang="fr-FR" sz="1100" i="1" dirty="0" smtClean="0"/>
                  <a:t> </a:t>
                </a:r>
                <a:r>
                  <a:rPr lang="fr-FR" sz="1100" i="1" dirty="0" err="1" smtClean="0"/>
                  <a:t>definition</a:t>
                </a:r>
                <a:endParaRPr lang="fr-FR" sz="1100" i="1" dirty="0"/>
              </a:p>
            </p:txBody>
          </p:sp>
          <p:cxnSp>
            <p:nvCxnSpPr>
              <p:cNvPr id="137" name="Connecteur droit avec flèche 136"/>
              <p:cNvCxnSpPr/>
              <p:nvPr/>
            </p:nvCxnSpPr>
            <p:spPr>
              <a:xfrm>
                <a:off x="1086337" y="3381771"/>
                <a:ext cx="3006003" cy="300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2898110" y="6143217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2363317" y="5828827"/>
                <a:ext cx="3016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2770447" y="3111225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371721" y="401947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7" name="Carré corné 66"/>
            <p:cNvSpPr/>
            <p:nvPr/>
          </p:nvSpPr>
          <p:spPr>
            <a:xfrm rot="16200000">
              <a:off x="4683422" y="5130215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arré corné 70"/>
            <p:cNvSpPr/>
            <p:nvPr/>
          </p:nvSpPr>
          <p:spPr>
            <a:xfrm rot="16200000">
              <a:off x="7659807" y="2039600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/>
            <p:cNvCxnSpPr>
              <a:endCxn id="89" idx="3"/>
            </p:cNvCxnSpPr>
            <p:nvPr/>
          </p:nvCxnSpPr>
          <p:spPr>
            <a:xfrm flipH="1">
              <a:off x="8049102" y="1708870"/>
              <a:ext cx="78154" cy="2924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>
              <a:stCxn id="41" idx="1"/>
              <a:endCxn id="71" idx="3"/>
            </p:cNvCxnSpPr>
            <p:nvPr/>
          </p:nvCxnSpPr>
          <p:spPr>
            <a:xfrm>
              <a:off x="7290476" y="1435517"/>
              <a:ext cx="589293" cy="55345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rré corné 88"/>
            <p:cNvSpPr/>
            <p:nvPr/>
          </p:nvSpPr>
          <p:spPr>
            <a:xfrm rot="16200000">
              <a:off x="7829140" y="2051957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avec flèche 90"/>
            <p:cNvCxnSpPr/>
            <p:nvPr/>
          </p:nvCxnSpPr>
          <p:spPr>
            <a:xfrm>
              <a:off x="1469484" y="5489295"/>
              <a:ext cx="3279006" cy="300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 flipH="1">
              <a:off x="8436429" y="837602"/>
              <a:ext cx="186567" cy="159640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rré corné 94"/>
            <p:cNvSpPr/>
            <p:nvPr/>
          </p:nvSpPr>
          <p:spPr>
            <a:xfrm rot="16200000">
              <a:off x="8136104" y="2479524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Carré corné 98"/>
            <p:cNvSpPr/>
            <p:nvPr/>
          </p:nvSpPr>
          <p:spPr>
            <a:xfrm>
              <a:off x="7929246" y="3169769"/>
              <a:ext cx="665719" cy="58580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D2.6.9</a:t>
              </a:r>
              <a:endParaRPr lang="fr-FR" sz="1200" dirty="0"/>
            </a:p>
          </p:txBody>
        </p:sp>
        <p:sp>
          <p:nvSpPr>
            <p:cNvPr id="100" name="Carré corné 99"/>
            <p:cNvSpPr/>
            <p:nvPr/>
          </p:nvSpPr>
          <p:spPr>
            <a:xfrm rot="16200000">
              <a:off x="5737247" y="5868823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6176889" y="5840261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Document format</a:t>
              </a:r>
              <a:endParaRPr lang="eu-ES" sz="1400" dirty="0"/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491955" y="5847482"/>
              <a:ext cx="557147" cy="447932"/>
            </a:xfrm>
            <a:prstGeom prst="can">
              <a:avLst>
                <a:gd name="adj" fmla="val 8009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054215" y="5821367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Database</a:t>
              </a:r>
              <a:r>
                <a:rPr lang="fr-FR" sz="1400" dirty="0" smtClean="0"/>
                <a:t> format</a:t>
              </a:r>
              <a:endParaRPr lang="eu-ES" sz="1400" dirty="0"/>
            </a:p>
          </p:txBody>
        </p:sp>
        <p:sp>
          <p:nvSpPr>
            <p:cNvPr id="104" name="Cylindre 103"/>
            <p:cNvSpPr/>
            <p:nvPr/>
          </p:nvSpPr>
          <p:spPr>
            <a:xfrm>
              <a:off x="4092340" y="4327249"/>
              <a:ext cx="3342539" cy="547131"/>
            </a:xfrm>
            <a:prstGeom prst="can">
              <a:avLst>
                <a:gd name="adj" fmla="val 8009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Additional</a:t>
              </a:r>
              <a:r>
                <a:rPr lang="fr-FR" sz="1600" dirty="0" smtClean="0">
                  <a:solidFill>
                    <a:schemeClr val="bg1"/>
                  </a:solidFill>
                </a:rPr>
                <a:t> openETCS requirements as .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reqIF</a:t>
              </a:r>
              <a:r>
                <a:rPr lang="fr-FR" sz="1600" dirty="0" smtClean="0">
                  <a:solidFill>
                    <a:schemeClr val="bg1"/>
                  </a:solidFill>
                </a:rPr>
                <a:t>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4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1016054" y="1364195"/>
            <a:ext cx="7371590" cy="5242373"/>
            <a:chOff x="1016054" y="1364195"/>
            <a:chExt cx="7371590" cy="5242373"/>
          </a:xfrm>
        </p:grpSpPr>
        <p:grpSp>
          <p:nvGrpSpPr>
            <p:cNvPr id="14" name="Grouper 13"/>
            <p:cNvGrpSpPr/>
            <p:nvPr/>
          </p:nvGrpSpPr>
          <p:grpSpPr>
            <a:xfrm>
              <a:off x="1735667" y="1364195"/>
              <a:ext cx="6651977" cy="5242373"/>
              <a:chOff x="367046" y="1519887"/>
              <a:chExt cx="6651977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367046" y="1519887"/>
                <a:ext cx="6651977" cy="5242373"/>
                <a:chOff x="367046" y="1519887"/>
                <a:chExt cx="6651977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367046" y="1519887"/>
                  <a:ext cx="6651977" cy="5242373"/>
                  <a:chOff x="367046" y="1519887"/>
                  <a:chExt cx="6651977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367046" y="2482896"/>
                    <a:ext cx="6582990" cy="4279364"/>
                    <a:chOff x="367046" y="2482896"/>
                    <a:chExt cx="6582990" cy="4279364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367046" y="2482896"/>
                      <a:ext cx="6582990" cy="4279364"/>
                      <a:chOff x="367046" y="2482896"/>
                      <a:chExt cx="6582990" cy="4279364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08127" y="2482896"/>
                        <a:ext cx="6041909" cy="4279364"/>
                        <a:chOff x="908127" y="2482896"/>
                        <a:chExt cx="6041909" cy="4279364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08127" y="2482896"/>
                          <a:ext cx="6041909" cy="4279364"/>
                          <a:chOff x="354007" y="2741299"/>
                          <a:chExt cx="6041909" cy="4279364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54007" y="2741299"/>
                            <a:ext cx="3601542" cy="1845654"/>
                            <a:chOff x="354007" y="2741299"/>
                            <a:chExt cx="3601542" cy="1845654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54007" y="2741299"/>
                              <a:ext cx="1243411" cy="1845654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340834" y="2935952"/>
                              <a:ext cx="1614715" cy="165100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 w="381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Subsystem + SW functions</a:t>
                              </a:r>
                              <a:r>
                                <a:rPr lang="eu-ES" sz="1600" dirty="0" smtClean="0"/>
                                <a:t>) </a:t>
                              </a:r>
                              <a:r>
                                <a:rPr lang="eu-ES" sz="1600" dirty="0"/>
                                <a:t>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4361351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381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971596" y="5777576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3713240"/>
                        <a:ext cx="762339" cy="0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67046" y="4092691"/>
                        <a:ext cx="501952" cy="71966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709549"/>
                      <a:ext cx="1160384" cy="106862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381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</a:t>
                      </a:r>
                      <a:r>
                        <a:rPr lang="eu-ES" sz="1200" dirty="0" smtClean="0"/>
                        <a:t>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 flipV="1">
                      <a:off x="2132613" y="4189454"/>
                      <a:ext cx="2703625" cy="1147714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755522" cy="844601"/>
                    <a:chOff x="1378239" y="1361250"/>
                    <a:chExt cx="5755522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5115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</a:t>
                      </a:r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maintain (in current design process)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3" y="1682631"/>
                      <a:ext cx="500114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888913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</a:t>
                </a:r>
                <a:r>
                  <a:rPr lang="eu-ES" dirty="0" smtClean="0"/>
                  <a:t>executable (SW architecture + SW functions + detailed design) </a:t>
                </a:r>
                <a:r>
                  <a:rPr lang="eu-ES" dirty="0" smtClean="0"/>
                  <a:t>SCADE model</a:t>
                </a:r>
              </a:p>
              <a:p>
                <a:pPr algn="ctr"/>
                <a:endParaRPr lang="eu-ES" dirty="0"/>
              </a:p>
            </p:txBody>
          </p:sp>
        </p:grpSp>
        <p:cxnSp>
          <p:nvCxnSpPr>
            <p:cNvPr id="38" name="Connecteur droit avec flèche 37"/>
            <p:cNvCxnSpPr>
              <a:stCxn id="110" idx="0"/>
              <a:endCxn id="3" idx="2"/>
            </p:cNvCxnSpPr>
            <p:nvPr/>
          </p:nvCxnSpPr>
          <p:spPr>
            <a:xfrm flipH="1" flipV="1">
              <a:off x="2898454" y="4172858"/>
              <a:ext cx="22588" cy="380999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er 49"/>
            <p:cNvGrpSpPr/>
            <p:nvPr/>
          </p:nvGrpSpPr>
          <p:grpSpPr>
            <a:xfrm>
              <a:off x="1016054" y="3522376"/>
              <a:ext cx="1141220" cy="333078"/>
              <a:chOff x="4408768" y="2240280"/>
              <a:chExt cx="1141220" cy="33307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4408768" y="2240280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3" name="Rectangle à coins arrondis 52"/>
              <p:cNvSpPr/>
              <p:nvPr/>
            </p:nvSpPr>
            <p:spPr>
              <a:xfrm>
                <a:off x="4453709" y="2275452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4" name="Rectangle à coins arrondis 53"/>
              <p:cNvSpPr/>
              <p:nvPr/>
            </p:nvSpPr>
            <p:spPr>
              <a:xfrm>
                <a:off x="4547495" y="2330162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57" name="Connecteur droit avec flèche 56"/>
            <p:cNvCxnSpPr>
              <a:stCxn id="29" idx="1"/>
            </p:cNvCxnSpPr>
            <p:nvPr/>
          </p:nvCxnSpPr>
          <p:spPr>
            <a:xfrm flipH="1" flipV="1">
              <a:off x="5757333" y="4076095"/>
              <a:ext cx="500201" cy="323416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H="1">
              <a:off x="3339240" y="5321905"/>
              <a:ext cx="2865617" cy="650728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0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93096" y="665238"/>
            <a:ext cx="6706810" cy="4729238"/>
            <a:chOff x="393096" y="666326"/>
            <a:chExt cx="6706810" cy="4793056"/>
          </a:xfrm>
        </p:grpSpPr>
        <p:grpSp>
          <p:nvGrpSpPr>
            <p:cNvPr id="4" name="Grouper 3"/>
            <p:cNvGrpSpPr/>
            <p:nvPr/>
          </p:nvGrpSpPr>
          <p:grpSpPr>
            <a:xfrm>
              <a:off x="393096" y="666326"/>
              <a:ext cx="6706810" cy="4793056"/>
              <a:chOff x="393096" y="666326"/>
              <a:chExt cx="6706810" cy="4793056"/>
            </a:xfrm>
          </p:grpSpPr>
          <p:sp>
            <p:nvSpPr>
              <p:cNvPr id="30" name="Cylindre 29"/>
              <p:cNvSpPr/>
              <p:nvPr/>
            </p:nvSpPr>
            <p:spPr>
              <a:xfrm>
                <a:off x="443372" y="2358571"/>
                <a:ext cx="1800295" cy="2025953"/>
              </a:xfrm>
              <a:prstGeom prst="can">
                <a:avLst>
                  <a:gd name="adj" fmla="val 5994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400" dirty="0" err="1" smtClean="0">
                    <a:solidFill>
                      <a:schemeClr val="bg1"/>
                    </a:solidFill>
                  </a:rPr>
                  <a:t>Additional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openETCS requirements</a:t>
                </a:r>
              </a:p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ylindre 28"/>
              <p:cNvSpPr/>
              <p:nvPr/>
            </p:nvSpPr>
            <p:spPr>
              <a:xfrm>
                <a:off x="443372" y="1173905"/>
                <a:ext cx="1800295" cy="109645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569422" y="504127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Requirement analysis</a:t>
                </a:r>
                <a:endParaRPr lang="eu-ES" sz="1400" dirty="0"/>
              </a:p>
            </p:txBody>
          </p:sp>
          <p:grpSp>
            <p:nvGrpSpPr>
              <p:cNvPr id="5" name="Grouper 4"/>
              <p:cNvGrpSpPr/>
              <p:nvPr/>
            </p:nvGrpSpPr>
            <p:grpSpPr>
              <a:xfrm>
                <a:off x="393096" y="666326"/>
                <a:ext cx="6706810" cy="4793056"/>
                <a:chOff x="393096" y="666326"/>
                <a:chExt cx="6706810" cy="479305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3096" y="666326"/>
                  <a:ext cx="6706810" cy="4793056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1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3116486" y="1173904"/>
                  <a:ext cx="3842239" cy="383119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OpenETCS architecture SysML model - system level definition</a:t>
                  </a:r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448855" y="716081"/>
                  <a:ext cx="2204960" cy="317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i="1" dirty="0" smtClean="0"/>
                    <a:t>OpenETCS </a:t>
                  </a:r>
                  <a:r>
                    <a:rPr lang="fr-FR" sz="1100" i="1" dirty="0" err="1" smtClean="0"/>
                    <a:t>product</a:t>
                  </a:r>
                  <a:r>
                    <a:rPr lang="fr-FR" sz="1100" i="1" dirty="0" smtClean="0"/>
                    <a:t> </a:t>
                  </a:r>
                  <a:r>
                    <a:rPr lang="fr-FR" sz="1100" i="1" dirty="0" err="1" smtClean="0"/>
                    <a:t>definition</a:t>
                  </a:r>
                  <a:endParaRPr lang="fr-FR" sz="1100" i="1" dirty="0"/>
                </a:p>
              </p:txBody>
            </p:sp>
            <p:pic>
              <p:nvPicPr>
                <p:cNvPr id="19" name="Image 18" descr="1stlevelarchitecture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531" y="2003078"/>
                  <a:ext cx="3400139" cy="2546884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2154349" y="2051117"/>
                  <a:ext cx="109553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System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37" name="Connecteur droit avec flèche 136"/>
                <p:cNvCxnSpPr/>
                <p:nvPr/>
              </p:nvCxnSpPr>
              <p:spPr>
                <a:xfrm flipH="1">
                  <a:off x="2013402" y="2742668"/>
                  <a:ext cx="2095662" cy="0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027848" y="2966775"/>
                  <a:ext cx="2732262" cy="896436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avec flèche 134"/>
                <p:cNvCxnSpPr/>
                <p:nvPr/>
              </p:nvCxnSpPr>
              <p:spPr>
                <a:xfrm flipH="1">
                  <a:off x="2027848" y="3048492"/>
                  <a:ext cx="3361962" cy="1006812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ZoneTexte 144"/>
                <p:cNvSpPr txBox="1"/>
                <p:nvPr/>
              </p:nvSpPr>
              <p:spPr>
                <a:xfrm>
                  <a:off x="2176914" y="3049343"/>
                  <a:ext cx="1095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SW 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146" name="Grouper 145"/>
                <p:cNvGrpSpPr/>
                <p:nvPr/>
              </p:nvGrpSpPr>
              <p:grpSpPr>
                <a:xfrm>
                  <a:off x="494750" y="4697322"/>
                  <a:ext cx="2384613" cy="307777"/>
                  <a:chOff x="5891047" y="-1048700"/>
                  <a:chExt cx="2384613" cy="307777"/>
                </a:xfrm>
              </p:grpSpPr>
              <p:cxnSp>
                <p:nvCxnSpPr>
                  <p:cNvPr id="147" name="Connecteur droit avec flèche 146"/>
                  <p:cNvCxnSpPr/>
                  <p:nvPr/>
                </p:nvCxnSpPr>
                <p:spPr>
                  <a:xfrm flipH="1" flipV="1">
                    <a:off x="6186741" y="-746738"/>
                    <a:ext cx="1642100" cy="5815"/>
                  </a:xfrm>
                  <a:prstGeom prst="straightConnector1">
                    <a:avLst/>
                  </a:prstGeom>
                  <a:ln>
                    <a:solidFill>
                      <a:srgbClr val="FF6600"/>
                    </a:solidFill>
                    <a:prstDash val="sysDash"/>
                    <a:headEnd type="oval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ZoneTexte 147"/>
                  <p:cNvSpPr txBox="1"/>
                  <p:nvPr/>
                </p:nvSpPr>
                <p:spPr>
                  <a:xfrm>
                    <a:off x="5891047" y="-1048700"/>
                    <a:ext cx="238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400" dirty="0" smtClean="0"/>
                      <a:t>Deduce (create) requirements</a:t>
                    </a:r>
                    <a:endParaRPr lang="eu-ES" sz="1400" dirty="0"/>
                  </a:p>
                </p:txBody>
              </p:sp>
            </p:grp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981637" y="5353873"/>
                  <a:ext cx="1535052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>
                  <a:off x="2243667" y="1735798"/>
                  <a:ext cx="1134864" cy="5345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ZoneTexte 35"/>
            <p:cNvSpPr txBox="1"/>
            <p:nvPr/>
          </p:nvSpPr>
          <p:spPr>
            <a:xfrm>
              <a:off x="1451429" y="2534919"/>
              <a:ext cx="547429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System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566333" y="3648890"/>
              <a:ext cx="4325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693333" y="3928298"/>
              <a:ext cx="4579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</a:t>
              </a:r>
            </a:p>
            <a:p>
              <a:r>
                <a:rPr lang="fr-FR" sz="700" dirty="0" smtClean="0"/>
                <a:t>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2</a:t>
              </a:r>
              <a:endParaRPr lang="fr-FR" sz="7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415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10877</TotalTime>
  <Words>1891</Words>
  <Application>Microsoft Macintosh PowerPoint</Application>
  <PresentationFormat>Présentation à l'écran (4:3)</PresentationFormat>
  <Paragraphs>1042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982</cp:revision>
  <dcterms:created xsi:type="dcterms:W3CDTF">2015-09-28T11:47:43Z</dcterms:created>
  <dcterms:modified xsi:type="dcterms:W3CDTF">2015-11-06T15:57:13Z</dcterms:modified>
</cp:coreProperties>
</file>