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57" r:id="rId4"/>
    <p:sldId id="267" r:id="rId5"/>
    <p:sldId id="261" r:id="rId6"/>
    <p:sldId id="268" r:id="rId7"/>
    <p:sldId id="266" r:id="rId8"/>
    <p:sldId id="271" r:id="rId9"/>
    <p:sldId id="275" r:id="rId10"/>
    <p:sldId id="277" r:id="rId11"/>
    <p:sldId id="276" r:id="rId12"/>
    <p:sldId id="265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8087E-E36A-2A4D-8CB3-3CD1A9D98D8B}" type="datetimeFigureOut">
              <a:rPr lang="fr-FR" smtClean="0"/>
              <a:t>29/10/2015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E00F-A0F1-E24A-907E-3C95BA978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710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9204-F5D6-9145-8B06-239DED8355FC}" type="datetimeFigureOut">
              <a:rPr lang="fr-FR" smtClean="0"/>
              <a:t>29/10/2015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46B2-06D9-5248-B3EC-078D066A7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3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97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5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5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42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7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95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30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74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7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75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70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87165"/>
            <a:ext cx="7772400" cy="189713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project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Summary</a:t>
            </a:r>
            <a:r>
              <a:rPr lang="fr-FR" dirty="0" smtClean="0"/>
              <a:t> of WP3 </a:t>
            </a:r>
            <a:r>
              <a:rPr lang="fr-FR" dirty="0" err="1" smtClean="0"/>
              <a:t>priorities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03817" y="3886200"/>
            <a:ext cx="7554383" cy="1752600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Meeting of 25 </a:t>
            </a:r>
            <a:r>
              <a:rPr lang="fr-FR" dirty="0" err="1" smtClean="0"/>
              <a:t>September</a:t>
            </a:r>
            <a:r>
              <a:rPr lang="fr-FR" dirty="0" smtClean="0"/>
              <a:t> 2015 + </a:t>
            </a:r>
            <a:r>
              <a:rPr lang="fr-FR" dirty="0" err="1" smtClean="0"/>
              <a:t>complements</a:t>
            </a:r>
            <a:endParaRPr lang="fr-FR" dirty="0" smtClean="0"/>
          </a:p>
          <a:p>
            <a:r>
              <a:rPr lang="fr-FR" dirty="0" err="1" smtClean="0"/>
              <a:t>Prepared</a:t>
            </a:r>
            <a:r>
              <a:rPr lang="fr-FR" dirty="0" smtClean="0"/>
              <a:t> by Raphael Faudou </a:t>
            </a:r>
          </a:p>
          <a:p>
            <a:r>
              <a:rPr lang="fr-FR" dirty="0" smtClean="0"/>
              <a:t>(Samares </a:t>
            </a:r>
            <a:r>
              <a:rPr lang="fr-FR" smtClean="0"/>
              <a:t>Engineering)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34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83563"/>
            <a:ext cx="8229600" cy="514854"/>
          </a:xfrm>
        </p:spPr>
        <p:txBody>
          <a:bodyPr>
            <a:normAutofit fontScale="90000"/>
          </a:bodyPr>
          <a:lstStyle/>
          <a:p>
            <a:r>
              <a:rPr lang="fr-FR" sz="3600" dirty="0" err="1" smtClean="0"/>
              <a:t>Reqcycle</a:t>
            </a:r>
            <a:r>
              <a:rPr lang="fr-FR" sz="3600" dirty="0" smtClean="0"/>
              <a:t> – </a:t>
            </a:r>
            <a:r>
              <a:rPr lang="fr-FR" sz="3600" dirty="0" err="1" smtClean="0"/>
              <a:t>prepare</a:t>
            </a:r>
            <a:r>
              <a:rPr lang="fr-FR" sz="3600" dirty="0" smtClean="0"/>
              <a:t> trace </a:t>
            </a:r>
            <a:r>
              <a:rPr lang="fr-FR" sz="3600" dirty="0" err="1" smtClean="0"/>
              <a:t>link</a:t>
            </a:r>
            <a:r>
              <a:rPr lang="fr-FR" sz="3600" dirty="0" smtClean="0"/>
              <a:t> </a:t>
            </a:r>
            <a:r>
              <a:rPr lang="fr-FR" sz="3600" dirty="0" err="1" smtClean="0"/>
              <a:t>with</a:t>
            </a:r>
            <a:r>
              <a:rPr lang="fr-FR" sz="3600" dirty="0" smtClean="0"/>
              <a:t> SCADE</a:t>
            </a:r>
            <a:endParaRPr lang="fr-FR" sz="3600" dirty="0"/>
          </a:p>
        </p:txBody>
      </p:sp>
      <p:grpSp>
        <p:nvGrpSpPr>
          <p:cNvPr id="16" name="Grouper 15"/>
          <p:cNvGrpSpPr/>
          <p:nvPr/>
        </p:nvGrpSpPr>
        <p:grpSpPr>
          <a:xfrm>
            <a:off x="250836" y="826990"/>
            <a:ext cx="6785211" cy="5895268"/>
            <a:chOff x="250836" y="826990"/>
            <a:chExt cx="6785211" cy="5895268"/>
          </a:xfrm>
        </p:grpSpPr>
        <p:grpSp>
          <p:nvGrpSpPr>
            <p:cNvPr id="12" name="Grouper 11"/>
            <p:cNvGrpSpPr/>
            <p:nvPr/>
          </p:nvGrpSpPr>
          <p:grpSpPr>
            <a:xfrm>
              <a:off x="250836" y="826990"/>
              <a:ext cx="6785211" cy="5895268"/>
              <a:chOff x="1589400" y="941391"/>
              <a:chExt cx="6785211" cy="5895268"/>
            </a:xfrm>
          </p:grpSpPr>
          <p:pic>
            <p:nvPicPr>
              <p:cNvPr id="10" name="Imag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9400" y="943004"/>
                <a:ext cx="6785211" cy="589365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grpSp>
            <p:nvGrpSpPr>
              <p:cNvPr id="11" name="Grouper 10"/>
              <p:cNvGrpSpPr/>
              <p:nvPr/>
            </p:nvGrpSpPr>
            <p:grpSpPr>
              <a:xfrm>
                <a:off x="1589401" y="941391"/>
                <a:ext cx="4378122" cy="1538572"/>
                <a:chOff x="1589401" y="941391"/>
                <a:chExt cx="4378122" cy="1538572"/>
              </a:xfrm>
            </p:grpSpPr>
            <p:sp>
              <p:nvSpPr>
                <p:cNvPr id="7" name="ZoneTexte 6"/>
                <p:cNvSpPr txBox="1"/>
                <p:nvPr/>
              </p:nvSpPr>
              <p:spPr>
                <a:xfrm>
                  <a:off x="1589401" y="941391"/>
                  <a:ext cx="4378122" cy="27699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u-ES" sz="1200" dirty="0" smtClean="0"/>
                    <a:t>Generate requirement traceability annotation for external element</a:t>
                  </a:r>
                  <a:endParaRPr lang="eu-ES" sz="1200" dirty="0"/>
                </a:p>
              </p:txBody>
            </p:sp>
            <p:pic>
              <p:nvPicPr>
                <p:cNvPr id="8" name="Image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24658" y="2311267"/>
                  <a:ext cx="463913" cy="168696"/>
                </a:xfrm>
                <a:prstGeom prst="rect">
                  <a:avLst/>
                </a:prstGeom>
              </p:spPr>
            </p:pic>
          </p:grpSp>
        </p:grpSp>
        <p:sp>
          <p:nvSpPr>
            <p:cNvPr id="14" name="ZoneTexte 13"/>
            <p:cNvSpPr txBox="1"/>
            <p:nvPr/>
          </p:nvSpPr>
          <p:spPr>
            <a:xfrm>
              <a:off x="4628959" y="3681724"/>
              <a:ext cx="2320540" cy="830997"/>
            </a:xfrm>
            <a:prstGeom prst="rect">
              <a:avLst/>
            </a:prstGeom>
            <a:solidFill>
              <a:srgbClr val="F79646"/>
            </a:solidFill>
            <a:ln w="19050" cmpd="sng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Copies traceability string annotation (</a:t>
              </a:r>
              <a:r>
                <a:rPr lang="fr-FR" sz="1600" dirty="0" err="1" smtClean="0"/>
                <a:t>ReqID</a:t>
              </a:r>
              <a:r>
                <a:rPr lang="fr-FR" sz="1600" dirty="0" smtClean="0"/>
                <a:t> + </a:t>
              </a:r>
              <a:r>
                <a:rPr lang="fr-FR" sz="1600" dirty="0" err="1" smtClean="0"/>
                <a:t>Satisfy</a:t>
              </a:r>
              <a:r>
                <a:rPr lang="fr-FR" sz="1600" dirty="0" smtClean="0"/>
                <a:t> ID) to clipboard</a:t>
              </a:r>
              <a:endParaRPr lang="fr-FR" sz="1600" dirty="0"/>
            </a:p>
          </p:txBody>
        </p:sp>
        <p:sp>
          <p:nvSpPr>
            <p:cNvPr id="15" name="Flèche vers la droite 14"/>
            <p:cNvSpPr/>
            <p:nvPr/>
          </p:nvSpPr>
          <p:spPr>
            <a:xfrm rot="3271653">
              <a:off x="4636981" y="3109549"/>
              <a:ext cx="1007686" cy="235108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0728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533" y="274639"/>
            <a:ext cx="8229600" cy="54918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3rd solution – ReqCycle </a:t>
            </a:r>
            <a:r>
              <a:rPr lang="fr-FR" dirty="0" err="1" smtClean="0"/>
              <a:t>only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11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953813" y="1044318"/>
            <a:ext cx="7866986" cy="5170472"/>
            <a:chOff x="953813" y="1044318"/>
            <a:chExt cx="7866986" cy="5170472"/>
          </a:xfrm>
        </p:grpSpPr>
        <p:grpSp>
          <p:nvGrpSpPr>
            <p:cNvPr id="69" name="Grouper 68"/>
            <p:cNvGrpSpPr/>
            <p:nvPr/>
          </p:nvGrpSpPr>
          <p:grpSpPr>
            <a:xfrm>
              <a:off x="953813" y="1044318"/>
              <a:ext cx="7866986" cy="5113263"/>
              <a:chOff x="953813" y="1044318"/>
              <a:chExt cx="7866986" cy="5113263"/>
            </a:xfrm>
          </p:grpSpPr>
          <p:grpSp>
            <p:nvGrpSpPr>
              <p:cNvPr id="68" name="Grouper 67"/>
              <p:cNvGrpSpPr/>
              <p:nvPr/>
            </p:nvGrpSpPr>
            <p:grpSpPr>
              <a:xfrm>
                <a:off x="953813" y="1044318"/>
                <a:ext cx="7866986" cy="5113263"/>
                <a:chOff x="953813" y="1044318"/>
                <a:chExt cx="7866986" cy="5113263"/>
              </a:xfrm>
            </p:grpSpPr>
            <p:sp>
              <p:nvSpPr>
                <p:cNvPr id="53" name="Ellipse 52"/>
                <p:cNvSpPr/>
                <p:nvPr/>
              </p:nvSpPr>
              <p:spPr>
                <a:xfrm>
                  <a:off x="1565892" y="5474721"/>
                  <a:ext cx="2163785" cy="682860"/>
                </a:xfrm>
                <a:prstGeom prst="ellipse">
                  <a:avLst/>
                </a:prstGeom>
                <a:solidFill>
                  <a:srgbClr val="CCC1DA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solidFill>
                        <a:srgbClr val="000000"/>
                      </a:solidFill>
                    </a:rPr>
                    <a:t>RT-tester</a:t>
                  </a:r>
                  <a:endParaRPr lang="fr-FR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67" name="Grouper 66"/>
                <p:cNvGrpSpPr/>
                <p:nvPr/>
              </p:nvGrpSpPr>
              <p:grpSpPr>
                <a:xfrm>
                  <a:off x="953813" y="1044318"/>
                  <a:ext cx="7866986" cy="4430403"/>
                  <a:chOff x="953813" y="1044318"/>
                  <a:chExt cx="7866986" cy="4430403"/>
                </a:xfrm>
              </p:grpSpPr>
              <p:cxnSp>
                <p:nvCxnSpPr>
                  <p:cNvPr id="9" name="Connecteur droit avec flèche 8"/>
                  <p:cNvCxnSpPr>
                    <a:stCxn id="6" idx="2"/>
                    <a:endCxn id="21" idx="0"/>
                  </p:cNvCxnSpPr>
                  <p:nvPr/>
                </p:nvCxnSpPr>
                <p:spPr>
                  <a:xfrm>
                    <a:off x="3283059" y="1945126"/>
                    <a:ext cx="1333274" cy="875546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ZoneTexte 10"/>
                  <p:cNvSpPr txBox="1"/>
                  <p:nvPr/>
                </p:nvSpPr>
                <p:spPr>
                  <a:xfrm>
                    <a:off x="4087983" y="2115159"/>
                    <a:ext cx="11890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1.A Import</a:t>
                    </a:r>
                    <a:endParaRPr lang="fr-FR" dirty="0"/>
                  </a:p>
                </p:txBody>
              </p:sp>
              <p:grpSp>
                <p:nvGrpSpPr>
                  <p:cNvPr id="45" name="Grouper 44"/>
                  <p:cNvGrpSpPr/>
                  <p:nvPr/>
                </p:nvGrpSpPr>
                <p:grpSpPr>
                  <a:xfrm>
                    <a:off x="2521821" y="1107126"/>
                    <a:ext cx="1373317" cy="838000"/>
                    <a:chOff x="3855095" y="1107126"/>
                    <a:chExt cx="1373317" cy="8380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4004254" y="1304379"/>
                      <a:ext cx="1224158" cy="64074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Subset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026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2" name="Image 11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3855095" y="1107126"/>
                      <a:ext cx="394505" cy="39450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1" name="Ellipse 20"/>
                  <p:cNvSpPr/>
                  <p:nvPr/>
                </p:nvSpPr>
                <p:spPr>
                  <a:xfrm>
                    <a:off x="3466540" y="2820672"/>
                    <a:ext cx="2299586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ReqCycle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" name="Ellipse 25"/>
                  <p:cNvSpPr/>
                  <p:nvPr/>
                </p:nvSpPr>
                <p:spPr>
                  <a:xfrm>
                    <a:off x="5228412" y="4269664"/>
                    <a:ext cx="2299586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SCADE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" name="Ellipse 26"/>
                  <p:cNvSpPr/>
                  <p:nvPr/>
                </p:nvSpPr>
                <p:spPr>
                  <a:xfrm>
                    <a:off x="1555509" y="4269664"/>
                    <a:ext cx="2174168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Papyrus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29" name="Connecteur droit avec flèche 28"/>
                  <p:cNvCxnSpPr>
                    <a:endCxn id="27" idx="7"/>
                  </p:cNvCxnSpPr>
                  <p:nvPr/>
                </p:nvCxnSpPr>
                <p:spPr>
                  <a:xfrm flipH="1">
                    <a:off x="3411277" y="3503532"/>
                    <a:ext cx="970522" cy="866135"/>
                  </a:xfrm>
                  <a:prstGeom prst="straightConnector1">
                    <a:avLst/>
                  </a:prstGeom>
                  <a:ln>
                    <a:solidFill>
                      <a:srgbClr val="008000"/>
                    </a:solidFill>
                    <a:headEnd type="stealth" w="lg" len="lg"/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cteur droit avec flèche 30"/>
                  <p:cNvCxnSpPr>
                    <a:stCxn id="26" idx="0"/>
                    <a:endCxn id="21" idx="5"/>
                  </p:cNvCxnSpPr>
                  <p:nvPr/>
                </p:nvCxnSpPr>
                <p:spPr>
                  <a:xfrm flipH="1" flipV="1">
                    <a:off x="5429359" y="3403529"/>
                    <a:ext cx="948846" cy="866135"/>
                  </a:xfrm>
                  <a:prstGeom prst="straightConnector1">
                    <a:avLst/>
                  </a:prstGeom>
                  <a:ln>
                    <a:solidFill>
                      <a:srgbClr val="008000"/>
                    </a:solidFill>
                    <a:headEnd type="stealth" w="lg" len="lg"/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ZoneTexte 33"/>
                  <p:cNvSpPr txBox="1"/>
                  <p:nvPr/>
                </p:nvSpPr>
                <p:spPr>
                  <a:xfrm>
                    <a:off x="3384765" y="3653627"/>
                    <a:ext cx="5608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Link</a:t>
                    </a:r>
                    <a:endParaRPr lang="fr-FR" dirty="0"/>
                  </a:p>
                </p:txBody>
              </p:sp>
              <p:sp>
                <p:nvSpPr>
                  <p:cNvPr id="35" name="ZoneTexte 34"/>
                  <p:cNvSpPr txBox="1"/>
                  <p:nvPr/>
                </p:nvSpPr>
                <p:spPr>
                  <a:xfrm>
                    <a:off x="5940821" y="3503532"/>
                    <a:ext cx="5608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Link</a:t>
                    </a:r>
                    <a:endParaRPr lang="fr-FR" dirty="0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6692825" y="2834419"/>
                    <a:ext cx="2127974" cy="640747"/>
                  </a:xfrm>
                  <a:prstGeom prst="rect">
                    <a:avLst/>
                  </a:prstGeom>
                  <a:solidFill>
                    <a:srgbClr val="CCC1D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600" dirty="0" smtClean="0">
                        <a:solidFill>
                          <a:schemeClr val="tx1"/>
                        </a:solidFill>
                      </a:rPr>
                      <a:t>Reference Requirement </a:t>
                    </a:r>
                    <a:r>
                      <a:rPr lang="fr-FR" sz="1600" dirty="0" smtClean="0">
                        <a:solidFill>
                          <a:schemeClr val="tx1"/>
                        </a:solidFill>
                      </a:rPr>
                      <a:t>Data Base</a:t>
                    </a:r>
                    <a:endParaRPr lang="fr-FR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8" name="Connecteur droit avec flèche 37"/>
                  <p:cNvCxnSpPr>
                    <a:stCxn id="21" idx="6"/>
                    <a:endCxn id="37" idx="1"/>
                  </p:cNvCxnSpPr>
                  <p:nvPr/>
                </p:nvCxnSpPr>
                <p:spPr>
                  <a:xfrm flipV="1">
                    <a:off x="5766126" y="3154793"/>
                    <a:ext cx="926699" cy="7309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ZoneTexte 42"/>
                  <p:cNvSpPr txBox="1"/>
                  <p:nvPr/>
                </p:nvSpPr>
                <p:spPr>
                  <a:xfrm>
                    <a:off x="5786672" y="2785461"/>
                    <a:ext cx="8780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Update</a:t>
                    </a:r>
                    <a:endParaRPr lang="fr-FR" dirty="0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5429358" y="1304379"/>
                    <a:ext cx="2098639" cy="64074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err="1" smtClean="0">
                        <a:solidFill>
                          <a:schemeClr val="tx1"/>
                        </a:solidFill>
                      </a:rPr>
                      <a:t>Subset</a:t>
                    </a:r>
                    <a:r>
                      <a:rPr lang="fr-FR" dirty="0" smtClean="0">
                        <a:solidFill>
                          <a:schemeClr val="tx1"/>
                        </a:solidFill>
                      </a:rPr>
                      <a:t> 026 </a:t>
                    </a:r>
                    <a:r>
                      <a:rPr lang="fr-FR" dirty="0" err="1" smtClean="0">
                        <a:solidFill>
                          <a:schemeClr val="tx1"/>
                        </a:solidFill>
                      </a:rPr>
                      <a:t>requirements</a:t>
                    </a:r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8" name="Image 17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108238" y="1044318"/>
                    <a:ext cx="1106203" cy="455718"/>
                  </a:xfrm>
                  <a:prstGeom prst="rect">
                    <a:avLst/>
                  </a:prstGeom>
                </p:spPr>
              </p:pic>
              <p:cxnSp>
                <p:nvCxnSpPr>
                  <p:cNvPr id="46" name="Connecteur droit avec flèche 45"/>
                  <p:cNvCxnSpPr>
                    <a:endCxn id="44" idx="1"/>
                  </p:cNvCxnSpPr>
                  <p:nvPr/>
                </p:nvCxnSpPr>
                <p:spPr>
                  <a:xfrm>
                    <a:off x="3895138" y="1608945"/>
                    <a:ext cx="1534220" cy="15808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ZoneTexte 47"/>
                  <p:cNvSpPr txBox="1"/>
                  <p:nvPr/>
                </p:nvSpPr>
                <p:spPr>
                  <a:xfrm>
                    <a:off x="4128641" y="1239613"/>
                    <a:ext cx="13003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1.B1 Import</a:t>
                    </a:r>
                    <a:endParaRPr lang="fr-FR" dirty="0"/>
                  </a:p>
                </p:txBody>
              </p:sp>
              <p:cxnSp>
                <p:nvCxnSpPr>
                  <p:cNvPr id="49" name="Connecteur droit avec flèche 48"/>
                  <p:cNvCxnSpPr>
                    <a:stCxn id="44" idx="2"/>
                    <a:endCxn id="21" idx="7"/>
                  </p:cNvCxnSpPr>
                  <p:nvPr/>
                </p:nvCxnSpPr>
                <p:spPr>
                  <a:xfrm flipH="1">
                    <a:off x="5429359" y="1945126"/>
                    <a:ext cx="1049319" cy="975549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ZoneTexte 51"/>
                  <p:cNvSpPr txBox="1"/>
                  <p:nvPr/>
                </p:nvSpPr>
                <p:spPr>
                  <a:xfrm>
                    <a:off x="5958682" y="2299825"/>
                    <a:ext cx="13003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1.B2 Import</a:t>
                    </a:r>
                    <a:endParaRPr lang="fr-FR" dirty="0"/>
                  </a:p>
                </p:txBody>
              </p:sp>
              <p:cxnSp>
                <p:nvCxnSpPr>
                  <p:cNvPr id="54" name="Connecteur droit avec flèche 53"/>
                  <p:cNvCxnSpPr>
                    <a:stCxn id="27" idx="4"/>
                    <a:endCxn id="53" idx="0"/>
                  </p:cNvCxnSpPr>
                  <p:nvPr/>
                </p:nvCxnSpPr>
                <p:spPr>
                  <a:xfrm>
                    <a:off x="2642593" y="4952524"/>
                    <a:ext cx="5192" cy="522197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ctangle 58"/>
                  <p:cNvSpPr/>
                  <p:nvPr/>
                </p:nvSpPr>
                <p:spPr>
                  <a:xfrm>
                    <a:off x="953813" y="2841728"/>
                    <a:ext cx="1224158" cy="64074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chemeClr val="tx1"/>
                        </a:solidFill>
                      </a:rPr>
                      <a:t>OpenETCS API</a:t>
                    </a:r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1" name="Connecteur droit avec flèche 60"/>
                  <p:cNvCxnSpPr>
                    <a:stCxn id="59" idx="3"/>
                    <a:endCxn id="21" idx="2"/>
                  </p:cNvCxnSpPr>
                  <p:nvPr/>
                </p:nvCxnSpPr>
                <p:spPr>
                  <a:xfrm>
                    <a:off x="2177971" y="3162102"/>
                    <a:ext cx="1288569" cy="0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ZoneTexte 64"/>
                  <p:cNvSpPr txBox="1"/>
                  <p:nvPr/>
                </p:nvSpPr>
                <p:spPr>
                  <a:xfrm>
                    <a:off x="2280348" y="2736009"/>
                    <a:ext cx="1056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2. Import</a:t>
                    </a:r>
                    <a:endParaRPr lang="fr-FR" dirty="0"/>
                  </a:p>
                </p:txBody>
              </p:sp>
            </p:grpSp>
          </p:grpSp>
          <p:pic>
            <p:nvPicPr>
              <p:cNvPr id="66" name="Image 6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5533" y="2484491"/>
                <a:ext cx="795600" cy="429624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9" name="Ellipse 38"/>
            <p:cNvSpPr/>
            <p:nvPr/>
          </p:nvSpPr>
          <p:spPr>
            <a:xfrm>
              <a:off x="3945660" y="5531930"/>
              <a:ext cx="1889109" cy="682860"/>
            </a:xfrm>
            <a:prstGeom prst="ellipse">
              <a:avLst/>
            </a:prstGeom>
            <a:solidFill>
              <a:srgbClr val="CCC1DA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rgbClr val="000000"/>
                  </a:solidFill>
                </a:rPr>
                <a:t>GenDoc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4854993" y="3501197"/>
              <a:ext cx="0" cy="2059575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823942" y="450309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7</a:t>
              </a:r>
              <a:r>
                <a:rPr lang="fr-FR" dirty="0" smtClean="0"/>
                <a:t>. export</a:t>
              </a:r>
              <a:endParaRPr lang="fr-FR" dirty="0"/>
            </a:p>
          </p:txBody>
        </p: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6984" y="4952524"/>
              <a:ext cx="831894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74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tooling context</a:t>
            </a:r>
            <a:endParaRPr lang="eu-ES" dirty="0"/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3012709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u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9" name="Grouper 18"/>
          <p:cNvGrpSpPr/>
          <p:nvPr/>
        </p:nvGrpSpPr>
        <p:grpSpPr>
          <a:xfrm>
            <a:off x="2674307" y="929339"/>
            <a:ext cx="6300947" cy="466523"/>
            <a:chOff x="616942" y="277999"/>
            <a:chExt cx="630094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616942" y="277999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207742" y="456974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660066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233276" y="278383"/>
              <a:ext cx="1639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>
                  <a:solidFill>
                    <a:srgbClr val="660066"/>
                  </a:solidFill>
                </a:rPr>
                <a:t>Current traceability</a:t>
              </a:r>
              <a:endParaRPr lang="eu-ES" sz="1400" i="1" dirty="0">
                <a:solidFill>
                  <a:srgbClr val="660066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150342" y="365755"/>
              <a:ext cx="762000" cy="152400"/>
            </a:xfrm>
            <a:prstGeom prst="rightArrow">
              <a:avLst/>
            </a:prstGeom>
            <a:solidFill>
              <a:srgbClr val="8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022240" y="278383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rgbClr val="660066"/>
                  </a:solidFill>
                </a:rPr>
                <a:t>D</a:t>
              </a:r>
              <a:r>
                <a:rPr lang="eu-ES" sz="1400" dirty="0" smtClean="0">
                  <a:solidFill>
                    <a:srgbClr val="660066"/>
                  </a:solidFill>
                </a:rPr>
                <a:t>erive</a:t>
              </a:r>
              <a:endParaRPr lang="eu-ES" sz="1400" dirty="0">
                <a:solidFill>
                  <a:srgbClr val="660066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86799" y="3951428"/>
            <a:ext cx="2169654" cy="171659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960466" y="1802442"/>
            <a:ext cx="1494977" cy="16120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43763" y="3486565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System level requirements</a:t>
            </a:r>
            <a:endParaRPr lang="eu-ES" sz="1000"/>
          </a:p>
        </p:txBody>
      </p:sp>
      <p:sp>
        <p:nvSpPr>
          <p:cNvPr id="34" name="ZoneTexte 33"/>
          <p:cNvSpPr txBox="1"/>
          <p:nvPr/>
        </p:nvSpPr>
        <p:spPr>
          <a:xfrm>
            <a:off x="539612" y="407666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Decomposed and derived  requirements</a:t>
            </a:r>
            <a:endParaRPr lang="eu-ES" sz="1000"/>
          </a:p>
        </p:txBody>
      </p:sp>
      <p:sp>
        <p:nvSpPr>
          <p:cNvPr id="37" name="Flèche vers la droite 36"/>
          <p:cNvSpPr/>
          <p:nvPr/>
        </p:nvSpPr>
        <p:spPr bwMode="auto">
          <a:xfrm rot="5400000">
            <a:off x="5486423" y="2527606"/>
            <a:ext cx="400290" cy="17484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543763" y="3096303"/>
            <a:ext cx="1160384" cy="161795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SRS – Subset 26</a:t>
            </a:r>
            <a:endParaRPr lang="eu-ES" sz="1600" dirty="0"/>
          </a:p>
        </p:txBody>
      </p:sp>
      <p:sp>
        <p:nvSpPr>
          <p:cNvPr id="63" name="Rectangle à coins arrondis 62"/>
          <p:cNvSpPr/>
          <p:nvPr/>
        </p:nvSpPr>
        <p:spPr>
          <a:xfrm>
            <a:off x="926698" y="1440344"/>
            <a:ext cx="870937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smtClean="0"/>
              <a:t>User stories</a:t>
            </a:r>
            <a:endParaRPr lang="eu-ES" sz="1600"/>
          </a:p>
        </p:txBody>
      </p:sp>
      <p:sp>
        <p:nvSpPr>
          <p:cNvPr id="64" name="Rectangle à coins arrondis 63"/>
          <p:cNvSpPr/>
          <p:nvPr/>
        </p:nvSpPr>
        <p:spPr>
          <a:xfrm>
            <a:off x="4930952" y="3210244"/>
            <a:ext cx="2162695" cy="279578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OpenETCS function Scade model</a:t>
            </a:r>
            <a:endParaRPr lang="eu-ES" dirty="0"/>
          </a:p>
        </p:txBody>
      </p:sp>
      <p:sp>
        <p:nvSpPr>
          <p:cNvPr id="47" name="Rectangle à coins arrondis 46"/>
          <p:cNvSpPr/>
          <p:nvPr/>
        </p:nvSpPr>
        <p:spPr>
          <a:xfrm rot="1161610">
            <a:off x="1631089" y="4603366"/>
            <a:ext cx="3280367" cy="300702"/>
          </a:xfrm>
          <a:prstGeom prst="roundRect">
            <a:avLst/>
          </a:prstGeom>
          <a:solidFill>
            <a:srgbClr val="660066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smtClean="0"/>
              <a:t>reqID in comments area</a:t>
            </a:r>
            <a:endParaRPr lang="eu-ES" sz="1100"/>
          </a:p>
        </p:txBody>
      </p:sp>
      <p:sp>
        <p:nvSpPr>
          <p:cNvPr id="65" name="Rectangle à coins arrondis 64"/>
          <p:cNvSpPr/>
          <p:nvPr/>
        </p:nvSpPr>
        <p:spPr>
          <a:xfrm>
            <a:off x="5195834" y="5915473"/>
            <a:ext cx="1242436" cy="601065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code generator</a:t>
            </a:r>
            <a:endParaRPr lang="eu-ES" sz="1100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7322495" y="3086442"/>
            <a:ext cx="1452542" cy="1272930"/>
          </a:xfrm>
          <a:prstGeom prst="roundRect">
            <a:avLst/>
          </a:prstGeom>
          <a:solidFill>
            <a:srgbClr val="660066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Architecture and Design Document</a:t>
            </a:r>
          </a:p>
          <a:p>
            <a:pPr algn="ctr"/>
            <a:r>
              <a:rPr lang="eu-ES" sz="1600" dirty="0" smtClean="0"/>
              <a:t>Draft</a:t>
            </a:r>
            <a:endParaRPr lang="eu-ES" sz="1600" dirty="0"/>
          </a:p>
        </p:txBody>
      </p:sp>
      <p:sp>
        <p:nvSpPr>
          <p:cNvPr id="67" name="Rectangle à coins arrondis 66"/>
          <p:cNvSpPr/>
          <p:nvPr/>
        </p:nvSpPr>
        <p:spPr>
          <a:xfrm>
            <a:off x="3530521" y="1670624"/>
            <a:ext cx="2898572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User stories model</a:t>
            </a:r>
          </a:p>
          <a:p>
            <a:pPr algn="ctr"/>
            <a:r>
              <a:rPr lang="eu-ES" dirty="0" smtClean="0"/>
              <a:t>In sequence diagram</a:t>
            </a:r>
            <a:endParaRPr lang="eu-ES" dirty="0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2" y="2905802"/>
            <a:ext cx="394505" cy="394505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911" y="2905802"/>
            <a:ext cx="416889" cy="416889"/>
          </a:xfrm>
          <a:prstGeom prst="rect">
            <a:avLst/>
          </a:prstGeom>
        </p:spPr>
      </p:pic>
      <p:sp>
        <p:nvSpPr>
          <p:cNvPr id="70" name="Rectangle à coins arrondis 69"/>
          <p:cNvSpPr/>
          <p:nvPr/>
        </p:nvSpPr>
        <p:spPr>
          <a:xfrm>
            <a:off x="366103" y="2199032"/>
            <a:ext cx="816479" cy="53597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Cenelec EN50128</a:t>
            </a:r>
            <a:endParaRPr lang="eu-ES" sz="1200" dirty="0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979" y="3012452"/>
            <a:ext cx="1086442" cy="395070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41" y="6006024"/>
            <a:ext cx="920909" cy="334876"/>
          </a:xfrm>
          <a:prstGeom prst="rect">
            <a:avLst/>
          </a:prstGeom>
        </p:spPr>
      </p:pic>
      <p:sp>
        <p:nvSpPr>
          <p:cNvPr id="75" name="Rectangle à coins arrondis 74"/>
          <p:cNvSpPr/>
          <p:nvPr/>
        </p:nvSpPr>
        <p:spPr>
          <a:xfrm>
            <a:off x="3802892" y="4082951"/>
            <a:ext cx="996024" cy="67583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Data dictionnary model</a:t>
            </a:r>
            <a:endParaRPr lang="eu-ES" sz="1200" dirty="0"/>
          </a:p>
        </p:txBody>
      </p:sp>
      <p:pic>
        <p:nvPicPr>
          <p:cNvPr id="76" name="Imag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399" y="4021499"/>
            <a:ext cx="524318" cy="232779"/>
          </a:xfrm>
          <a:prstGeom prst="rect">
            <a:avLst/>
          </a:prstGeom>
        </p:spPr>
      </p:pic>
      <p:sp>
        <p:nvSpPr>
          <p:cNvPr id="77" name="Rectangle à coins arrondis 76"/>
          <p:cNvSpPr/>
          <p:nvPr/>
        </p:nvSpPr>
        <p:spPr>
          <a:xfrm>
            <a:off x="5195834" y="6543741"/>
            <a:ext cx="1242436" cy="30121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 code</a:t>
            </a:r>
            <a:endParaRPr lang="eu-ES" sz="1100" dirty="0"/>
          </a:p>
        </p:txBody>
      </p:sp>
      <p:pic>
        <p:nvPicPr>
          <p:cNvPr id="79" name="Imag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329" y="1497046"/>
            <a:ext cx="639906" cy="367410"/>
          </a:xfrm>
          <a:prstGeom prst="rect">
            <a:avLst/>
          </a:prstGeom>
        </p:spPr>
      </p:pic>
      <p:sp>
        <p:nvSpPr>
          <p:cNvPr id="80" name="Espace réservé de la date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1" name="Espace réservé du numéro de diapositive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12</a:t>
            </a:fld>
            <a:endParaRPr lang="fr-FR"/>
          </a:p>
        </p:txBody>
      </p:sp>
      <p:sp>
        <p:nvSpPr>
          <p:cNvPr id="88" name="Flèche vers la droite 87"/>
          <p:cNvSpPr/>
          <p:nvPr/>
        </p:nvSpPr>
        <p:spPr bwMode="auto">
          <a:xfrm rot="524160">
            <a:off x="1770962" y="3594307"/>
            <a:ext cx="3132986" cy="153800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3618566" y="2905802"/>
            <a:ext cx="1249716" cy="669563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OpenETCS architecture SysML model</a:t>
            </a:r>
            <a:endParaRPr lang="eu-ES" sz="1200" dirty="0"/>
          </a:p>
        </p:txBody>
      </p:sp>
      <p:pic>
        <p:nvPicPr>
          <p:cNvPr id="90" name="Imag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191" y="2702798"/>
            <a:ext cx="539761" cy="309911"/>
          </a:xfrm>
          <a:prstGeom prst="rect">
            <a:avLst/>
          </a:prstGeom>
        </p:spPr>
      </p:pic>
      <p:cxnSp>
        <p:nvCxnSpPr>
          <p:cNvPr id="91" name="Connecteur droit avec flèche 90"/>
          <p:cNvCxnSpPr/>
          <p:nvPr/>
        </p:nvCxnSpPr>
        <p:spPr bwMode="auto">
          <a:xfrm flipH="1" flipV="1">
            <a:off x="1669757" y="4082951"/>
            <a:ext cx="3420066" cy="12290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3" name="Imag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749" y="5140130"/>
            <a:ext cx="1037990" cy="428170"/>
          </a:xfrm>
          <a:prstGeom prst="rect">
            <a:avLst/>
          </a:prstGeom>
        </p:spPr>
      </p:pic>
      <p:sp>
        <p:nvSpPr>
          <p:cNvPr id="94" name="Flèche vers la droite 93"/>
          <p:cNvSpPr/>
          <p:nvPr/>
        </p:nvSpPr>
        <p:spPr bwMode="auto">
          <a:xfrm rot="248904">
            <a:off x="1770090" y="3157491"/>
            <a:ext cx="1697366" cy="157175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5" name="Connecteur droit avec flèche 94"/>
          <p:cNvCxnSpPr/>
          <p:nvPr/>
        </p:nvCxnSpPr>
        <p:spPr bwMode="auto">
          <a:xfrm flipH="1" flipV="1">
            <a:off x="1804420" y="3052116"/>
            <a:ext cx="1726101" cy="441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7" name="Imag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8850" y="2815174"/>
            <a:ext cx="601617" cy="210566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5502" y="2753036"/>
            <a:ext cx="562974" cy="29908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830205" y="5546141"/>
            <a:ext cx="1121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Req</a:t>
            </a:r>
            <a:r>
              <a:rPr lang="fr-FR" sz="1400" dirty="0" smtClean="0"/>
              <a:t> </a:t>
            </a:r>
            <a:r>
              <a:rPr lang="fr-FR" sz="1400" dirty="0" err="1" smtClean="0"/>
              <a:t>gateway</a:t>
            </a:r>
            <a:endParaRPr lang="fr-FR" sz="1400" dirty="0" smtClean="0"/>
          </a:p>
        </p:txBody>
      </p:sp>
      <p:sp>
        <p:nvSpPr>
          <p:cNvPr id="49" name="ZoneTexte 48"/>
          <p:cNvSpPr txBox="1"/>
          <p:nvPr/>
        </p:nvSpPr>
        <p:spPr>
          <a:xfrm>
            <a:off x="2345878" y="4870622"/>
            <a:ext cx="1188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Partially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r>
              <a:rPr lang="fr-FR" sz="1400" dirty="0" err="1" smtClean="0">
                <a:solidFill>
                  <a:srgbClr val="FF0000"/>
                </a:solidFill>
              </a:rPr>
              <a:t>done</a:t>
            </a:r>
            <a:endParaRPr lang="fr-F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BACKUP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4" name="Grouper 3"/>
          <p:cNvGrpSpPr/>
          <p:nvPr/>
        </p:nvGrpSpPr>
        <p:grpSpPr>
          <a:xfrm>
            <a:off x="366103" y="978615"/>
            <a:ext cx="8415120" cy="5831078"/>
            <a:chOff x="366103" y="978615"/>
            <a:chExt cx="8415120" cy="5831078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 bwMode="auto">
            <a:xfrm>
              <a:off x="3517692" y="2585866"/>
              <a:ext cx="3541685" cy="800067"/>
            </a:xfrm>
            <a:prstGeom prst="rect">
              <a:avLst/>
            </a:prstGeom>
            <a:solidFill>
              <a:srgbClr val="00C200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System boundaries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System main functions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Interface definitions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2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fontAlgn="auto">
                <a:spcAft>
                  <a:spcPts val="0"/>
                </a:spcAft>
                <a:buFont typeface="Arial"/>
                <a:buChar char="•"/>
              </a:pPr>
              <a:endParaRPr lang="eu-ES" sz="1600"/>
            </a:p>
          </p:txBody>
        </p:sp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3530521" y="3729425"/>
              <a:ext cx="3503358" cy="1308790"/>
            </a:xfrm>
            <a:prstGeom prst="rect">
              <a:avLst/>
            </a:prstGeom>
            <a:solidFill>
              <a:srgbClr val="63B5E8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dirty="0" smtClean="0"/>
                <a:t>System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Functional/logical architecture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Physical configuration items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Constraints/Equations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Allocations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dirty="0" smtClean="0"/>
                <a:t> </a:t>
              </a: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482522" y="1294619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541162" y="1370819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2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482522" y="2852521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Carré corné 9"/>
            <p:cNvSpPr/>
            <p:nvPr/>
          </p:nvSpPr>
          <p:spPr bwMode="auto">
            <a:xfrm>
              <a:off x="482522" y="4885814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Carré corné 10"/>
            <p:cNvSpPr/>
            <p:nvPr/>
          </p:nvSpPr>
          <p:spPr bwMode="auto">
            <a:xfrm>
              <a:off x="570777" y="5038214"/>
              <a:ext cx="1143000" cy="80762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block </a:t>
              </a: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Connecteur droit avec flèche 11"/>
            <p:cNvCxnSpPr>
              <a:stCxn id="38" idx="0"/>
              <a:endCxn id="8" idx="2"/>
            </p:cNvCxnSpPr>
            <p:nvPr/>
          </p:nvCxnSpPr>
          <p:spPr bwMode="auto">
            <a:xfrm flipH="1" flipV="1">
              <a:off x="1127470" y="1893117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 flipV="1">
              <a:off x="1777922" y="1750512"/>
              <a:ext cx="16764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necteur droit avec flèche 13"/>
            <p:cNvCxnSpPr/>
            <p:nvPr/>
          </p:nvCxnSpPr>
          <p:spPr bwMode="auto">
            <a:xfrm flipV="1">
              <a:off x="5204652" y="2286312"/>
              <a:ext cx="0" cy="2894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 flipV="1">
              <a:off x="1734276" y="3287743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avec flèche 15"/>
            <p:cNvCxnSpPr>
              <a:stCxn id="6" idx="0"/>
              <a:endCxn id="5" idx="2"/>
            </p:cNvCxnSpPr>
            <p:nvPr/>
          </p:nvCxnSpPr>
          <p:spPr bwMode="auto">
            <a:xfrm flipV="1">
              <a:off x="5282200" y="3385933"/>
              <a:ext cx="6335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 flipH="1" flipV="1">
              <a:off x="1701722" y="3655512"/>
              <a:ext cx="18288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avec flèche 17"/>
            <p:cNvCxnSpPr/>
            <p:nvPr/>
          </p:nvCxnSpPr>
          <p:spPr bwMode="auto">
            <a:xfrm flipV="1">
              <a:off x="1841294" y="4828944"/>
              <a:ext cx="1676399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Flèche vers la droite 26"/>
            <p:cNvSpPr/>
            <p:nvPr/>
          </p:nvSpPr>
          <p:spPr bwMode="auto">
            <a:xfrm rot="1108203">
              <a:off x="1696440" y="3755101"/>
              <a:ext cx="1937746" cy="1485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Flèche vers la droite 27"/>
            <p:cNvSpPr/>
            <p:nvPr/>
          </p:nvSpPr>
          <p:spPr bwMode="auto">
            <a:xfrm rot="454278">
              <a:off x="1780624" y="1630354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lèche vers la droite 28"/>
            <p:cNvSpPr/>
            <p:nvPr/>
          </p:nvSpPr>
          <p:spPr bwMode="auto">
            <a:xfrm rot="9781260">
              <a:off x="1743132" y="4873869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Flèche vers la droite 29"/>
            <p:cNvSpPr/>
            <p:nvPr/>
          </p:nvSpPr>
          <p:spPr bwMode="auto">
            <a:xfrm rot="10523117">
              <a:off x="1726345" y="3155427"/>
              <a:ext cx="1737720" cy="12711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Flèche vers la droite 30"/>
            <p:cNvSpPr/>
            <p:nvPr/>
          </p:nvSpPr>
          <p:spPr bwMode="auto">
            <a:xfrm rot="5400000">
              <a:off x="5461140" y="3458961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2" name="Connecteur droit avec flèche 31"/>
            <p:cNvCxnSpPr>
              <a:stCxn id="11" idx="0"/>
              <a:endCxn id="9" idx="2"/>
            </p:cNvCxnSpPr>
            <p:nvPr/>
          </p:nvCxnSpPr>
          <p:spPr bwMode="auto">
            <a:xfrm flipH="1" flipV="1">
              <a:off x="1130222" y="464870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ZoneTexte 32"/>
            <p:cNvSpPr txBox="1"/>
            <p:nvPr/>
          </p:nvSpPr>
          <p:spPr>
            <a:xfrm>
              <a:off x="543763" y="3326377"/>
              <a:ext cx="1180285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System level requirements</a:t>
              </a:r>
              <a:endParaRPr lang="eu-ES" sz="100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39612" y="3916480"/>
              <a:ext cx="1180285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Decomposed and derived  requirements</a:t>
              </a:r>
              <a:endParaRPr lang="eu-ES" sz="1000"/>
            </a:p>
          </p:txBody>
        </p:sp>
        <p:sp>
          <p:nvSpPr>
            <p:cNvPr id="35" name="Flèche vers la droite 34"/>
            <p:cNvSpPr/>
            <p:nvPr/>
          </p:nvSpPr>
          <p:spPr bwMode="auto">
            <a:xfrm rot="11092584">
              <a:off x="1712194" y="426817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 bwMode="auto">
            <a:xfrm>
              <a:off x="1713777" y="4405255"/>
              <a:ext cx="1842243" cy="1413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Flèche vers la droite 36"/>
            <p:cNvSpPr/>
            <p:nvPr/>
          </p:nvSpPr>
          <p:spPr bwMode="auto">
            <a:xfrm rot="5400000">
              <a:off x="5302831" y="240181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Carré corné 37"/>
            <p:cNvSpPr/>
            <p:nvPr/>
          </p:nvSpPr>
          <p:spPr bwMode="auto">
            <a:xfrm>
              <a:off x="482055" y="2124642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9" name="Connecteur droit avec flèche 38"/>
            <p:cNvCxnSpPr/>
            <p:nvPr/>
          </p:nvCxnSpPr>
          <p:spPr bwMode="auto">
            <a:xfrm flipH="1" flipV="1">
              <a:off x="1125185" y="257481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Flèche vers la droite 39"/>
            <p:cNvSpPr/>
            <p:nvPr/>
          </p:nvSpPr>
          <p:spPr bwMode="auto">
            <a:xfrm rot="10523117">
              <a:off x="1790461" y="2157977"/>
              <a:ext cx="1673648" cy="12344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" name="Flèche vers la droite 40"/>
            <p:cNvSpPr/>
            <p:nvPr/>
          </p:nvSpPr>
          <p:spPr bwMode="auto">
            <a:xfrm rot="841563">
              <a:off x="1790730" y="2639828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42" name="Connecteur droit avec flèche 41"/>
            <p:cNvCxnSpPr/>
            <p:nvPr/>
          </p:nvCxnSpPr>
          <p:spPr bwMode="auto">
            <a:xfrm flipV="1">
              <a:off x="1777455" y="2286311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necteur droit avec flèche 42"/>
            <p:cNvCxnSpPr/>
            <p:nvPr/>
          </p:nvCxnSpPr>
          <p:spPr bwMode="auto">
            <a:xfrm flipH="1" flipV="1">
              <a:off x="1719897" y="2610706"/>
              <a:ext cx="1746465" cy="4183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Flèche vers la droite 43"/>
            <p:cNvSpPr/>
            <p:nvPr/>
          </p:nvSpPr>
          <p:spPr bwMode="auto">
            <a:xfrm rot="5400000">
              <a:off x="1232378" y="1949608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" name="Flèche vers la droite 44"/>
            <p:cNvSpPr/>
            <p:nvPr/>
          </p:nvSpPr>
          <p:spPr bwMode="auto">
            <a:xfrm rot="5400000">
              <a:off x="1232378" y="4744911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" name="Flèche vers la droite 45"/>
            <p:cNvSpPr/>
            <p:nvPr/>
          </p:nvSpPr>
          <p:spPr bwMode="auto">
            <a:xfrm rot="5400000">
              <a:off x="1232377" y="2632285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Carré corné 47"/>
            <p:cNvSpPr/>
            <p:nvPr/>
          </p:nvSpPr>
          <p:spPr bwMode="auto">
            <a:xfrm>
              <a:off x="457200" y="6264722"/>
              <a:ext cx="1212557" cy="39214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Carré corné 48"/>
            <p:cNvSpPr/>
            <p:nvPr/>
          </p:nvSpPr>
          <p:spPr>
            <a:xfrm>
              <a:off x="3578001" y="6474903"/>
              <a:ext cx="3455878" cy="33479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b="1" smtClean="0">
                  <a:solidFill>
                    <a:schemeClr val="tx1"/>
                  </a:solidFill>
                </a:rPr>
                <a:t>SW Code</a:t>
              </a:r>
              <a:endParaRPr lang="eu-ES" sz="1600" b="1">
                <a:solidFill>
                  <a:schemeClr val="tx1"/>
                </a:solidFill>
              </a:endParaRPr>
            </a:p>
          </p:txBody>
        </p:sp>
        <p:cxnSp>
          <p:nvCxnSpPr>
            <p:cNvPr id="50" name="Connecteur droit avec flèche 49"/>
            <p:cNvCxnSpPr>
              <a:stCxn id="49" idx="1"/>
            </p:cNvCxnSpPr>
            <p:nvPr/>
          </p:nvCxnSpPr>
          <p:spPr bwMode="auto">
            <a:xfrm flipH="1" flipV="1">
              <a:off x="1726965" y="6474904"/>
              <a:ext cx="1851036" cy="1673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Flèche vers la droite 50"/>
            <p:cNvSpPr/>
            <p:nvPr/>
          </p:nvSpPr>
          <p:spPr bwMode="auto">
            <a:xfrm rot="299954">
              <a:off x="1748972" y="6393138"/>
              <a:ext cx="1763616" cy="1432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 bwMode="auto">
            <a:xfrm flipH="1" flipV="1">
              <a:off x="1013455" y="5880391"/>
              <a:ext cx="11284" cy="338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Flèche vers la droite 52"/>
            <p:cNvSpPr/>
            <p:nvPr/>
          </p:nvSpPr>
          <p:spPr bwMode="auto">
            <a:xfrm rot="5400000">
              <a:off x="1108532" y="6002252"/>
              <a:ext cx="290754" cy="142654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Espace réservé du contenu 2"/>
            <p:cNvSpPr txBox="1">
              <a:spLocks/>
            </p:cNvSpPr>
            <p:nvPr/>
          </p:nvSpPr>
          <p:spPr bwMode="auto">
            <a:xfrm>
              <a:off x="3556020" y="5458023"/>
              <a:ext cx="3503358" cy="6427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SW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Architecture / Design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smtClean="0"/>
                <a:t> </a:t>
              </a:r>
            </a:p>
          </p:txBody>
        </p:sp>
        <p:sp>
          <p:nvSpPr>
            <p:cNvPr id="55" name="Flèche vers la droite 54"/>
            <p:cNvSpPr/>
            <p:nvPr/>
          </p:nvSpPr>
          <p:spPr bwMode="auto">
            <a:xfrm rot="442519">
              <a:off x="1707184" y="5473113"/>
              <a:ext cx="1835452" cy="16559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6" name="Connecteur droit avec flèche 55"/>
            <p:cNvCxnSpPr>
              <a:stCxn id="54" idx="1"/>
            </p:cNvCxnSpPr>
            <p:nvPr/>
          </p:nvCxnSpPr>
          <p:spPr bwMode="auto">
            <a:xfrm flipH="1" flipV="1">
              <a:off x="1701722" y="5574432"/>
              <a:ext cx="1854298" cy="2049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Flèche vers la droite 56"/>
            <p:cNvSpPr/>
            <p:nvPr/>
          </p:nvSpPr>
          <p:spPr bwMode="auto">
            <a:xfrm rot="10142742">
              <a:off x="1681014" y="598564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 bwMode="auto">
            <a:xfrm flipV="1">
              <a:off x="1680574" y="5979054"/>
              <a:ext cx="1837119" cy="3735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" name="Flèche vers la droite 58"/>
            <p:cNvSpPr/>
            <p:nvPr/>
          </p:nvSpPr>
          <p:spPr bwMode="auto">
            <a:xfrm rot="5400000">
              <a:off x="5308740" y="5154003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" name="Flèche vers la droite 59"/>
            <p:cNvSpPr/>
            <p:nvPr/>
          </p:nvSpPr>
          <p:spPr bwMode="auto">
            <a:xfrm rot="5400000">
              <a:off x="5362494" y="6209014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 bwMode="auto">
            <a:xfrm flipH="1" flipV="1">
              <a:off x="5269372" y="5038214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Connecteur droit avec flèche 61"/>
            <p:cNvCxnSpPr/>
            <p:nvPr/>
          </p:nvCxnSpPr>
          <p:spPr bwMode="auto">
            <a:xfrm flipH="1" flipV="1">
              <a:off x="5282200" y="6106069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" name="Rectangle à coins arrondis 2"/>
            <p:cNvSpPr/>
            <p:nvPr/>
          </p:nvSpPr>
          <p:spPr>
            <a:xfrm>
              <a:off x="543763" y="2936115"/>
              <a:ext cx="1160384" cy="161795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926698" y="1280156"/>
              <a:ext cx="870937" cy="61296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User stories</a:t>
              </a:r>
              <a:endParaRPr lang="eu-ES" sz="1600" dirty="0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5204651" y="3175000"/>
              <a:ext cx="1829227" cy="293106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OpenETCS function </a:t>
              </a:r>
            </a:p>
            <a:p>
              <a:pPr algn="ctr"/>
              <a:r>
                <a:rPr lang="eu-ES" dirty="0" smtClean="0"/>
                <a:t>(formal) model</a:t>
              </a:r>
              <a:endParaRPr lang="eu-ES" dirty="0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5186657" y="6117627"/>
              <a:ext cx="1242436" cy="30121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code generator</a:t>
              </a:r>
              <a:endParaRPr lang="eu-ES" sz="1100" dirty="0"/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7153801" y="3873440"/>
              <a:ext cx="1627422" cy="1207535"/>
            </a:xfrm>
            <a:prstGeom prst="roundRect">
              <a:avLst/>
            </a:prstGeom>
            <a:solidFill>
              <a:srgbClr val="660066">
                <a:alpha val="27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Architecture and Design Document</a:t>
              </a:r>
            </a:p>
            <a:p>
              <a:pPr algn="ctr"/>
              <a:r>
                <a:rPr lang="eu-ES" dirty="0" smtClean="0"/>
                <a:t>Draft</a:t>
              </a:r>
              <a:endParaRPr lang="eu-ES" dirty="0"/>
            </a:p>
          </p:txBody>
        </p:sp>
        <p:sp>
          <p:nvSpPr>
            <p:cNvPr id="67" name="Rectangle à coins arrondis 66"/>
            <p:cNvSpPr/>
            <p:nvPr/>
          </p:nvSpPr>
          <p:spPr>
            <a:xfrm>
              <a:off x="3607803" y="1613311"/>
              <a:ext cx="2821290" cy="51008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User stories model</a:t>
              </a:r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366103" y="2038844"/>
              <a:ext cx="816479" cy="53597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Cenelec EN50128</a:t>
              </a:r>
              <a:endParaRPr lang="eu-ES" sz="1200" dirty="0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134759" y="3451978"/>
              <a:ext cx="1006784" cy="675830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Data dictionnary model</a:t>
              </a:r>
              <a:endParaRPr lang="eu-ES" sz="1200" dirty="0"/>
            </a:p>
          </p:txBody>
        </p:sp>
        <p:sp>
          <p:nvSpPr>
            <p:cNvPr id="76" name="Titre 1"/>
            <p:cNvSpPr txBox="1">
              <a:spLocks/>
            </p:cNvSpPr>
            <p:nvPr/>
          </p:nvSpPr>
          <p:spPr bwMode="auto">
            <a:xfrm>
              <a:off x="1182582" y="978615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4038576" y="2681941"/>
              <a:ext cx="1343192" cy="164278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architecture (semi formal) model</a:t>
              </a:r>
              <a:endParaRPr lang="eu-ES" sz="1400" dirty="0"/>
            </a:p>
          </p:txBody>
        </p:sp>
      </p:grpSp>
      <p:grpSp>
        <p:nvGrpSpPr>
          <p:cNvPr id="83" name="Grouper 82"/>
          <p:cNvGrpSpPr/>
          <p:nvPr/>
        </p:nvGrpSpPr>
        <p:grpSpPr>
          <a:xfrm>
            <a:off x="431702" y="748884"/>
            <a:ext cx="6602177" cy="554127"/>
            <a:chOff x="1498305" y="891011"/>
            <a:chExt cx="7546107" cy="554127"/>
          </a:xfrm>
        </p:grpSpPr>
        <p:sp>
          <p:nvSpPr>
            <p:cNvPr id="84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85" name="Connecteur droit avec flèche 84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6" name="ZoneTexte 85"/>
            <p:cNvSpPr txBox="1"/>
            <p:nvPr/>
          </p:nvSpPr>
          <p:spPr>
            <a:xfrm>
              <a:off x="4473062" y="1003701"/>
              <a:ext cx="1525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Direct</a:t>
              </a:r>
              <a:r>
                <a:rPr lang="en-GB" sz="1400" i="1" dirty="0" smtClean="0">
                  <a:solidFill>
                    <a:schemeClr val="accent6"/>
                  </a:solidFill>
                </a:rPr>
                <a:t> 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traceability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cxnSp>
          <p:nvCxnSpPr>
            <p:cNvPr id="87" name="Connecteur droit avec flèche 86"/>
            <p:cNvCxnSpPr/>
            <p:nvPr/>
          </p:nvCxnSpPr>
          <p:spPr bwMode="auto">
            <a:xfrm flipH="1">
              <a:off x="6258477" y="1165781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ZoneTexte 87"/>
            <p:cNvSpPr txBox="1"/>
            <p:nvPr/>
          </p:nvSpPr>
          <p:spPr>
            <a:xfrm>
              <a:off x="7126950" y="891011"/>
              <a:ext cx="1917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Indirect traceability</a:t>
              </a:r>
            </a:p>
            <a:p>
              <a:r>
                <a:rPr lang="en-GB" sz="1400" i="1" dirty="0" smtClean="0">
                  <a:solidFill>
                    <a:srgbClr val="FF6600"/>
                  </a:solidFill>
                </a:rPr>
                <a:t>through models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89" name="Flèche vers la droite 88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778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4" name="Grouper 3"/>
          <p:cNvGrpSpPr/>
          <p:nvPr/>
        </p:nvGrpSpPr>
        <p:grpSpPr>
          <a:xfrm>
            <a:off x="366103" y="978615"/>
            <a:ext cx="8415120" cy="5831078"/>
            <a:chOff x="366103" y="978615"/>
            <a:chExt cx="8415120" cy="5831078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 bwMode="auto">
            <a:xfrm>
              <a:off x="3517692" y="2585866"/>
              <a:ext cx="3541685" cy="800067"/>
            </a:xfrm>
            <a:prstGeom prst="rect">
              <a:avLst/>
            </a:prstGeom>
            <a:solidFill>
              <a:srgbClr val="00C200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System boundaries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System main functions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Interface definitions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2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fontAlgn="auto">
                <a:spcAft>
                  <a:spcPts val="0"/>
                </a:spcAft>
                <a:buFont typeface="Arial"/>
                <a:buChar char="•"/>
              </a:pPr>
              <a:endParaRPr lang="eu-ES" sz="1600"/>
            </a:p>
          </p:txBody>
        </p:sp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3530521" y="3729425"/>
              <a:ext cx="3503358" cy="1308790"/>
            </a:xfrm>
            <a:prstGeom prst="rect">
              <a:avLst/>
            </a:prstGeom>
            <a:solidFill>
              <a:srgbClr val="63B5E8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dirty="0" smtClean="0"/>
                <a:t>System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Functional/logical architecture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Physical configuration items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Constraints/Equations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Allocations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dirty="0" smtClean="0"/>
                <a:t> </a:t>
              </a: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482522" y="1294619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541162" y="1370819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2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482522" y="2852521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Carré corné 9"/>
            <p:cNvSpPr/>
            <p:nvPr/>
          </p:nvSpPr>
          <p:spPr bwMode="auto">
            <a:xfrm>
              <a:off x="482522" y="4885814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Carré corné 10"/>
            <p:cNvSpPr/>
            <p:nvPr/>
          </p:nvSpPr>
          <p:spPr bwMode="auto">
            <a:xfrm>
              <a:off x="570777" y="5038214"/>
              <a:ext cx="1143000" cy="80762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block </a:t>
              </a: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Connecteur droit avec flèche 11"/>
            <p:cNvCxnSpPr>
              <a:stCxn id="38" idx="0"/>
              <a:endCxn id="8" idx="2"/>
            </p:cNvCxnSpPr>
            <p:nvPr/>
          </p:nvCxnSpPr>
          <p:spPr bwMode="auto">
            <a:xfrm flipH="1" flipV="1">
              <a:off x="1127470" y="1893117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 flipV="1">
              <a:off x="1777922" y="1750512"/>
              <a:ext cx="16764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necteur droit avec flèche 13"/>
            <p:cNvCxnSpPr/>
            <p:nvPr/>
          </p:nvCxnSpPr>
          <p:spPr bwMode="auto">
            <a:xfrm flipV="1">
              <a:off x="5204652" y="2286312"/>
              <a:ext cx="0" cy="2894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 flipV="1">
              <a:off x="1734276" y="3287743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avec flèche 15"/>
            <p:cNvCxnSpPr>
              <a:stCxn id="6" idx="0"/>
              <a:endCxn id="5" idx="2"/>
            </p:cNvCxnSpPr>
            <p:nvPr/>
          </p:nvCxnSpPr>
          <p:spPr bwMode="auto">
            <a:xfrm flipV="1">
              <a:off x="5282200" y="3385933"/>
              <a:ext cx="6335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 flipH="1" flipV="1">
              <a:off x="1701722" y="3655512"/>
              <a:ext cx="18288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avec flèche 17"/>
            <p:cNvCxnSpPr/>
            <p:nvPr/>
          </p:nvCxnSpPr>
          <p:spPr bwMode="auto">
            <a:xfrm flipV="1">
              <a:off x="1841294" y="4828944"/>
              <a:ext cx="1676399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Flèche vers la droite 26"/>
            <p:cNvSpPr/>
            <p:nvPr/>
          </p:nvSpPr>
          <p:spPr bwMode="auto">
            <a:xfrm rot="1108203">
              <a:off x="1696440" y="3755101"/>
              <a:ext cx="1937746" cy="1485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Flèche vers la droite 27"/>
            <p:cNvSpPr/>
            <p:nvPr/>
          </p:nvSpPr>
          <p:spPr bwMode="auto">
            <a:xfrm rot="454278">
              <a:off x="1780624" y="1630354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lèche vers la droite 28"/>
            <p:cNvSpPr/>
            <p:nvPr/>
          </p:nvSpPr>
          <p:spPr bwMode="auto">
            <a:xfrm rot="9781260">
              <a:off x="1743132" y="4873869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Flèche vers la droite 29"/>
            <p:cNvSpPr/>
            <p:nvPr/>
          </p:nvSpPr>
          <p:spPr bwMode="auto">
            <a:xfrm rot="10523117">
              <a:off x="1726345" y="3155427"/>
              <a:ext cx="1737720" cy="12711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Flèche vers la droite 30"/>
            <p:cNvSpPr/>
            <p:nvPr/>
          </p:nvSpPr>
          <p:spPr bwMode="auto">
            <a:xfrm rot="5400000">
              <a:off x="5461140" y="3458961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2" name="Connecteur droit avec flèche 31"/>
            <p:cNvCxnSpPr>
              <a:stCxn id="11" idx="0"/>
              <a:endCxn id="9" idx="2"/>
            </p:cNvCxnSpPr>
            <p:nvPr/>
          </p:nvCxnSpPr>
          <p:spPr bwMode="auto">
            <a:xfrm flipH="1" flipV="1">
              <a:off x="1130222" y="464870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ZoneTexte 32"/>
            <p:cNvSpPr txBox="1"/>
            <p:nvPr/>
          </p:nvSpPr>
          <p:spPr>
            <a:xfrm>
              <a:off x="543763" y="3326377"/>
              <a:ext cx="1180285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System level requirements</a:t>
              </a:r>
              <a:endParaRPr lang="eu-ES" sz="100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39612" y="3916480"/>
              <a:ext cx="1180285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Decomposed and derived  requirements</a:t>
              </a:r>
              <a:endParaRPr lang="eu-ES" sz="1000"/>
            </a:p>
          </p:txBody>
        </p:sp>
        <p:sp>
          <p:nvSpPr>
            <p:cNvPr id="35" name="Flèche vers la droite 34"/>
            <p:cNvSpPr/>
            <p:nvPr/>
          </p:nvSpPr>
          <p:spPr bwMode="auto">
            <a:xfrm rot="11092584">
              <a:off x="1712194" y="426817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 bwMode="auto">
            <a:xfrm>
              <a:off x="1713777" y="4405255"/>
              <a:ext cx="1842243" cy="1413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Flèche vers la droite 36"/>
            <p:cNvSpPr/>
            <p:nvPr/>
          </p:nvSpPr>
          <p:spPr bwMode="auto">
            <a:xfrm rot="5400000">
              <a:off x="5302831" y="240181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Carré corné 37"/>
            <p:cNvSpPr/>
            <p:nvPr/>
          </p:nvSpPr>
          <p:spPr bwMode="auto">
            <a:xfrm>
              <a:off x="482055" y="2124642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9" name="Connecteur droit avec flèche 38"/>
            <p:cNvCxnSpPr/>
            <p:nvPr/>
          </p:nvCxnSpPr>
          <p:spPr bwMode="auto">
            <a:xfrm flipH="1" flipV="1">
              <a:off x="1125185" y="257481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Flèche vers la droite 39"/>
            <p:cNvSpPr/>
            <p:nvPr/>
          </p:nvSpPr>
          <p:spPr bwMode="auto">
            <a:xfrm rot="10523117">
              <a:off x="1790461" y="2157977"/>
              <a:ext cx="1673648" cy="12344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" name="Flèche vers la droite 40"/>
            <p:cNvSpPr/>
            <p:nvPr/>
          </p:nvSpPr>
          <p:spPr bwMode="auto">
            <a:xfrm rot="841563">
              <a:off x="1790730" y="2639828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42" name="Connecteur droit avec flèche 41"/>
            <p:cNvCxnSpPr/>
            <p:nvPr/>
          </p:nvCxnSpPr>
          <p:spPr bwMode="auto">
            <a:xfrm flipV="1">
              <a:off x="1777455" y="2286311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necteur droit avec flèche 42"/>
            <p:cNvCxnSpPr/>
            <p:nvPr/>
          </p:nvCxnSpPr>
          <p:spPr bwMode="auto">
            <a:xfrm flipH="1" flipV="1">
              <a:off x="1719897" y="2610706"/>
              <a:ext cx="1746465" cy="4183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Flèche vers la droite 43"/>
            <p:cNvSpPr/>
            <p:nvPr/>
          </p:nvSpPr>
          <p:spPr bwMode="auto">
            <a:xfrm rot="5400000">
              <a:off x="1232378" y="1949608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" name="Flèche vers la droite 44"/>
            <p:cNvSpPr/>
            <p:nvPr/>
          </p:nvSpPr>
          <p:spPr bwMode="auto">
            <a:xfrm rot="5400000">
              <a:off x="1232378" y="4744911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" name="Flèche vers la droite 45"/>
            <p:cNvSpPr/>
            <p:nvPr/>
          </p:nvSpPr>
          <p:spPr bwMode="auto">
            <a:xfrm rot="5400000">
              <a:off x="1232377" y="2632285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Carré corné 47"/>
            <p:cNvSpPr/>
            <p:nvPr/>
          </p:nvSpPr>
          <p:spPr bwMode="auto">
            <a:xfrm>
              <a:off x="457200" y="6264722"/>
              <a:ext cx="1212557" cy="39214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Carré corné 48"/>
            <p:cNvSpPr/>
            <p:nvPr/>
          </p:nvSpPr>
          <p:spPr>
            <a:xfrm>
              <a:off x="3578001" y="6474903"/>
              <a:ext cx="3455878" cy="33479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b="1" smtClean="0">
                  <a:solidFill>
                    <a:schemeClr val="tx1"/>
                  </a:solidFill>
                </a:rPr>
                <a:t>SW Code</a:t>
              </a:r>
              <a:endParaRPr lang="eu-ES" sz="1600" b="1">
                <a:solidFill>
                  <a:schemeClr val="tx1"/>
                </a:solidFill>
              </a:endParaRPr>
            </a:p>
          </p:txBody>
        </p:sp>
        <p:cxnSp>
          <p:nvCxnSpPr>
            <p:cNvPr id="50" name="Connecteur droit avec flèche 49"/>
            <p:cNvCxnSpPr>
              <a:stCxn id="49" idx="1"/>
            </p:cNvCxnSpPr>
            <p:nvPr/>
          </p:nvCxnSpPr>
          <p:spPr bwMode="auto">
            <a:xfrm flipH="1" flipV="1">
              <a:off x="1726965" y="6474904"/>
              <a:ext cx="1851036" cy="1673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Flèche vers la droite 50"/>
            <p:cNvSpPr/>
            <p:nvPr/>
          </p:nvSpPr>
          <p:spPr bwMode="auto">
            <a:xfrm rot="299954">
              <a:off x="1748972" y="6393138"/>
              <a:ext cx="1763616" cy="1432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 bwMode="auto">
            <a:xfrm flipH="1" flipV="1">
              <a:off x="1013455" y="5880391"/>
              <a:ext cx="11284" cy="338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Flèche vers la droite 52"/>
            <p:cNvSpPr/>
            <p:nvPr/>
          </p:nvSpPr>
          <p:spPr bwMode="auto">
            <a:xfrm rot="5400000">
              <a:off x="1108532" y="6002252"/>
              <a:ext cx="290754" cy="142654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Espace réservé du contenu 2"/>
            <p:cNvSpPr txBox="1">
              <a:spLocks/>
            </p:cNvSpPr>
            <p:nvPr/>
          </p:nvSpPr>
          <p:spPr bwMode="auto">
            <a:xfrm>
              <a:off x="3556020" y="5458023"/>
              <a:ext cx="3503358" cy="6427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SW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Architecture / Design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smtClean="0"/>
                <a:t> </a:t>
              </a:r>
            </a:p>
          </p:txBody>
        </p:sp>
        <p:sp>
          <p:nvSpPr>
            <p:cNvPr id="55" name="Flèche vers la droite 54"/>
            <p:cNvSpPr/>
            <p:nvPr/>
          </p:nvSpPr>
          <p:spPr bwMode="auto">
            <a:xfrm rot="442519">
              <a:off x="1707184" y="5473113"/>
              <a:ext cx="1835452" cy="16559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6" name="Connecteur droit avec flèche 55"/>
            <p:cNvCxnSpPr>
              <a:stCxn id="54" idx="1"/>
            </p:cNvCxnSpPr>
            <p:nvPr/>
          </p:nvCxnSpPr>
          <p:spPr bwMode="auto">
            <a:xfrm flipH="1" flipV="1">
              <a:off x="1701722" y="5574432"/>
              <a:ext cx="1854298" cy="2049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Flèche vers la droite 56"/>
            <p:cNvSpPr/>
            <p:nvPr/>
          </p:nvSpPr>
          <p:spPr bwMode="auto">
            <a:xfrm rot="10142742">
              <a:off x="1681014" y="598564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 bwMode="auto">
            <a:xfrm flipV="1">
              <a:off x="1680574" y="5979054"/>
              <a:ext cx="1837119" cy="3735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" name="Flèche vers la droite 58"/>
            <p:cNvSpPr/>
            <p:nvPr/>
          </p:nvSpPr>
          <p:spPr bwMode="auto">
            <a:xfrm rot="5400000">
              <a:off x="5308740" y="5154003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" name="Flèche vers la droite 59"/>
            <p:cNvSpPr/>
            <p:nvPr/>
          </p:nvSpPr>
          <p:spPr bwMode="auto">
            <a:xfrm rot="5400000">
              <a:off x="5362494" y="6209014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 bwMode="auto">
            <a:xfrm flipH="1" flipV="1">
              <a:off x="5269372" y="5038214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Connecteur droit avec flèche 61"/>
            <p:cNvCxnSpPr/>
            <p:nvPr/>
          </p:nvCxnSpPr>
          <p:spPr bwMode="auto">
            <a:xfrm flipH="1" flipV="1">
              <a:off x="5282200" y="6106069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" name="Rectangle à coins arrondis 2"/>
            <p:cNvSpPr/>
            <p:nvPr/>
          </p:nvSpPr>
          <p:spPr>
            <a:xfrm>
              <a:off x="543763" y="2936115"/>
              <a:ext cx="1160384" cy="161795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926698" y="1280156"/>
              <a:ext cx="870937" cy="61296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User stories</a:t>
              </a:r>
              <a:endParaRPr lang="eu-ES" sz="1600" dirty="0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5204651" y="3175000"/>
              <a:ext cx="1829227" cy="293106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OpenETCS function </a:t>
              </a:r>
            </a:p>
            <a:p>
              <a:pPr algn="ctr"/>
              <a:r>
                <a:rPr lang="eu-ES" dirty="0" smtClean="0"/>
                <a:t>(formal) model</a:t>
              </a:r>
              <a:endParaRPr lang="eu-ES" dirty="0"/>
            </a:p>
          </p:txBody>
        </p:sp>
        <p:sp>
          <p:nvSpPr>
            <p:cNvPr id="47" name="Rectangle à coins arrondis 46"/>
            <p:cNvSpPr/>
            <p:nvPr/>
          </p:nvSpPr>
          <p:spPr>
            <a:xfrm rot="1161610">
              <a:off x="1446996" y="4017815"/>
              <a:ext cx="3864072" cy="304105"/>
            </a:xfrm>
            <a:prstGeom prst="roundRect">
              <a:avLst/>
            </a:prstGeom>
            <a:solidFill>
              <a:srgbClr val="660066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reqID in comments area</a:t>
              </a:r>
              <a:endParaRPr lang="eu-ES" sz="1100" dirty="0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5186657" y="6117627"/>
              <a:ext cx="1242436" cy="30121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code generator</a:t>
              </a:r>
              <a:endParaRPr lang="eu-ES" sz="1100" dirty="0"/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7153801" y="3873440"/>
              <a:ext cx="1627422" cy="1207535"/>
            </a:xfrm>
            <a:prstGeom prst="roundRect">
              <a:avLst/>
            </a:prstGeom>
            <a:solidFill>
              <a:srgbClr val="660066">
                <a:alpha val="27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Architecture and Design Document</a:t>
              </a:r>
            </a:p>
            <a:p>
              <a:pPr algn="ctr"/>
              <a:r>
                <a:rPr lang="eu-ES" dirty="0" smtClean="0"/>
                <a:t>Draft</a:t>
              </a:r>
              <a:endParaRPr lang="eu-ES" dirty="0"/>
            </a:p>
          </p:txBody>
        </p:sp>
        <p:sp>
          <p:nvSpPr>
            <p:cNvPr id="67" name="Rectangle à coins arrondis 66"/>
            <p:cNvSpPr/>
            <p:nvPr/>
          </p:nvSpPr>
          <p:spPr>
            <a:xfrm>
              <a:off x="3607803" y="1613311"/>
              <a:ext cx="2821290" cy="51008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User stories model</a:t>
              </a:r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366103" y="2038844"/>
              <a:ext cx="816479" cy="53597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Cenelec EN50128</a:t>
              </a:r>
              <a:endParaRPr lang="eu-ES" sz="1200" dirty="0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008911" y="3451978"/>
              <a:ext cx="1041106" cy="675830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Data dictionnary model</a:t>
              </a:r>
              <a:endParaRPr lang="eu-ES" sz="1200" dirty="0"/>
            </a:p>
          </p:txBody>
        </p:sp>
        <p:sp>
          <p:nvSpPr>
            <p:cNvPr id="76" name="Titre 1"/>
            <p:cNvSpPr txBox="1">
              <a:spLocks/>
            </p:cNvSpPr>
            <p:nvPr/>
          </p:nvSpPr>
          <p:spPr bwMode="auto">
            <a:xfrm>
              <a:off x="1182582" y="978615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3936940" y="2681941"/>
              <a:ext cx="1338845" cy="164278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architecture (semi formal) model</a:t>
              </a:r>
              <a:endParaRPr lang="eu-ES" sz="1400" dirty="0"/>
            </a:p>
          </p:txBody>
        </p:sp>
      </p:grpSp>
      <p:grpSp>
        <p:nvGrpSpPr>
          <p:cNvPr id="83" name="Grouper 82"/>
          <p:cNvGrpSpPr/>
          <p:nvPr/>
        </p:nvGrpSpPr>
        <p:grpSpPr>
          <a:xfrm>
            <a:off x="431702" y="748884"/>
            <a:ext cx="6602177" cy="554127"/>
            <a:chOff x="1498305" y="891011"/>
            <a:chExt cx="7546107" cy="554127"/>
          </a:xfrm>
        </p:grpSpPr>
        <p:sp>
          <p:nvSpPr>
            <p:cNvPr id="84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85" name="Connecteur droit avec flèche 84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6" name="ZoneTexte 85"/>
            <p:cNvSpPr txBox="1"/>
            <p:nvPr/>
          </p:nvSpPr>
          <p:spPr>
            <a:xfrm>
              <a:off x="4473062" y="1003701"/>
              <a:ext cx="1525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Direct</a:t>
              </a:r>
              <a:r>
                <a:rPr lang="en-GB" sz="1400" i="1" dirty="0" smtClean="0">
                  <a:solidFill>
                    <a:schemeClr val="accent6"/>
                  </a:solidFill>
                </a:rPr>
                <a:t> 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traceability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cxnSp>
          <p:nvCxnSpPr>
            <p:cNvPr id="87" name="Connecteur droit avec flèche 86"/>
            <p:cNvCxnSpPr/>
            <p:nvPr/>
          </p:nvCxnSpPr>
          <p:spPr bwMode="auto">
            <a:xfrm flipH="1">
              <a:off x="6258477" y="1165781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ZoneTexte 87"/>
            <p:cNvSpPr txBox="1"/>
            <p:nvPr/>
          </p:nvSpPr>
          <p:spPr>
            <a:xfrm>
              <a:off x="7126950" y="891011"/>
              <a:ext cx="1917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Indirect traceability</a:t>
              </a:r>
            </a:p>
            <a:p>
              <a:r>
                <a:rPr lang="en-GB" sz="1400" i="1" dirty="0" smtClean="0">
                  <a:solidFill>
                    <a:srgbClr val="FF6600"/>
                  </a:solidFill>
                </a:rPr>
                <a:t>through models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89" name="Flèche vers la droite 88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23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 points </a:t>
            </a:r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OpenETCS traceability </a:t>
            </a:r>
            <a:r>
              <a:rPr lang="fr-FR" dirty="0" err="1" smtClean="0"/>
              <a:t>process</a:t>
            </a:r>
            <a:r>
              <a:rPr lang="fr-FR" dirty="0" smtClean="0"/>
              <a:t> versus standard </a:t>
            </a:r>
            <a:r>
              <a:rPr lang="fr-FR" dirty="0" err="1" smtClean="0"/>
              <a:t>process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WP3 main </a:t>
            </a:r>
            <a:r>
              <a:rPr lang="fr-FR" dirty="0" err="1" smtClean="0"/>
              <a:t>priorites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69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Standard SE </a:t>
            </a:r>
            <a:r>
              <a:rPr lang="fr-FR" dirty="0" err="1" smtClean="0"/>
              <a:t>process</a:t>
            </a:r>
            <a:r>
              <a:rPr lang="fr-FR" dirty="0" smtClean="0"/>
              <a:t> (ISO 15288:2015)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grpSp>
        <p:nvGrpSpPr>
          <p:cNvPr id="4" name="Grouper 3"/>
          <p:cNvGrpSpPr/>
          <p:nvPr/>
        </p:nvGrpSpPr>
        <p:grpSpPr>
          <a:xfrm>
            <a:off x="1407209" y="1819313"/>
            <a:ext cx="6258099" cy="4770348"/>
            <a:chOff x="1203057" y="946230"/>
            <a:chExt cx="6685636" cy="5488199"/>
          </a:xfrm>
        </p:grpSpPr>
        <p:sp>
          <p:nvSpPr>
            <p:cNvPr id="5" name="Carré corné 4"/>
            <p:cNvSpPr/>
            <p:nvPr/>
          </p:nvSpPr>
          <p:spPr bwMode="auto">
            <a:xfrm>
              <a:off x="1674526" y="1029237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" name="Carré corné 5"/>
            <p:cNvSpPr/>
            <p:nvPr/>
          </p:nvSpPr>
          <p:spPr bwMode="auto">
            <a:xfrm>
              <a:off x="1733166" y="1105437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1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1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1674526" y="2587139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1674526" y="4620432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1762781" y="4772832"/>
              <a:ext cx="1143000" cy="69380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 block </a:t>
              </a:r>
              <a:r>
                <a:rPr lang="eu-ES" sz="11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r</a:t>
              </a: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0" name="Connecteur droit avec flèche 9"/>
            <p:cNvCxnSpPr>
              <a:stCxn id="15" idx="0"/>
              <a:endCxn id="6" idx="2"/>
            </p:cNvCxnSpPr>
            <p:nvPr/>
          </p:nvCxnSpPr>
          <p:spPr bwMode="auto">
            <a:xfrm flipH="1" flipV="1">
              <a:off x="2319474" y="162773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1" name="Grouper 10"/>
            <p:cNvGrpSpPr/>
            <p:nvPr/>
          </p:nvGrpSpPr>
          <p:grpSpPr>
            <a:xfrm>
              <a:off x="3444719" y="946230"/>
              <a:ext cx="4311616" cy="329319"/>
              <a:chOff x="258063" y="278383"/>
              <a:chExt cx="4311616" cy="329319"/>
            </a:xfrm>
          </p:grpSpPr>
          <p:cxnSp>
            <p:nvCxnSpPr>
              <p:cNvPr id="31" name="Connecteur droit avec flèche 30"/>
              <p:cNvCxnSpPr/>
              <p:nvPr/>
            </p:nvCxnSpPr>
            <p:spPr bwMode="auto">
              <a:xfrm flipH="1">
                <a:off x="2315475" y="456974"/>
                <a:ext cx="76199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2" name="ZoneTexte 31"/>
              <p:cNvSpPr txBox="1"/>
              <p:nvPr/>
            </p:nvSpPr>
            <p:spPr>
              <a:xfrm>
                <a:off x="3145936" y="289020"/>
                <a:ext cx="1423743" cy="318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u-ES" sz="1200" i="1" dirty="0" smtClean="0">
                    <a:solidFill>
                      <a:srgbClr val="FF6600"/>
                    </a:solidFill>
                  </a:rPr>
                  <a:t>Direct</a:t>
                </a:r>
                <a:r>
                  <a:rPr lang="eu-ES" sz="1200" i="1" dirty="0" smtClean="0">
                    <a:solidFill>
                      <a:schemeClr val="accent6"/>
                    </a:solidFill>
                  </a:rPr>
                  <a:t> </a:t>
                </a:r>
                <a:r>
                  <a:rPr lang="eu-ES" sz="1200" i="1" dirty="0" smtClean="0">
                    <a:solidFill>
                      <a:srgbClr val="FF6600"/>
                    </a:solidFill>
                  </a:rPr>
                  <a:t>traceability</a:t>
                </a:r>
                <a:endParaRPr lang="eu-ES" sz="1200" i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33" name="Flèche vers la droite 32"/>
              <p:cNvSpPr/>
              <p:nvPr/>
            </p:nvSpPr>
            <p:spPr bwMode="auto">
              <a:xfrm>
                <a:off x="258063" y="365755"/>
                <a:ext cx="761999" cy="152400"/>
              </a:xfrm>
              <a:prstGeom prst="rightArrow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u-E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1130013" y="278383"/>
                <a:ext cx="621989" cy="318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u-ES" sz="1200" smtClean="0">
                    <a:solidFill>
                      <a:schemeClr val="accent5"/>
                    </a:solidFill>
                  </a:rPr>
                  <a:t>derive</a:t>
                </a:r>
                <a:endParaRPr lang="eu-ES" sz="12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2" name="Connecteur droit avec flèche 11"/>
            <p:cNvCxnSpPr>
              <a:stCxn id="9" idx="0"/>
              <a:endCxn id="7" idx="2"/>
            </p:cNvCxnSpPr>
            <p:nvPr/>
          </p:nvCxnSpPr>
          <p:spPr bwMode="auto">
            <a:xfrm flipH="1" flipV="1">
              <a:off x="2322226" y="4383321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" name="ZoneTexte 12"/>
            <p:cNvSpPr txBox="1"/>
            <p:nvPr/>
          </p:nvSpPr>
          <p:spPr>
            <a:xfrm>
              <a:off x="1735767" y="3060995"/>
              <a:ext cx="1180285" cy="4249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900" smtClean="0"/>
                <a:t>System level requirements</a:t>
              </a:r>
              <a:endParaRPr lang="eu-ES" sz="90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731616" y="3651098"/>
              <a:ext cx="1180285" cy="5842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900" smtClean="0"/>
                <a:t>Decomposed and derived  requirements</a:t>
              </a:r>
              <a:endParaRPr lang="eu-ES" sz="900"/>
            </a:p>
          </p:txBody>
        </p:sp>
        <p:sp>
          <p:nvSpPr>
            <p:cNvPr id="15" name="Carré corné 14"/>
            <p:cNvSpPr/>
            <p:nvPr/>
          </p:nvSpPr>
          <p:spPr bwMode="auto">
            <a:xfrm>
              <a:off x="1674059" y="1859260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6" name="Connecteur droit avec flèche 15"/>
            <p:cNvCxnSpPr/>
            <p:nvPr/>
          </p:nvCxnSpPr>
          <p:spPr bwMode="auto">
            <a:xfrm flipH="1" flipV="1">
              <a:off x="2317189" y="2309433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" name="Flèche vers la droite 16"/>
            <p:cNvSpPr/>
            <p:nvPr/>
          </p:nvSpPr>
          <p:spPr bwMode="auto">
            <a:xfrm rot="5400000">
              <a:off x="2424382" y="168422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Flèche vers la droite 17"/>
            <p:cNvSpPr/>
            <p:nvPr/>
          </p:nvSpPr>
          <p:spPr bwMode="auto">
            <a:xfrm rot="5400000">
              <a:off x="2424382" y="4479529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Flèche vers la droite 18"/>
            <p:cNvSpPr/>
            <p:nvPr/>
          </p:nvSpPr>
          <p:spPr bwMode="auto">
            <a:xfrm rot="5400000">
              <a:off x="2424381" y="2366903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Carré corné 19"/>
            <p:cNvSpPr/>
            <p:nvPr/>
          </p:nvSpPr>
          <p:spPr bwMode="auto">
            <a:xfrm>
              <a:off x="1638404" y="5856144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Carré corné 20"/>
            <p:cNvSpPr/>
            <p:nvPr/>
          </p:nvSpPr>
          <p:spPr>
            <a:xfrm>
              <a:off x="3969741" y="5971181"/>
              <a:ext cx="1145372" cy="46324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SW Code</a:t>
              </a:r>
              <a:endParaRPr lang="eu-ES" sz="1600" dirty="0"/>
            </a:p>
          </p:txBody>
        </p:sp>
        <p:cxnSp>
          <p:nvCxnSpPr>
            <p:cNvPr id="22" name="Connecteur droit avec flèche 21"/>
            <p:cNvCxnSpPr/>
            <p:nvPr/>
          </p:nvCxnSpPr>
          <p:spPr bwMode="auto">
            <a:xfrm flipH="1" flipV="1">
              <a:off x="2204172" y="546663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Flèche vers la droite 22"/>
            <p:cNvSpPr/>
            <p:nvPr/>
          </p:nvSpPr>
          <p:spPr bwMode="auto">
            <a:xfrm rot="5400000">
              <a:off x="2277790" y="561030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lèche vers la droite 23"/>
            <p:cNvSpPr/>
            <p:nvPr/>
          </p:nvSpPr>
          <p:spPr bwMode="auto">
            <a:xfrm>
              <a:off x="3054815" y="6128506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25" name="Connecteur droit avec flèche 24"/>
            <p:cNvCxnSpPr/>
            <p:nvPr/>
          </p:nvCxnSpPr>
          <p:spPr bwMode="auto">
            <a:xfrm flipH="1">
              <a:off x="2933804" y="5992642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Connecteur droit 25"/>
            <p:cNvCxnSpPr/>
            <p:nvPr/>
          </p:nvCxnSpPr>
          <p:spPr>
            <a:xfrm>
              <a:off x="1203057" y="4472005"/>
              <a:ext cx="6685635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325281" y="2400161"/>
              <a:ext cx="6563411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5666131" y="1664081"/>
              <a:ext cx="2036265" cy="67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u-ES" sz="1600" smtClean="0"/>
                <a:t>System concepts (problem space)</a:t>
              </a:r>
              <a:endParaRPr lang="eu-ES" sz="160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666131" y="2528781"/>
              <a:ext cx="1973061" cy="672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u-ES" sz="1600" dirty="0" smtClean="0"/>
                <a:t>System definition</a:t>
              </a:r>
            </a:p>
            <a:p>
              <a:r>
                <a:rPr lang="eu-ES" sz="1600" dirty="0" smtClean="0"/>
                <a:t>(Solution definition)</a:t>
              </a:r>
              <a:endParaRPr lang="eu-ES" sz="16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938658" y="4620432"/>
              <a:ext cx="2950035" cy="67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600" dirty="0" smtClean="0"/>
                <a:t>Software or hardware block definition and realization</a:t>
              </a:r>
              <a:endParaRPr lang="eu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699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requirements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regards to ISO 15288:2015 engineering </a:t>
            </a:r>
            <a:r>
              <a:rPr lang="fr-FR" dirty="0" err="1" smtClean="0"/>
              <a:t>levels</a:t>
            </a:r>
            <a:endParaRPr lang="fr-FR" dirty="0"/>
          </a:p>
        </p:txBody>
      </p:sp>
      <p:grpSp>
        <p:nvGrpSpPr>
          <p:cNvPr id="47" name="Grouper 46"/>
          <p:cNvGrpSpPr/>
          <p:nvPr/>
        </p:nvGrpSpPr>
        <p:grpSpPr>
          <a:xfrm>
            <a:off x="1315683" y="1819313"/>
            <a:ext cx="6374451" cy="4770348"/>
            <a:chOff x="1315683" y="1819313"/>
            <a:chExt cx="6374451" cy="4770348"/>
          </a:xfrm>
        </p:grpSpPr>
        <p:grpSp>
          <p:nvGrpSpPr>
            <p:cNvPr id="45" name="Grouper 44"/>
            <p:cNvGrpSpPr/>
            <p:nvPr/>
          </p:nvGrpSpPr>
          <p:grpSpPr>
            <a:xfrm>
              <a:off x="1315683" y="1819313"/>
              <a:ext cx="6374451" cy="4770348"/>
              <a:chOff x="1315683" y="1819313"/>
              <a:chExt cx="6374451" cy="4770348"/>
            </a:xfrm>
          </p:grpSpPr>
          <p:grpSp>
            <p:nvGrpSpPr>
              <p:cNvPr id="3" name="Grouper 2"/>
              <p:cNvGrpSpPr/>
              <p:nvPr/>
            </p:nvGrpSpPr>
            <p:grpSpPr>
              <a:xfrm>
                <a:off x="1315683" y="1819313"/>
                <a:ext cx="6374451" cy="4770348"/>
                <a:chOff x="1315683" y="1819313"/>
                <a:chExt cx="6374451" cy="4770348"/>
              </a:xfrm>
            </p:grpSpPr>
            <p:grpSp>
              <p:nvGrpSpPr>
                <p:cNvPr id="4" name="Grouper 3"/>
                <p:cNvGrpSpPr/>
                <p:nvPr/>
              </p:nvGrpSpPr>
              <p:grpSpPr>
                <a:xfrm>
                  <a:off x="1315683" y="1819313"/>
                  <a:ext cx="6374451" cy="4770348"/>
                  <a:chOff x="1105277" y="946230"/>
                  <a:chExt cx="6809955" cy="5488199"/>
                </a:xfrm>
              </p:grpSpPr>
              <p:sp>
                <p:nvSpPr>
                  <p:cNvPr id="5" name="Carré corné 4"/>
                  <p:cNvSpPr/>
                  <p:nvPr/>
                </p:nvSpPr>
                <p:spPr bwMode="auto">
                  <a:xfrm>
                    <a:off x="1674526" y="1029237"/>
                    <a:ext cx="1066800" cy="522298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6" name="Carré corné 5"/>
                  <p:cNvSpPr/>
                  <p:nvPr/>
                </p:nvSpPr>
                <p:spPr bwMode="auto">
                  <a:xfrm>
                    <a:off x="1733166" y="1105437"/>
                    <a:ext cx="1172615" cy="522298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Stakeholders</a:t>
                    </a:r>
                    <a:r>
                      <a:rPr kumimoji="0" lang="eu-ES" sz="1100" b="0" i="0" u="none" strike="noStrike" cap="none" normalizeH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 </a:t>
                    </a:r>
                    <a:r>
                      <a:rPr lang="eu-ES" sz="1100" smtClean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  <a:cs typeface="Arial" charset="0"/>
                      </a:rPr>
                      <a:t>Needs</a:t>
                    </a:r>
                    <a:endParaRPr kumimoji="0" lang="eu-ES" sz="11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7" name="Carré corné 6"/>
                  <p:cNvSpPr/>
                  <p:nvPr/>
                </p:nvSpPr>
                <p:spPr bwMode="auto">
                  <a:xfrm>
                    <a:off x="1674526" y="2587139"/>
                    <a:ext cx="1295400" cy="1796182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System requirements</a:t>
                    </a:r>
                    <a:endParaRPr kumimoji="0" lang="eu-ES" sz="11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8" name="Carré corné 7"/>
                  <p:cNvSpPr/>
                  <p:nvPr/>
                </p:nvSpPr>
                <p:spPr bwMode="auto">
                  <a:xfrm>
                    <a:off x="1674526" y="4620432"/>
                    <a:ext cx="1143000" cy="522298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9" name="Carré corné 8"/>
                  <p:cNvSpPr/>
                  <p:nvPr/>
                </p:nvSpPr>
                <p:spPr bwMode="auto">
                  <a:xfrm>
                    <a:off x="1762781" y="4772832"/>
                    <a:ext cx="1143000" cy="693801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SW building block </a:t>
                    </a:r>
                    <a:r>
                      <a:rPr lang="eu-ES" sz="1100" smtClean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  <a:cs typeface="Arial" charset="0"/>
                      </a:rPr>
                      <a:t>r</a:t>
                    </a: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equirements</a:t>
                    </a:r>
                    <a:endParaRPr kumimoji="0" lang="eu-ES" sz="11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cxnSp>
                <p:nvCxnSpPr>
                  <p:cNvPr id="10" name="Connecteur droit avec flèche 9"/>
                  <p:cNvCxnSpPr>
                    <a:stCxn id="15" idx="0"/>
                    <a:endCxn id="6" idx="2"/>
                  </p:cNvCxnSpPr>
                  <p:nvPr/>
                </p:nvCxnSpPr>
                <p:spPr bwMode="auto">
                  <a:xfrm flipH="1" flipV="1">
                    <a:off x="2319474" y="1627735"/>
                    <a:ext cx="2285" cy="23152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grpSp>
                <p:nvGrpSpPr>
                  <p:cNvPr id="11" name="Grouper 10"/>
                  <p:cNvGrpSpPr/>
                  <p:nvPr/>
                </p:nvGrpSpPr>
                <p:grpSpPr>
                  <a:xfrm>
                    <a:off x="3823632" y="946230"/>
                    <a:ext cx="4091599" cy="329319"/>
                    <a:chOff x="636976" y="278383"/>
                    <a:chExt cx="4091599" cy="329319"/>
                  </a:xfrm>
                </p:grpSpPr>
                <p:cxnSp>
                  <p:nvCxnSpPr>
                    <p:cNvPr id="31" name="Connecteur droit avec flèche 30"/>
                    <p:cNvCxnSpPr/>
                    <p:nvPr/>
                  </p:nvCxnSpPr>
                  <p:spPr bwMode="auto">
                    <a:xfrm flipH="1">
                      <a:off x="2474385" y="456974"/>
                      <a:ext cx="762000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32" name="ZoneTexte 31"/>
                    <p:cNvSpPr txBox="1"/>
                    <p:nvPr/>
                  </p:nvSpPr>
                  <p:spPr>
                    <a:xfrm>
                      <a:off x="3304832" y="289020"/>
                      <a:ext cx="1423743" cy="3186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u-ES" sz="1200" i="1" dirty="0" smtClean="0">
                          <a:solidFill>
                            <a:srgbClr val="FF6600"/>
                          </a:solidFill>
                        </a:rPr>
                        <a:t>Direct</a:t>
                      </a:r>
                      <a:r>
                        <a:rPr lang="eu-ES" sz="1200" i="1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u-ES" sz="1200" i="1" dirty="0" smtClean="0">
                          <a:solidFill>
                            <a:srgbClr val="FF6600"/>
                          </a:solidFill>
                        </a:rPr>
                        <a:t>traceability</a:t>
                      </a:r>
                      <a:endParaRPr lang="eu-ES" sz="1200" i="1" dirty="0">
                        <a:solidFill>
                          <a:srgbClr val="FF6600"/>
                        </a:solidFill>
                      </a:endParaRPr>
                    </a:p>
                  </p:txBody>
                </p:sp>
                <p:sp>
                  <p:nvSpPr>
                    <p:cNvPr id="33" name="Flèche vers la droite 32"/>
                    <p:cNvSpPr/>
                    <p:nvPr/>
                  </p:nvSpPr>
                  <p:spPr bwMode="auto">
                    <a:xfrm>
                      <a:off x="636976" y="365755"/>
                      <a:ext cx="762000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1508883" y="278383"/>
                      <a:ext cx="621988" cy="3186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u-ES" sz="1200" smtClean="0">
                          <a:solidFill>
                            <a:schemeClr val="accent5"/>
                          </a:solidFill>
                        </a:rPr>
                        <a:t>derive</a:t>
                      </a:r>
                      <a:endParaRPr lang="eu-ES" sz="1200">
                        <a:solidFill>
                          <a:schemeClr val="accent5"/>
                        </a:solidFill>
                      </a:endParaRPr>
                    </a:p>
                  </p:txBody>
                </p:sp>
              </p:grpSp>
              <p:cxnSp>
                <p:nvCxnSpPr>
                  <p:cNvPr id="12" name="Connecteur droit avec flèche 11"/>
                  <p:cNvCxnSpPr>
                    <a:stCxn id="9" idx="0"/>
                    <a:endCxn id="7" idx="2"/>
                  </p:cNvCxnSpPr>
                  <p:nvPr/>
                </p:nvCxnSpPr>
                <p:spPr bwMode="auto">
                  <a:xfrm flipH="1" flipV="1">
                    <a:off x="2322226" y="4383321"/>
                    <a:ext cx="12055" cy="38951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3" name="ZoneTexte 12"/>
                  <p:cNvSpPr txBox="1"/>
                  <p:nvPr/>
                </p:nvSpPr>
                <p:spPr>
                  <a:xfrm>
                    <a:off x="1735767" y="3060995"/>
                    <a:ext cx="1180285" cy="424910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u-ES" sz="900" smtClean="0"/>
                      <a:t>System level requirements</a:t>
                    </a:r>
                    <a:endParaRPr lang="eu-ES" sz="900"/>
                  </a:p>
                </p:txBody>
              </p:sp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1731616" y="3651098"/>
                    <a:ext cx="1180285" cy="584250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u-ES" sz="900" smtClean="0"/>
                      <a:t>Decomposed and derived  requirements</a:t>
                    </a:r>
                    <a:endParaRPr lang="eu-ES" sz="900"/>
                  </a:p>
                </p:txBody>
              </p:sp>
              <p:sp>
                <p:nvSpPr>
                  <p:cNvPr id="15" name="Carré corné 14"/>
                  <p:cNvSpPr/>
                  <p:nvPr/>
                </p:nvSpPr>
                <p:spPr bwMode="auto">
                  <a:xfrm>
                    <a:off x="1674059" y="1859260"/>
                    <a:ext cx="1295400" cy="451152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Stakeholders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requirements</a:t>
                    </a:r>
                    <a:endParaRPr kumimoji="0" lang="eu-ES" sz="11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cxnSp>
                <p:nvCxnSpPr>
                  <p:cNvPr id="16" name="Connecteur droit avec flèche 15"/>
                  <p:cNvCxnSpPr/>
                  <p:nvPr/>
                </p:nvCxnSpPr>
                <p:spPr bwMode="auto">
                  <a:xfrm flipH="1" flipV="1">
                    <a:off x="2317189" y="2309433"/>
                    <a:ext cx="2285" cy="23152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7" name="Flèche vers la droite 16"/>
                  <p:cNvSpPr/>
                  <p:nvPr/>
                </p:nvSpPr>
                <p:spPr bwMode="auto">
                  <a:xfrm rot="5400000">
                    <a:off x="2424382" y="1684226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8" name="Flèche vers la droite 17"/>
                  <p:cNvSpPr/>
                  <p:nvPr/>
                </p:nvSpPr>
                <p:spPr bwMode="auto">
                  <a:xfrm rot="5400000">
                    <a:off x="2424382" y="4479529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9" name="Flèche vers la droite 18"/>
                  <p:cNvSpPr/>
                  <p:nvPr/>
                </p:nvSpPr>
                <p:spPr bwMode="auto">
                  <a:xfrm rot="5400000">
                    <a:off x="2424381" y="2366903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0" name="Carré corné 19"/>
                  <p:cNvSpPr/>
                  <p:nvPr/>
                </p:nvSpPr>
                <p:spPr bwMode="auto">
                  <a:xfrm>
                    <a:off x="1638404" y="5856144"/>
                    <a:ext cx="1295400" cy="451152"/>
                  </a:xfrm>
                  <a:prstGeom prst="foldedCorne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u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rPr>
                      <a:t>SW low-level requirements</a:t>
                    </a:r>
                    <a:endParaRPr kumimoji="0" lang="eu-ES" sz="11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1" name="Carré corné 20"/>
                  <p:cNvSpPr/>
                  <p:nvPr/>
                </p:nvSpPr>
                <p:spPr>
                  <a:xfrm>
                    <a:off x="3969741" y="5971181"/>
                    <a:ext cx="1145372" cy="463248"/>
                  </a:xfrm>
                  <a:prstGeom prst="foldedCorner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600" dirty="0" smtClean="0"/>
                      <a:t>SW Code</a:t>
                    </a:r>
                    <a:endParaRPr lang="eu-ES" sz="1600" dirty="0"/>
                  </a:p>
                </p:txBody>
              </p:sp>
              <p:cxnSp>
                <p:nvCxnSpPr>
                  <p:cNvPr id="22" name="Connecteur droit avec flèche 21"/>
                  <p:cNvCxnSpPr/>
                  <p:nvPr/>
                </p:nvCxnSpPr>
                <p:spPr bwMode="auto">
                  <a:xfrm flipH="1" flipV="1">
                    <a:off x="2204172" y="5466633"/>
                    <a:ext cx="12055" cy="38951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3" name="Flèche vers la droite 22"/>
                  <p:cNvSpPr/>
                  <p:nvPr/>
                </p:nvSpPr>
                <p:spPr bwMode="auto">
                  <a:xfrm rot="5400000">
                    <a:off x="2277790" y="5610306"/>
                    <a:ext cx="265381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4" name="Flèche vers la droite 23"/>
                  <p:cNvSpPr/>
                  <p:nvPr/>
                </p:nvSpPr>
                <p:spPr bwMode="auto">
                  <a:xfrm>
                    <a:off x="3054815" y="6128506"/>
                    <a:ext cx="762000" cy="152400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u-ES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cxnSp>
                <p:nvCxnSpPr>
                  <p:cNvPr id="25" name="Connecteur droit avec flèche 24"/>
                  <p:cNvCxnSpPr/>
                  <p:nvPr/>
                </p:nvCxnSpPr>
                <p:spPr bwMode="auto">
                  <a:xfrm flipH="1">
                    <a:off x="2933804" y="5992642"/>
                    <a:ext cx="7620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rgbClr val="FF66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6" name="Connecteur droit 25"/>
                  <p:cNvCxnSpPr/>
                  <p:nvPr/>
                </p:nvCxnSpPr>
                <p:spPr>
                  <a:xfrm>
                    <a:off x="1105277" y="4472005"/>
                    <a:ext cx="6809953" cy="0"/>
                  </a:xfrm>
                  <a:prstGeom prst="line">
                    <a:avLst/>
                  </a:prstGeom>
                  <a:ln>
                    <a:solidFill>
                      <a:srgbClr val="008000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droit 26"/>
                  <p:cNvCxnSpPr/>
                  <p:nvPr/>
                </p:nvCxnSpPr>
                <p:spPr>
                  <a:xfrm>
                    <a:off x="1190835" y="2400161"/>
                    <a:ext cx="6460580" cy="0"/>
                  </a:xfrm>
                  <a:prstGeom prst="line">
                    <a:avLst/>
                  </a:prstGeom>
                  <a:ln>
                    <a:solidFill>
                      <a:srgbClr val="008000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ZoneTexte 27"/>
                  <p:cNvSpPr txBox="1"/>
                  <p:nvPr/>
                </p:nvSpPr>
                <p:spPr>
                  <a:xfrm>
                    <a:off x="5568349" y="1664081"/>
                    <a:ext cx="2036266" cy="672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u-ES" sz="1600" dirty="0" smtClean="0"/>
                      <a:t>System concepts (problem space)</a:t>
                    </a:r>
                    <a:endParaRPr lang="eu-ES" sz="1600" dirty="0"/>
                  </a:p>
                </p:txBody>
              </p:sp>
              <p:sp>
                <p:nvSpPr>
                  <p:cNvPr id="29" name="ZoneTexte 28"/>
                  <p:cNvSpPr txBox="1"/>
                  <p:nvPr/>
                </p:nvSpPr>
                <p:spPr>
                  <a:xfrm>
                    <a:off x="5568349" y="2528781"/>
                    <a:ext cx="1973062" cy="6727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u-ES" sz="1600" dirty="0" smtClean="0"/>
                      <a:t>System definition</a:t>
                    </a:r>
                  </a:p>
                  <a:p>
                    <a:r>
                      <a:rPr lang="eu-ES" sz="1600" dirty="0" smtClean="0"/>
                      <a:t>(Solution definition)</a:t>
                    </a:r>
                    <a:endParaRPr lang="eu-ES" sz="1600" dirty="0"/>
                  </a:p>
                </p:txBody>
              </p:sp>
              <p:sp>
                <p:nvSpPr>
                  <p:cNvPr id="30" name="ZoneTexte 29"/>
                  <p:cNvSpPr txBox="1"/>
                  <p:nvPr/>
                </p:nvSpPr>
                <p:spPr>
                  <a:xfrm>
                    <a:off x="5488353" y="4620432"/>
                    <a:ext cx="2426879" cy="6727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u-ES" sz="1600" dirty="0" smtClean="0"/>
                      <a:t>Software block definition</a:t>
                    </a:r>
                  </a:p>
                  <a:p>
                    <a:r>
                      <a:rPr lang="eu-ES" sz="1600" dirty="0" smtClean="0"/>
                      <a:t>And realization</a:t>
                    </a:r>
                    <a:endParaRPr lang="eu-ES" sz="1600" dirty="0"/>
                  </a:p>
                </p:txBody>
              </p:sp>
            </p:grpSp>
            <p:sp>
              <p:nvSpPr>
                <p:cNvPr id="35" name="Rectangle à coins arrondis 34"/>
                <p:cNvSpPr/>
                <p:nvPr/>
              </p:nvSpPr>
              <p:spPr>
                <a:xfrm>
                  <a:off x="1805966" y="3238654"/>
                  <a:ext cx="1255118" cy="618865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600" dirty="0" smtClean="0"/>
                    <a:t>SRS – Subset 26</a:t>
                  </a:r>
                  <a:endParaRPr lang="eu-ES" sz="1600" dirty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2173274" y="1957696"/>
                  <a:ext cx="870937" cy="453982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</a:t>
                  </a:r>
                  <a:endParaRPr lang="eu-ES" sz="1400" dirty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1814715" y="2573117"/>
                  <a:ext cx="794028" cy="454930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100" dirty="0" smtClean="0"/>
                    <a:t>Cenelec EN 50128</a:t>
                  </a:r>
                  <a:endParaRPr lang="eu-ES" sz="1100" dirty="0"/>
                </a:p>
              </p:txBody>
            </p:sp>
          </p:grpSp>
          <p:sp>
            <p:nvSpPr>
              <p:cNvPr id="43" name="Rectangle à coins arrondis 42"/>
              <p:cNvSpPr/>
              <p:nvPr/>
            </p:nvSpPr>
            <p:spPr>
              <a:xfrm>
                <a:off x="1840659" y="4105594"/>
                <a:ext cx="1203552" cy="701241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openETCS decomposed and derived requirements</a:t>
                </a:r>
                <a:endParaRPr lang="eu-ES" sz="1100" dirty="0"/>
              </a:p>
            </p:txBody>
          </p:sp>
          <p:cxnSp>
            <p:nvCxnSpPr>
              <p:cNvPr id="44" name="Connecteur droit avec flèche 43"/>
              <p:cNvCxnSpPr/>
              <p:nvPr/>
            </p:nvCxnSpPr>
            <p:spPr bwMode="auto">
              <a:xfrm flipH="1" flipV="1">
                <a:off x="2468558" y="3800309"/>
                <a:ext cx="11284" cy="338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6" name="Rectangle à coins arrondis 45"/>
            <p:cNvSpPr/>
            <p:nvPr/>
          </p:nvSpPr>
          <p:spPr>
            <a:xfrm>
              <a:off x="1936994" y="5331933"/>
              <a:ext cx="981438" cy="41651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OpenETCS API</a:t>
              </a:r>
              <a:endParaRPr lang="eu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27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3026"/>
            <a:ext cx="8229600" cy="3432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Standard SE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517693" y="2585866"/>
            <a:ext cx="3516186" cy="800067"/>
          </a:xfrm>
          <a:prstGeom prst="rect">
            <a:avLst/>
          </a:prstGeom>
          <a:solidFill>
            <a:srgbClr val="00C200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boundaries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System main functions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Interface definitions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2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fontAlgn="auto">
              <a:spcAft>
                <a:spcPts val="0"/>
              </a:spcAft>
              <a:buFont typeface="Arial"/>
              <a:buChar char="•"/>
            </a:pPr>
            <a:endParaRPr lang="fr-FR" sz="16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3530521" y="3729425"/>
            <a:ext cx="3503358" cy="1308790"/>
          </a:xfrm>
          <a:prstGeom prst="rect">
            <a:avLst/>
          </a:prstGeom>
          <a:solidFill>
            <a:srgbClr val="63B5E8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Functional/logical architecture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Physical configuration items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Constraints/</a:t>
            </a:r>
            <a:r>
              <a:rPr lang="fr-FR" sz="1200" dirty="0"/>
              <a:t>E</a:t>
            </a:r>
            <a:r>
              <a:rPr lang="fr-FR" sz="1200" dirty="0" smtClean="0"/>
              <a:t>quations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Allocations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/>
              <a:t> </a:t>
            </a:r>
            <a:endParaRPr lang="fr-FR" sz="1100" dirty="0" smtClean="0"/>
          </a:p>
        </p:txBody>
      </p:sp>
      <p:sp>
        <p:nvSpPr>
          <p:cNvPr id="7" name="Carré corné 6"/>
          <p:cNvSpPr/>
          <p:nvPr/>
        </p:nvSpPr>
        <p:spPr bwMode="auto">
          <a:xfrm>
            <a:off x="482522" y="1294619"/>
            <a:ext cx="10668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Carré corné 7"/>
          <p:cNvSpPr/>
          <p:nvPr/>
        </p:nvSpPr>
        <p:spPr bwMode="auto">
          <a:xfrm>
            <a:off x="541162" y="1370819"/>
            <a:ext cx="1172615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Needs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2852521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Carré corné 9"/>
          <p:cNvSpPr/>
          <p:nvPr/>
        </p:nvSpPr>
        <p:spPr bwMode="auto">
          <a:xfrm>
            <a:off x="482522" y="4885814"/>
            <a:ext cx="11430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Carré corné 10"/>
          <p:cNvSpPr/>
          <p:nvPr/>
        </p:nvSpPr>
        <p:spPr bwMode="auto">
          <a:xfrm>
            <a:off x="570777" y="5038214"/>
            <a:ext cx="1143000" cy="80762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building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block 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2" name="Connecteur droit avec flèche 11"/>
          <p:cNvCxnSpPr>
            <a:stCxn id="38" idx="0"/>
            <a:endCxn id="8" idx="2"/>
          </p:cNvCxnSpPr>
          <p:nvPr/>
        </p:nvCxnSpPr>
        <p:spPr bwMode="auto">
          <a:xfrm flipH="1" flipV="1">
            <a:off x="1127470" y="1893117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Connecteur droit avec flèche 12"/>
          <p:cNvCxnSpPr/>
          <p:nvPr/>
        </p:nvCxnSpPr>
        <p:spPr bwMode="auto">
          <a:xfrm flipH="1" flipV="1">
            <a:off x="1777922" y="1750512"/>
            <a:ext cx="16764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necteur droit avec flèche 13"/>
          <p:cNvCxnSpPr/>
          <p:nvPr/>
        </p:nvCxnSpPr>
        <p:spPr bwMode="auto">
          <a:xfrm flipV="1">
            <a:off x="5204652" y="2286312"/>
            <a:ext cx="0" cy="289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necteur droit avec flèche 14"/>
          <p:cNvCxnSpPr/>
          <p:nvPr/>
        </p:nvCxnSpPr>
        <p:spPr bwMode="auto">
          <a:xfrm flipV="1">
            <a:off x="1734276" y="3287743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necteur droit avec flèche 15"/>
          <p:cNvCxnSpPr>
            <a:stCxn id="6" idx="0"/>
            <a:endCxn id="5" idx="2"/>
          </p:cNvCxnSpPr>
          <p:nvPr/>
        </p:nvCxnSpPr>
        <p:spPr bwMode="auto">
          <a:xfrm flipH="1" flipV="1">
            <a:off x="5275786" y="3385933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necteur droit avec flèche 16"/>
          <p:cNvCxnSpPr/>
          <p:nvPr/>
        </p:nvCxnSpPr>
        <p:spPr bwMode="auto">
          <a:xfrm flipH="1" flipV="1">
            <a:off x="1701722" y="3655512"/>
            <a:ext cx="182880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necteur droit avec flèche 17"/>
          <p:cNvCxnSpPr/>
          <p:nvPr/>
        </p:nvCxnSpPr>
        <p:spPr bwMode="auto">
          <a:xfrm flipV="1">
            <a:off x="1841294" y="4828944"/>
            <a:ext cx="1676399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7" name="Grouper 46"/>
          <p:cNvGrpSpPr/>
          <p:nvPr/>
        </p:nvGrpSpPr>
        <p:grpSpPr>
          <a:xfrm>
            <a:off x="431702" y="836488"/>
            <a:ext cx="6853958" cy="466523"/>
            <a:chOff x="1498305" y="978615"/>
            <a:chExt cx="783388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473062" y="1003701"/>
              <a:ext cx="4859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Traceability (between requirements or through models)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96440" y="3755101"/>
            <a:ext cx="1937746" cy="1485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780624" y="1630354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èche vers la droite 28"/>
          <p:cNvSpPr/>
          <p:nvPr/>
        </p:nvSpPr>
        <p:spPr bwMode="auto">
          <a:xfrm rot="9781260">
            <a:off x="1743132" y="4873869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èche vers la droite 29"/>
          <p:cNvSpPr/>
          <p:nvPr/>
        </p:nvSpPr>
        <p:spPr bwMode="auto">
          <a:xfrm rot="10523117">
            <a:off x="1726345" y="3155427"/>
            <a:ext cx="1737720" cy="12711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èche vers la droite 30"/>
          <p:cNvSpPr/>
          <p:nvPr/>
        </p:nvSpPr>
        <p:spPr bwMode="auto">
          <a:xfrm rot="5400000">
            <a:off x="5461140" y="3458961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2" name="Connecteur droit avec flèche 31"/>
          <p:cNvCxnSpPr>
            <a:stCxn id="11" idx="0"/>
            <a:endCxn id="9" idx="2"/>
          </p:cNvCxnSpPr>
          <p:nvPr/>
        </p:nvCxnSpPr>
        <p:spPr bwMode="auto">
          <a:xfrm flipH="1" flipV="1">
            <a:off x="1130222" y="4648703"/>
            <a:ext cx="12055" cy="3895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ZoneTexte 32"/>
          <p:cNvSpPr txBox="1"/>
          <p:nvPr/>
        </p:nvSpPr>
        <p:spPr>
          <a:xfrm>
            <a:off x="543763" y="3326377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System level requirements</a:t>
            </a:r>
            <a:endParaRPr lang="en-GB" sz="10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39612" y="396224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Decomposed and derived  requirements</a:t>
            </a:r>
            <a:endParaRPr lang="en-GB" sz="1000" dirty="0"/>
          </a:p>
        </p:txBody>
      </p:sp>
      <p:sp>
        <p:nvSpPr>
          <p:cNvPr id="35" name="Flèche vers la droite 34"/>
          <p:cNvSpPr/>
          <p:nvPr/>
        </p:nvSpPr>
        <p:spPr bwMode="auto">
          <a:xfrm rot="11092584">
            <a:off x="1712194" y="426817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6" name="Connecteur droit avec flèche 35"/>
          <p:cNvCxnSpPr/>
          <p:nvPr/>
        </p:nvCxnSpPr>
        <p:spPr bwMode="auto">
          <a:xfrm>
            <a:off x="1713777" y="4405255"/>
            <a:ext cx="1842243" cy="1413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Flèche vers la droite 36"/>
          <p:cNvSpPr/>
          <p:nvPr/>
        </p:nvSpPr>
        <p:spPr bwMode="auto">
          <a:xfrm rot="5400000">
            <a:off x="5302831" y="2401816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Carré corné 37"/>
          <p:cNvSpPr/>
          <p:nvPr/>
        </p:nvSpPr>
        <p:spPr bwMode="auto">
          <a:xfrm>
            <a:off x="482055" y="2124642"/>
            <a:ext cx="1295400" cy="45115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9" name="Connecteur droit avec flèche 38"/>
          <p:cNvCxnSpPr/>
          <p:nvPr/>
        </p:nvCxnSpPr>
        <p:spPr bwMode="auto">
          <a:xfrm flipH="1" flipV="1">
            <a:off x="1125185" y="2574815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Flèche vers la droite 39"/>
          <p:cNvSpPr/>
          <p:nvPr/>
        </p:nvSpPr>
        <p:spPr bwMode="auto">
          <a:xfrm rot="10523117">
            <a:off x="1790461" y="2157977"/>
            <a:ext cx="1673648" cy="12344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Flèche vers la droite 40"/>
          <p:cNvSpPr/>
          <p:nvPr/>
        </p:nvSpPr>
        <p:spPr bwMode="auto">
          <a:xfrm rot="841563">
            <a:off x="1790730" y="2639828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2" name="Connecteur droit avec flèche 41"/>
          <p:cNvCxnSpPr/>
          <p:nvPr/>
        </p:nvCxnSpPr>
        <p:spPr bwMode="auto">
          <a:xfrm flipV="1">
            <a:off x="1777455" y="2286311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necteur droit avec flèche 42"/>
          <p:cNvCxnSpPr/>
          <p:nvPr/>
        </p:nvCxnSpPr>
        <p:spPr bwMode="auto">
          <a:xfrm flipH="1" flipV="1">
            <a:off x="1719897" y="2610706"/>
            <a:ext cx="1746465" cy="4183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Flèche vers la droite 43"/>
          <p:cNvSpPr/>
          <p:nvPr/>
        </p:nvSpPr>
        <p:spPr bwMode="auto">
          <a:xfrm rot="5400000">
            <a:off x="1232378" y="1949608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5" name="Flèche vers la droite 44"/>
          <p:cNvSpPr/>
          <p:nvPr/>
        </p:nvSpPr>
        <p:spPr bwMode="auto">
          <a:xfrm rot="5400000">
            <a:off x="1232378" y="4744911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Flèche vers la droite 45"/>
          <p:cNvSpPr/>
          <p:nvPr/>
        </p:nvSpPr>
        <p:spPr bwMode="auto">
          <a:xfrm rot="5400000">
            <a:off x="1232377" y="2632285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" name="Carré corné 47"/>
          <p:cNvSpPr/>
          <p:nvPr/>
        </p:nvSpPr>
        <p:spPr bwMode="auto">
          <a:xfrm>
            <a:off x="457200" y="6264722"/>
            <a:ext cx="1212557" cy="39214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low-level requirements</a:t>
            </a:r>
            <a:endParaRPr kumimoji="0" lang="eu-E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9" name="Carré corné 48"/>
          <p:cNvSpPr/>
          <p:nvPr/>
        </p:nvSpPr>
        <p:spPr>
          <a:xfrm>
            <a:off x="3578001" y="6474903"/>
            <a:ext cx="3455878" cy="33479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b="1" dirty="0" smtClean="0">
                <a:solidFill>
                  <a:schemeClr val="tx1"/>
                </a:solidFill>
              </a:rPr>
              <a:t>SW Code</a:t>
            </a:r>
            <a:endParaRPr lang="eu-ES" sz="1600" b="1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>
            <a:stCxn id="49" idx="1"/>
          </p:cNvCxnSpPr>
          <p:nvPr/>
        </p:nvCxnSpPr>
        <p:spPr bwMode="auto">
          <a:xfrm flipH="1" flipV="1">
            <a:off x="1726965" y="6474904"/>
            <a:ext cx="1851036" cy="1673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Flèche vers la droite 50"/>
          <p:cNvSpPr/>
          <p:nvPr/>
        </p:nvSpPr>
        <p:spPr bwMode="auto">
          <a:xfrm rot="299954">
            <a:off x="1748972" y="6393138"/>
            <a:ext cx="1763616" cy="1432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2" name="Connecteur droit avec flèche 51"/>
          <p:cNvCxnSpPr/>
          <p:nvPr/>
        </p:nvCxnSpPr>
        <p:spPr bwMode="auto">
          <a:xfrm flipH="1" flipV="1">
            <a:off x="1013455" y="5880391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èche vers la droite 52"/>
          <p:cNvSpPr/>
          <p:nvPr/>
        </p:nvSpPr>
        <p:spPr bwMode="auto">
          <a:xfrm rot="5400000">
            <a:off x="1108532" y="6002252"/>
            <a:ext cx="290754" cy="142654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4" name="Espace réservé du contenu 2"/>
          <p:cNvSpPr txBox="1">
            <a:spLocks/>
          </p:cNvSpPr>
          <p:nvPr/>
        </p:nvSpPr>
        <p:spPr bwMode="auto">
          <a:xfrm>
            <a:off x="3556020" y="5458023"/>
            <a:ext cx="3503358" cy="642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SW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Architecture / Design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 smtClean="0"/>
              <a:t> </a:t>
            </a:r>
          </a:p>
        </p:txBody>
      </p:sp>
      <p:sp>
        <p:nvSpPr>
          <p:cNvPr id="55" name="Flèche vers la droite 54"/>
          <p:cNvSpPr/>
          <p:nvPr/>
        </p:nvSpPr>
        <p:spPr bwMode="auto">
          <a:xfrm rot="442519">
            <a:off x="1707184" y="5473113"/>
            <a:ext cx="1835452" cy="16559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6" name="Connecteur droit avec flèche 55"/>
          <p:cNvCxnSpPr>
            <a:stCxn id="54" idx="1"/>
          </p:cNvCxnSpPr>
          <p:nvPr/>
        </p:nvCxnSpPr>
        <p:spPr bwMode="auto">
          <a:xfrm flipH="1" flipV="1">
            <a:off x="1701722" y="5574432"/>
            <a:ext cx="1854298" cy="2049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Flèche vers la droite 56"/>
          <p:cNvSpPr/>
          <p:nvPr/>
        </p:nvSpPr>
        <p:spPr bwMode="auto">
          <a:xfrm rot="10142742">
            <a:off x="1681014" y="598564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8" name="Connecteur droit avec flèche 57"/>
          <p:cNvCxnSpPr/>
          <p:nvPr/>
        </p:nvCxnSpPr>
        <p:spPr bwMode="auto">
          <a:xfrm flipV="1">
            <a:off x="1680574" y="5979054"/>
            <a:ext cx="1837119" cy="3735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Flèche vers la droite 58"/>
          <p:cNvSpPr/>
          <p:nvPr/>
        </p:nvSpPr>
        <p:spPr bwMode="auto">
          <a:xfrm rot="5400000">
            <a:off x="5308740" y="5154003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Flèche vers la droite 59"/>
          <p:cNvSpPr/>
          <p:nvPr/>
        </p:nvSpPr>
        <p:spPr bwMode="auto">
          <a:xfrm rot="5400000">
            <a:off x="5362494" y="6209014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61" name="Connecteur droit avec flèche 60"/>
          <p:cNvCxnSpPr/>
          <p:nvPr/>
        </p:nvCxnSpPr>
        <p:spPr bwMode="auto">
          <a:xfrm flipH="1" flipV="1">
            <a:off x="5269372" y="5038214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necteur droit avec flèche 61"/>
          <p:cNvCxnSpPr/>
          <p:nvPr/>
        </p:nvCxnSpPr>
        <p:spPr bwMode="auto">
          <a:xfrm flipH="1" flipV="1">
            <a:off x="5282200" y="6106069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Connecteur droit avec flèche 64"/>
          <p:cNvCxnSpPr/>
          <p:nvPr/>
        </p:nvCxnSpPr>
        <p:spPr bwMode="auto">
          <a:xfrm flipH="1" flipV="1">
            <a:off x="1112802" y="3684389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959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73" name="Grouper 72"/>
          <p:cNvGrpSpPr/>
          <p:nvPr/>
        </p:nvGrpSpPr>
        <p:grpSpPr>
          <a:xfrm>
            <a:off x="366103" y="806250"/>
            <a:ext cx="7117426" cy="6003443"/>
            <a:chOff x="366103" y="806250"/>
            <a:chExt cx="7117426" cy="6003443"/>
          </a:xfrm>
        </p:grpSpPr>
        <p:grpSp>
          <p:nvGrpSpPr>
            <p:cNvPr id="23" name="Grouper 22"/>
            <p:cNvGrpSpPr/>
            <p:nvPr/>
          </p:nvGrpSpPr>
          <p:grpSpPr>
            <a:xfrm>
              <a:off x="366103" y="806250"/>
              <a:ext cx="7117426" cy="6003443"/>
              <a:chOff x="366103" y="806250"/>
              <a:chExt cx="7117426" cy="6003443"/>
            </a:xfrm>
          </p:grpSpPr>
          <p:grpSp>
            <p:nvGrpSpPr>
              <p:cNvPr id="22" name="Grouper 21"/>
              <p:cNvGrpSpPr/>
              <p:nvPr/>
            </p:nvGrpSpPr>
            <p:grpSpPr>
              <a:xfrm>
                <a:off x="366103" y="806250"/>
                <a:ext cx="7117426" cy="6003443"/>
                <a:chOff x="366103" y="806250"/>
                <a:chExt cx="7117426" cy="6003443"/>
              </a:xfrm>
            </p:grpSpPr>
            <p:grpSp>
              <p:nvGrpSpPr>
                <p:cNvPr id="19" name="Grouper 18"/>
                <p:cNvGrpSpPr/>
                <p:nvPr/>
              </p:nvGrpSpPr>
              <p:grpSpPr>
                <a:xfrm>
                  <a:off x="366103" y="806250"/>
                  <a:ext cx="7117426" cy="6003443"/>
                  <a:chOff x="366103" y="806250"/>
                  <a:chExt cx="7117426" cy="6003443"/>
                </a:xfrm>
              </p:grpSpPr>
              <p:grpSp>
                <p:nvGrpSpPr>
                  <p:cNvPr id="4" name="Grouper 3"/>
                  <p:cNvGrpSpPr/>
                  <p:nvPr/>
                </p:nvGrpSpPr>
                <p:grpSpPr>
                  <a:xfrm>
                    <a:off x="366103" y="978615"/>
                    <a:ext cx="7117426" cy="5831078"/>
                    <a:chOff x="366103" y="978615"/>
                    <a:chExt cx="7117426" cy="5831078"/>
                  </a:xfrm>
                </p:grpSpPr>
                <p:sp>
                  <p:nvSpPr>
                    <p:cNvPr id="5" name="Espace réservé du contenu 2"/>
                    <p:cNvSpPr txBox="1">
                      <a:spLocks/>
                    </p:cNvSpPr>
                    <p:nvPr/>
                  </p:nvSpPr>
                  <p:spPr bwMode="auto">
                    <a:xfrm>
                      <a:off x="3517692" y="2585866"/>
                      <a:ext cx="3541685" cy="800067"/>
                    </a:xfrm>
                    <a:prstGeom prst="rect">
                      <a:avLst/>
                    </a:prstGeom>
                    <a:solidFill>
                      <a:srgbClr val="00C200"/>
                    </a:solidFill>
                    <a:ln>
                      <a:solidFill>
                        <a:schemeClr val="tx1"/>
                      </a:solidFill>
                    </a:ln>
                    <a:effectLst/>
                    <a:extLst>
                      <a:ext uri="{FAA26D3D-D897-4be2-8F04-BA451C77F1D7}">
                        <ma14:placeholderFlag xmlns:ma14="http://schemas.microsoft.com/office/mac/drawingml/2011/main" val="1"/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342900" indent="-3429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6pPr>
                      <a:lvl7pPr marL="29718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7pPr>
                      <a:lvl8pPr marL="3429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8pPr>
                      <a:lvl9pPr marL="3886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9pPr>
                    </a:lstStyle>
                    <a:p>
                      <a:pPr fontAlgn="auto"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u-ES" sz="1600" b="1" smtClean="0"/>
                        <a:t>System boundaries model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smtClean="0"/>
                        <a:t>System main functions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smtClean="0"/>
                        <a:t>Interface definitions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endParaRPr lang="eu-ES" sz="1200" smtClean="0"/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endParaRPr lang="eu-ES" sz="1100" smtClean="0"/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endParaRPr lang="eu-ES" sz="1100" smtClean="0"/>
                    </a:p>
                    <a:p>
                      <a:pPr fontAlgn="auto"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u-ES" sz="1600"/>
                    </a:p>
                  </p:txBody>
                </p:sp>
                <p:sp>
                  <p:nvSpPr>
                    <p:cNvPr id="6" name="Espace réservé du contenu 2"/>
                    <p:cNvSpPr txBox="1">
                      <a:spLocks/>
                    </p:cNvSpPr>
                    <p:nvPr/>
                  </p:nvSpPr>
                  <p:spPr bwMode="auto">
                    <a:xfrm>
                      <a:off x="3530521" y="3729425"/>
                      <a:ext cx="3503358" cy="1308790"/>
                    </a:xfrm>
                    <a:prstGeom prst="rect">
                      <a:avLst/>
                    </a:prstGeom>
                    <a:solidFill>
                      <a:srgbClr val="63B5E8"/>
                    </a:solidFill>
                    <a:ln>
                      <a:solidFill>
                        <a:schemeClr val="tx1"/>
                      </a:solidFill>
                    </a:ln>
                    <a:effectLst/>
                    <a:extLst>
                      <a:ext uri="{FAA26D3D-D897-4be2-8F04-BA451C77F1D7}">
                        <ma14:placeholderFlag xmlns:ma14="http://schemas.microsoft.com/office/mac/drawingml/2011/main" val="1"/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342900" indent="-3429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6pPr>
                      <a:lvl7pPr marL="29718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7pPr>
                      <a:lvl8pPr marL="3429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8pPr>
                      <a:lvl9pPr marL="3886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9pPr>
                    </a:lstStyle>
                    <a:p>
                      <a:pPr fontAlgn="auto"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u-ES" sz="1600" b="1" dirty="0" smtClean="0"/>
                        <a:t>System Architecture Model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dirty="0" smtClean="0"/>
                        <a:t>Functional/logical architecture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dirty="0" smtClean="0"/>
                        <a:t>Physical configuration items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dirty="0" smtClean="0"/>
                        <a:t>Constraints/Equations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dirty="0" smtClean="0"/>
                        <a:t>Allocations</a:t>
                      </a:r>
                    </a:p>
                    <a:p>
                      <a:pPr marL="457200" lvl="1" indent="0" fontAlgn="auto">
                        <a:spcAft>
                          <a:spcPts val="0"/>
                        </a:spcAft>
                        <a:buNone/>
                      </a:pPr>
                      <a:r>
                        <a:rPr lang="eu-ES" sz="1100" dirty="0" smtClean="0"/>
                        <a:t> </a:t>
                      </a:r>
                    </a:p>
                  </p:txBody>
                </p:sp>
                <p:sp>
                  <p:nvSpPr>
                    <p:cNvPr id="7" name="Carré corné 6"/>
                    <p:cNvSpPr/>
                    <p:nvPr/>
                  </p:nvSpPr>
                  <p:spPr bwMode="auto">
                    <a:xfrm>
                      <a:off x="482522" y="1294619"/>
                      <a:ext cx="1066800" cy="522298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8" name="Carré corné 7"/>
                    <p:cNvSpPr/>
                    <p:nvPr/>
                  </p:nvSpPr>
                  <p:spPr bwMode="auto">
                    <a:xfrm>
                      <a:off x="541162" y="1370819"/>
                      <a:ext cx="1172615" cy="522298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Stakeholders</a:t>
                      </a:r>
                      <a:r>
                        <a:rPr kumimoji="0" lang="eu-ES" sz="1200" b="0" i="0" u="none" strike="noStrike" cap="none" normalizeH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lang="eu-ES" sz="1200" smtClean="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0"/>
                          <a:cs typeface="Arial" charset="0"/>
                        </a:rPr>
                        <a:t>Needs</a:t>
                      </a:r>
                      <a:endParaRPr kumimoji="0" lang="eu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9" name="Carré corné 8"/>
                    <p:cNvSpPr/>
                    <p:nvPr/>
                  </p:nvSpPr>
                  <p:spPr bwMode="auto">
                    <a:xfrm>
                      <a:off x="482522" y="2852521"/>
                      <a:ext cx="1295400" cy="1796182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System requirements</a:t>
                      </a:r>
                      <a:endParaRPr kumimoji="0" lang="eu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0" name="Carré corné 9"/>
                    <p:cNvSpPr/>
                    <p:nvPr/>
                  </p:nvSpPr>
                  <p:spPr bwMode="auto">
                    <a:xfrm>
                      <a:off x="482522" y="4885814"/>
                      <a:ext cx="1143000" cy="522298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" name="Carré corné 10"/>
                    <p:cNvSpPr/>
                    <p:nvPr/>
                  </p:nvSpPr>
                  <p:spPr bwMode="auto">
                    <a:xfrm>
                      <a:off x="570777" y="5038214"/>
                      <a:ext cx="1143000" cy="807622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SW building</a:t>
                      </a:r>
                      <a:r>
                        <a:rPr kumimoji="0" lang="eu-ES" sz="1200" b="0" i="0" u="none" strike="noStrike" cap="none" normalizeH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block </a:t>
                      </a: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Requirements</a:t>
                      </a:r>
                      <a:endParaRPr kumimoji="0" lang="eu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12" name="Connecteur droit avec flèche 11"/>
                    <p:cNvCxnSpPr>
                      <a:stCxn id="38" idx="0"/>
                      <a:endCxn id="8" idx="2"/>
                    </p:cNvCxnSpPr>
                    <p:nvPr/>
                  </p:nvCxnSpPr>
                  <p:spPr bwMode="auto">
                    <a:xfrm flipH="1" flipV="1">
                      <a:off x="1127470" y="1893117"/>
                      <a:ext cx="2285" cy="231525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3" name="Connecteur droit avec flèche 12"/>
                    <p:cNvCxnSpPr/>
                    <p:nvPr/>
                  </p:nvCxnSpPr>
                  <p:spPr bwMode="auto">
                    <a:xfrm flipH="1" flipV="1">
                      <a:off x="1777922" y="1750512"/>
                      <a:ext cx="1676400" cy="22860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4" name="Connecteur droit avec flèche 13"/>
                    <p:cNvCxnSpPr/>
                    <p:nvPr/>
                  </p:nvCxnSpPr>
                  <p:spPr bwMode="auto">
                    <a:xfrm flipV="1">
                      <a:off x="5204652" y="2286312"/>
                      <a:ext cx="0" cy="28948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5" name="Connecteur droit avec flèche 14"/>
                    <p:cNvCxnSpPr/>
                    <p:nvPr/>
                  </p:nvCxnSpPr>
                  <p:spPr bwMode="auto">
                    <a:xfrm flipV="1">
                      <a:off x="1734276" y="3287743"/>
                      <a:ext cx="1796246" cy="143225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6" name="Connecteur droit avec flèche 15"/>
                    <p:cNvCxnSpPr>
                      <a:stCxn id="6" idx="0"/>
                      <a:endCxn id="5" idx="2"/>
                    </p:cNvCxnSpPr>
                    <p:nvPr/>
                  </p:nvCxnSpPr>
                  <p:spPr bwMode="auto">
                    <a:xfrm flipV="1">
                      <a:off x="5282200" y="3385933"/>
                      <a:ext cx="6335" cy="34349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7" name="Connecteur droit avec flèche 16"/>
                    <p:cNvCxnSpPr/>
                    <p:nvPr/>
                  </p:nvCxnSpPr>
                  <p:spPr bwMode="auto">
                    <a:xfrm flipH="1" flipV="1">
                      <a:off x="1701722" y="3655512"/>
                      <a:ext cx="1828800" cy="60960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8" name="Connecteur droit avec flèche 17"/>
                    <p:cNvCxnSpPr/>
                    <p:nvPr/>
                  </p:nvCxnSpPr>
                  <p:spPr bwMode="auto">
                    <a:xfrm flipV="1">
                      <a:off x="1841294" y="4828944"/>
                      <a:ext cx="1676399" cy="53340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27" name="Flèche vers la droite 26"/>
                    <p:cNvSpPr/>
                    <p:nvPr/>
                  </p:nvSpPr>
                  <p:spPr bwMode="auto">
                    <a:xfrm rot="1108203">
                      <a:off x="1696440" y="3755101"/>
                      <a:ext cx="1937746" cy="148505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8" name="Flèche vers la droite 27"/>
                    <p:cNvSpPr/>
                    <p:nvPr/>
                  </p:nvSpPr>
                  <p:spPr bwMode="auto">
                    <a:xfrm rot="454278">
                      <a:off x="1780624" y="1630354"/>
                      <a:ext cx="1676400" cy="149228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" name="Flèche vers la droite 28"/>
                    <p:cNvSpPr/>
                    <p:nvPr/>
                  </p:nvSpPr>
                  <p:spPr bwMode="auto">
                    <a:xfrm rot="9781260">
                      <a:off x="1743132" y="4873869"/>
                      <a:ext cx="1786555" cy="175933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0" name="Flèche vers la droite 29"/>
                    <p:cNvSpPr/>
                    <p:nvPr/>
                  </p:nvSpPr>
                  <p:spPr bwMode="auto">
                    <a:xfrm rot="10523117">
                      <a:off x="1726345" y="3155427"/>
                      <a:ext cx="1737720" cy="127113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" name="Flèche vers la droite 30"/>
                    <p:cNvSpPr/>
                    <p:nvPr/>
                  </p:nvSpPr>
                  <p:spPr bwMode="auto">
                    <a:xfrm rot="5400000">
                      <a:off x="5461140" y="3458961"/>
                      <a:ext cx="298456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2" name="Connecteur droit avec flèche 31"/>
                    <p:cNvCxnSpPr>
                      <a:stCxn id="11" idx="0"/>
                      <a:endCxn id="9" idx="2"/>
                    </p:cNvCxnSpPr>
                    <p:nvPr/>
                  </p:nvCxnSpPr>
                  <p:spPr bwMode="auto">
                    <a:xfrm flipH="1" flipV="1">
                      <a:off x="1130222" y="4648703"/>
                      <a:ext cx="12055" cy="389511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33" name="ZoneTexte 32"/>
                    <p:cNvSpPr txBox="1"/>
                    <p:nvPr/>
                  </p:nvSpPr>
                  <p:spPr>
                    <a:xfrm>
                      <a:off x="543763" y="3326377"/>
                      <a:ext cx="1180285" cy="40011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u-ES" sz="1000" smtClean="0"/>
                        <a:t>System level requirements</a:t>
                      </a:r>
                      <a:endParaRPr lang="eu-ES" sz="1000"/>
                    </a:p>
                  </p:txBody>
                </p: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539612" y="3916480"/>
                      <a:ext cx="1180285" cy="5539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u-ES" sz="1000" smtClean="0"/>
                        <a:t>Decomposed and derived  requirements</a:t>
                      </a:r>
                      <a:endParaRPr lang="eu-ES" sz="1000"/>
                    </a:p>
                  </p:txBody>
                </p:sp>
                <p:sp>
                  <p:nvSpPr>
                    <p:cNvPr id="35" name="Flèche vers la droite 34"/>
                    <p:cNvSpPr/>
                    <p:nvPr/>
                  </p:nvSpPr>
                  <p:spPr bwMode="auto">
                    <a:xfrm rot="11092584">
                      <a:off x="1712194" y="4268174"/>
                      <a:ext cx="1786555" cy="175933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6" name="Connecteur droit avec flèche 35"/>
                    <p:cNvCxnSpPr/>
                    <p:nvPr/>
                  </p:nvCxnSpPr>
                  <p:spPr bwMode="auto">
                    <a:xfrm>
                      <a:off x="1713777" y="4405255"/>
                      <a:ext cx="1842243" cy="141318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37" name="Flèche vers la droite 36"/>
                    <p:cNvSpPr/>
                    <p:nvPr/>
                  </p:nvSpPr>
                  <p:spPr bwMode="auto">
                    <a:xfrm rot="5400000">
                      <a:off x="5302831" y="2401816"/>
                      <a:ext cx="265381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8" name="Carré corné 37"/>
                    <p:cNvSpPr/>
                    <p:nvPr/>
                  </p:nvSpPr>
                  <p:spPr bwMode="auto">
                    <a:xfrm>
                      <a:off x="482055" y="2124642"/>
                      <a:ext cx="1295400" cy="451152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Stakeholders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requirements</a:t>
                      </a:r>
                      <a:endParaRPr kumimoji="0" lang="eu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9" name="Connecteur droit avec flèche 38"/>
                    <p:cNvCxnSpPr/>
                    <p:nvPr/>
                  </p:nvCxnSpPr>
                  <p:spPr bwMode="auto">
                    <a:xfrm flipH="1" flipV="1">
                      <a:off x="1125185" y="2574815"/>
                      <a:ext cx="2285" cy="231525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40" name="Flèche vers la droite 39"/>
                    <p:cNvSpPr/>
                    <p:nvPr/>
                  </p:nvSpPr>
                  <p:spPr bwMode="auto">
                    <a:xfrm rot="10523117">
                      <a:off x="1790461" y="2157977"/>
                      <a:ext cx="1673648" cy="123449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1" name="Flèche vers la droite 40"/>
                    <p:cNvSpPr/>
                    <p:nvPr/>
                  </p:nvSpPr>
                  <p:spPr bwMode="auto">
                    <a:xfrm rot="841563">
                      <a:off x="1790730" y="2639828"/>
                      <a:ext cx="1676400" cy="149228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42" name="Connecteur droit avec flèche 41"/>
                    <p:cNvCxnSpPr/>
                    <p:nvPr/>
                  </p:nvCxnSpPr>
                  <p:spPr bwMode="auto">
                    <a:xfrm flipV="1">
                      <a:off x="1777455" y="2286311"/>
                      <a:ext cx="1796246" cy="143225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3" name="Connecteur droit avec flèche 42"/>
                    <p:cNvCxnSpPr/>
                    <p:nvPr/>
                  </p:nvCxnSpPr>
                  <p:spPr bwMode="auto">
                    <a:xfrm flipH="1" flipV="1">
                      <a:off x="1719897" y="2610706"/>
                      <a:ext cx="1746465" cy="418316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44" name="Flèche vers la droite 43"/>
                    <p:cNvSpPr/>
                    <p:nvPr/>
                  </p:nvSpPr>
                  <p:spPr bwMode="auto">
                    <a:xfrm rot="5400000">
                      <a:off x="1232378" y="1949608"/>
                      <a:ext cx="265381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5" name="Flèche vers la droite 44"/>
                    <p:cNvSpPr/>
                    <p:nvPr/>
                  </p:nvSpPr>
                  <p:spPr bwMode="auto">
                    <a:xfrm rot="5400000">
                      <a:off x="1232378" y="4744911"/>
                      <a:ext cx="265381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6" name="Flèche vers la droite 45"/>
                    <p:cNvSpPr/>
                    <p:nvPr/>
                  </p:nvSpPr>
                  <p:spPr bwMode="auto">
                    <a:xfrm rot="5400000">
                      <a:off x="1232377" y="2632285"/>
                      <a:ext cx="265381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8" name="Carré corné 47"/>
                    <p:cNvSpPr/>
                    <p:nvPr/>
                  </p:nvSpPr>
                  <p:spPr bwMode="auto">
                    <a:xfrm>
                      <a:off x="457200" y="6264722"/>
                      <a:ext cx="1212557" cy="392142"/>
                    </a:xfrm>
                    <a:prstGeom prst="foldedCorner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u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SW low-level requirements</a:t>
                      </a:r>
                      <a:endParaRPr kumimoji="0" lang="eu-E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9" name="Carré corné 48"/>
                    <p:cNvSpPr/>
                    <p:nvPr/>
                  </p:nvSpPr>
                  <p:spPr>
                    <a:xfrm>
                      <a:off x="3578001" y="6474903"/>
                      <a:ext cx="3455878" cy="334790"/>
                    </a:xfrm>
                    <a:prstGeom prst="foldedCorner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600" b="1" smtClean="0">
                          <a:solidFill>
                            <a:schemeClr val="tx1"/>
                          </a:solidFill>
                        </a:rPr>
                        <a:t>SW Code</a:t>
                      </a:r>
                      <a:endParaRPr lang="eu-ES" sz="1600" b="1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0" name="Connecteur droit avec flèche 49"/>
                    <p:cNvCxnSpPr>
                      <a:stCxn id="49" idx="1"/>
                    </p:cNvCxnSpPr>
                    <p:nvPr/>
                  </p:nvCxnSpPr>
                  <p:spPr bwMode="auto">
                    <a:xfrm flipH="1" flipV="1">
                      <a:off x="1726965" y="6474904"/>
                      <a:ext cx="1851036" cy="167394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51" name="Flèche vers la droite 50"/>
                    <p:cNvSpPr/>
                    <p:nvPr/>
                  </p:nvSpPr>
                  <p:spPr bwMode="auto">
                    <a:xfrm rot="299954">
                      <a:off x="1748972" y="6393138"/>
                      <a:ext cx="1763616" cy="143205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52" name="Connecteur droit avec flèche 51"/>
                    <p:cNvCxnSpPr/>
                    <p:nvPr/>
                  </p:nvCxnSpPr>
                  <p:spPr bwMode="auto">
                    <a:xfrm flipH="1" flipV="1">
                      <a:off x="1013455" y="5880391"/>
                      <a:ext cx="11284" cy="338563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53" name="Flèche vers la droite 52"/>
                    <p:cNvSpPr/>
                    <p:nvPr/>
                  </p:nvSpPr>
                  <p:spPr bwMode="auto">
                    <a:xfrm rot="5400000">
                      <a:off x="1108532" y="6002252"/>
                      <a:ext cx="290754" cy="142654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54" name="Espace réservé du contenu 2"/>
                    <p:cNvSpPr txBox="1">
                      <a:spLocks/>
                    </p:cNvSpPr>
                    <p:nvPr/>
                  </p:nvSpPr>
                  <p:spPr bwMode="auto">
                    <a:xfrm>
                      <a:off x="3556020" y="5458023"/>
                      <a:ext cx="3503358" cy="677964"/>
                    </a:xfrm>
                    <a:prstGeom prst="rect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  <a:extLst>
                      <a:ext uri="{FAA26D3D-D897-4be2-8F04-BA451C77F1D7}">
                        <ma14:placeholderFlag xmlns:ma14="http://schemas.microsoft.com/office/mac/drawingml/2011/main" val="1"/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342900" indent="-3429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6pPr>
                      <a:lvl7pPr marL="29718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7pPr>
                      <a:lvl8pPr marL="34290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8pPr>
                      <a:lvl9pPr marL="3886200" indent="-22860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Arial" charset="0"/>
                          <a:cs typeface="+mn-cs"/>
                        </a:defRPr>
                      </a:lvl9pPr>
                    </a:lstStyle>
                    <a:p>
                      <a:pPr fontAlgn="auto"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u-ES" sz="1600" b="1" dirty="0" smtClean="0"/>
                        <a:t>SW Architecture Model</a:t>
                      </a:r>
                    </a:p>
                    <a:p>
                      <a:pPr lvl="1" fontAlgn="auto">
                        <a:spcAft>
                          <a:spcPts val="0"/>
                        </a:spcAft>
                        <a:buFont typeface="Arial"/>
                        <a:buChar char="–"/>
                      </a:pPr>
                      <a:r>
                        <a:rPr lang="eu-ES" sz="1200" dirty="0" smtClean="0"/>
                        <a:t>Architecture / Design</a:t>
                      </a:r>
                    </a:p>
                    <a:p>
                      <a:pPr marL="457200" lvl="1" indent="0" fontAlgn="auto">
                        <a:spcAft>
                          <a:spcPts val="0"/>
                        </a:spcAft>
                        <a:buNone/>
                      </a:pPr>
                      <a:r>
                        <a:rPr lang="eu-ES" sz="1100" dirty="0" smtClean="0"/>
                        <a:t> </a:t>
                      </a:r>
                    </a:p>
                  </p:txBody>
                </p:sp>
                <p:sp>
                  <p:nvSpPr>
                    <p:cNvPr id="55" name="Flèche vers la droite 54"/>
                    <p:cNvSpPr/>
                    <p:nvPr/>
                  </p:nvSpPr>
                  <p:spPr bwMode="auto">
                    <a:xfrm rot="442519">
                      <a:off x="1707184" y="5473113"/>
                      <a:ext cx="1835452" cy="165599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56" name="Connecteur droit avec flèche 55"/>
                    <p:cNvCxnSpPr>
                      <a:stCxn id="54" idx="1"/>
                    </p:cNvCxnSpPr>
                    <p:nvPr/>
                  </p:nvCxnSpPr>
                  <p:spPr bwMode="auto">
                    <a:xfrm flipH="1" flipV="1">
                      <a:off x="1701722" y="5574433"/>
                      <a:ext cx="1854298" cy="22257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57" name="Flèche vers la droite 56"/>
                    <p:cNvSpPr/>
                    <p:nvPr/>
                  </p:nvSpPr>
                  <p:spPr bwMode="auto">
                    <a:xfrm rot="10142742">
                      <a:off x="1681014" y="5985644"/>
                      <a:ext cx="1786555" cy="175933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58" name="Connecteur droit avec flèche 57"/>
                    <p:cNvCxnSpPr/>
                    <p:nvPr/>
                  </p:nvCxnSpPr>
                  <p:spPr bwMode="auto">
                    <a:xfrm flipV="1">
                      <a:off x="1680574" y="5979054"/>
                      <a:ext cx="1837119" cy="37355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59" name="Flèche vers la droite 58"/>
                    <p:cNvSpPr/>
                    <p:nvPr/>
                  </p:nvSpPr>
                  <p:spPr bwMode="auto">
                    <a:xfrm rot="5400000">
                      <a:off x="5308740" y="5154003"/>
                      <a:ext cx="298456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60" name="Flèche vers la droite 59"/>
                    <p:cNvSpPr/>
                    <p:nvPr/>
                  </p:nvSpPr>
                  <p:spPr bwMode="auto">
                    <a:xfrm rot="5400000">
                      <a:off x="5362494" y="6209014"/>
                      <a:ext cx="298456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u-E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61" name="Connecteur droit avec flèche 60"/>
                    <p:cNvCxnSpPr/>
                    <p:nvPr/>
                  </p:nvCxnSpPr>
                  <p:spPr bwMode="auto">
                    <a:xfrm flipH="1" flipV="1">
                      <a:off x="5269372" y="5038214"/>
                      <a:ext cx="6414" cy="34349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62" name="Connecteur droit avec flèche 61"/>
                    <p:cNvCxnSpPr/>
                    <p:nvPr/>
                  </p:nvCxnSpPr>
                  <p:spPr bwMode="auto">
                    <a:xfrm flipH="1" flipV="1">
                      <a:off x="5282200" y="6106069"/>
                      <a:ext cx="6414" cy="34349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3" name="Rectangle à coins arrondis 2"/>
                    <p:cNvSpPr/>
                    <p:nvPr/>
                  </p:nvSpPr>
                  <p:spPr>
                    <a:xfrm>
                      <a:off x="543763" y="2913232"/>
                      <a:ext cx="1160384" cy="793310"/>
                    </a:xfrm>
                    <a:prstGeom prst="roundRect">
                      <a:avLst/>
                    </a:prstGeom>
                    <a:solidFill>
                      <a:srgbClr val="660066">
                        <a:alpha val="68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600" dirty="0" smtClean="0"/>
                        <a:t>SRS – Subset 26</a:t>
                      </a:r>
                      <a:endParaRPr lang="eu-ES" sz="1600" dirty="0"/>
                    </a:p>
                  </p:txBody>
                </p:sp>
                <p:sp>
                  <p:nvSpPr>
                    <p:cNvPr id="63" name="Rectangle à coins arrondis 62"/>
                    <p:cNvSpPr/>
                    <p:nvPr/>
                  </p:nvSpPr>
                  <p:spPr>
                    <a:xfrm>
                      <a:off x="926698" y="1280156"/>
                      <a:ext cx="870937" cy="612961"/>
                    </a:xfrm>
                    <a:prstGeom prst="roundRect">
                      <a:avLst/>
                    </a:prstGeom>
                    <a:solidFill>
                      <a:srgbClr val="660066">
                        <a:alpha val="68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600" dirty="0" smtClean="0"/>
                        <a:t>User stories</a:t>
                      </a:r>
                      <a:endParaRPr lang="eu-ES" sz="1600" dirty="0"/>
                    </a:p>
                  </p:txBody>
                </p:sp>
                <p:sp>
                  <p:nvSpPr>
                    <p:cNvPr id="64" name="Rectangle à coins arrondis 63"/>
                    <p:cNvSpPr/>
                    <p:nvPr/>
                  </p:nvSpPr>
                  <p:spPr>
                    <a:xfrm>
                      <a:off x="5068623" y="4016113"/>
                      <a:ext cx="1829227" cy="1962941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dirty="0" smtClean="0"/>
                        <a:t>openETCS OnBoard Unit functions</a:t>
                      </a:r>
                    </a:p>
                    <a:p>
                      <a:pPr algn="ctr"/>
                      <a:r>
                        <a:rPr lang="eu-ES" dirty="0" smtClean="0"/>
                        <a:t>(executable) model</a:t>
                      </a:r>
                      <a:endParaRPr lang="eu-ES" dirty="0"/>
                    </a:p>
                  </p:txBody>
                </p:sp>
                <p:sp>
                  <p:nvSpPr>
                    <p:cNvPr id="70" name="Rectangle à coins arrondis 69"/>
                    <p:cNvSpPr/>
                    <p:nvPr/>
                  </p:nvSpPr>
                  <p:spPr>
                    <a:xfrm>
                      <a:off x="366103" y="2038844"/>
                      <a:ext cx="816479" cy="535971"/>
                    </a:xfrm>
                    <a:prstGeom prst="roundRect">
                      <a:avLst/>
                    </a:prstGeom>
                    <a:solidFill>
                      <a:srgbClr val="660066">
                        <a:alpha val="68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200" dirty="0" smtClean="0"/>
                        <a:t>Cenelec EN50128</a:t>
                      </a:r>
                      <a:endParaRPr lang="eu-ES" sz="1200" dirty="0"/>
                    </a:p>
                  </p:txBody>
                </p:sp>
                <p:sp>
                  <p:nvSpPr>
                    <p:cNvPr id="76" name="Titre 1"/>
                    <p:cNvSpPr txBox="1">
                      <a:spLocks/>
                    </p:cNvSpPr>
                    <p:nvPr/>
                  </p:nvSpPr>
                  <p:spPr bwMode="auto">
                    <a:xfrm>
                      <a:off x="1182582" y="978615"/>
                      <a:ext cx="6300947" cy="46652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  <a:ext uri="{FAA26D3D-D897-4be2-8F04-BA451C77F1D7}">
                        <ma14:placeholderFlag xmlns:ma14="http://schemas.microsoft.com/office/mac/drawingml/2011/main" val="1"/>
                      </a:ext>
                    </a:extLst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normAutofit/>
                    </a:bodyPr>
                    <a:lstStyle>
                      <a:lvl1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lang="en-GB" sz="2200" b="1" noProof="0" dirty="0">
                          <a:solidFill>
                            <a:srgbClr val="8A7A66"/>
                          </a:solidFill>
                          <a:latin typeface="+mj-lt"/>
                          <a:ea typeface="+mj-ea"/>
                          <a:cs typeface="+mj-cs"/>
                        </a:defRPr>
                      </a:lvl1pPr>
                      <a:lvl2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2pPr>
                      <a:lvl3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3pPr>
                      <a:lvl4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4pPr>
                      <a:lvl5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5pPr>
                      <a:lvl6pPr marL="4572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6pPr>
                      <a:lvl7pPr marL="9144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7pPr>
                      <a:lvl8pPr marL="13716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8pPr>
                      <a:lvl9pPr marL="18288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9pPr>
                    </a:lstStyle>
                    <a:p>
                      <a:endParaRPr lang="eu-ES"/>
                    </a:p>
                  </p:txBody>
                </p:sp>
                <p:sp>
                  <p:nvSpPr>
                    <p:cNvPr id="81" name="Rectangle à coins arrondis 80"/>
                    <p:cNvSpPr/>
                    <p:nvPr/>
                  </p:nvSpPr>
                  <p:spPr>
                    <a:xfrm>
                      <a:off x="3556020" y="2681941"/>
                      <a:ext cx="2335954" cy="1642782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dirty="0" smtClean="0"/>
                        <a:t>Architecture </a:t>
                      </a:r>
                    </a:p>
                    <a:p>
                      <a:pPr algn="ctr"/>
                      <a:r>
                        <a:rPr lang="eu-ES" dirty="0" smtClean="0"/>
                        <a:t>(semi formal) model</a:t>
                      </a:r>
                      <a:endParaRPr lang="eu-ES" dirty="0"/>
                    </a:p>
                  </p:txBody>
                </p:sp>
                <p:sp>
                  <p:nvSpPr>
                    <p:cNvPr id="72" name="Rectangle à coins arrondis 71"/>
                    <p:cNvSpPr/>
                    <p:nvPr/>
                  </p:nvSpPr>
                  <p:spPr>
                    <a:xfrm>
                      <a:off x="5705186" y="3169411"/>
                      <a:ext cx="1102048" cy="1023146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400" dirty="0" smtClean="0"/>
                        <a:t>Data dictionnary model</a:t>
                      </a:r>
                      <a:endParaRPr lang="eu-ES" sz="1400" dirty="0"/>
                    </a:p>
                  </p:txBody>
                </p:sp>
                <p:sp>
                  <p:nvSpPr>
                    <p:cNvPr id="67" name="Rectangle à coins arrondis 66"/>
                    <p:cNvSpPr/>
                    <p:nvPr/>
                  </p:nvSpPr>
                  <p:spPr>
                    <a:xfrm>
                      <a:off x="3607803" y="1613311"/>
                      <a:ext cx="2821290" cy="510086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dirty="0" smtClean="0"/>
                        <a:t>User stories model</a:t>
                      </a:r>
                    </a:p>
                  </p:txBody>
                </p:sp>
              </p:grpSp>
              <p:grpSp>
                <p:nvGrpSpPr>
                  <p:cNvPr id="83" name="Grouper 82"/>
                  <p:cNvGrpSpPr/>
                  <p:nvPr/>
                </p:nvGrpSpPr>
                <p:grpSpPr>
                  <a:xfrm>
                    <a:off x="431702" y="806250"/>
                    <a:ext cx="6602177" cy="523220"/>
                    <a:chOff x="1498305" y="948377"/>
                    <a:chExt cx="7546107" cy="523220"/>
                  </a:xfrm>
                </p:grpSpPr>
                <p:sp>
                  <p:nvSpPr>
                    <p:cNvPr id="84" name="Titre 1"/>
                    <p:cNvSpPr txBox="1">
                      <a:spLocks/>
                    </p:cNvSpPr>
                    <p:nvPr/>
                  </p:nvSpPr>
                  <p:spPr bwMode="auto">
                    <a:xfrm>
                      <a:off x="1498305" y="978615"/>
                      <a:ext cx="5985224" cy="46652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  <a:ext uri="{FAA26D3D-D897-4be2-8F04-BA451C77F1D7}">
                        <ma14:placeholderFlag xmlns:ma14="http://schemas.microsoft.com/office/mac/drawingml/2011/main" val="1"/>
                      </a:ext>
                    </a:extLst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normAutofit/>
                    </a:bodyPr>
                    <a:lstStyle>
                      <a:lvl1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lang="en-GB" sz="2200" b="1" noProof="0" dirty="0">
                          <a:solidFill>
                            <a:srgbClr val="8A7A66"/>
                          </a:solidFill>
                          <a:latin typeface="+mj-lt"/>
                          <a:ea typeface="+mj-ea"/>
                          <a:cs typeface="+mj-cs"/>
                        </a:defRPr>
                      </a:lvl1pPr>
                      <a:lvl2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2pPr>
                      <a:lvl3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3pPr>
                      <a:lvl4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4pPr>
                      <a:lvl5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5pPr>
                      <a:lvl6pPr marL="4572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6pPr>
                      <a:lvl7pPr marL="9144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7pPr>
                      <a:lvl8pPr marL="13716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8pPr>
                      <a:lvl9pPr marL="1828800"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 sz="2200" b="1">
                          <a:solidFill>
                            <a:schemeClr val="folHlink"/>
                          </a:solidFill>
                          <a:latin typeface="Verdana" charset="0"/>
                          <a:ea typeface="ＭＳ Ｐゴシック" charset="0"/>
                          <a:cs typeface="Arial" charset="0"/>
                        </a:defRPr>
                      </a:lvl9pPr>
                    </a:lstStyle>
                    <a:p>
                      <a:endParaRPr lang="en-GB" dirty="0"/>
                    </a:p>
                  </p:txBody>
                </p:sp>
                <p:cxnSp>
                  <p:nvCxnSpPr>
                    <p:cNvPr id="85" name="Connecteur droit avec flèche 84"/>
                    <p:cNvCxnSpPr/>
                    <p:nvPr/>
                  </p:nvCxnSpPr>
                  <p:spPr bwMode="auto">
                    <a:xfrm flipH="1">
                      <a:off x="4191076" y="1154722"/>
                      <a:ext cx="762000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86" name="ZoneTexte 85"/>
                    <p:cNvSpPr txBox="1"/>
                    <p:nvPr/>
                  </p:nvSpPr>
                  <p:spPr>
                    <a:xfrm>
                      <a:off x="5128501" y="948377"/>
                      <a:ext cx="391591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i="1" dirty="0" smtClean="0">
                          <a:solidFill>
                            <a:srgbClr val="FF6600"/>
                          </a:solidFill>
                        </a:rPr>
                        <a:t>Traceability  (between requirements or through models)</a:t>
                      </a:r>
                      <a:endParaRPr lang="en-GB" sz="1400" i="1" dirty="0">
                        <a:solidFill>
                          <a:srgbClr val="FF6600"/>
                        </a:solidFill>
                      </a:endParaRPr>
                    </a:p>
                  </p:txBody>
                </p:sp>
                <p:sp>
                  <p:nvSpPr>
                    <p:cNvPr id="89" name="Flèche vers la droite 88"/>
                    <p:cNvSpPr/>
                    <p:nvPr/>
                  </p:nvSpPr>
                  <p:spPr bwMode="auto">
                    <a:xfrm>
                      <a:off x="1715982" y="1066371"/>
                      <a:ext cx="762000" cy="15240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90" name="ZoneTexte 89"/>
                    <p:cNvSpPr txBox="1"/>
                    <p:nvPr/>
                  </p:nvSpPr>
                  <p:spPr>
                    <a:xfrm>
                      <a:off x="2587880" y="978999"/>
                      <a:ext cx="64633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1400" dirty="0" smtClean="0">
                          <a:solidFill>
                            <a:schemeClr val="accent5"/>
                          </a:solidFill>
                        </a:rPr>
                        <a:t>derive</a:t>
                      </a:r>
                      <a:endParaRPr lang="en-GB" sz="1400" dirty="0">
                        <a:solidFill>
                          <a:schemeClr val="accent5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74" name="Rectangle à coins arrondis 73"/>
                <p:cNvSpPr/>
                <p:nvPr/>
              </p:nvSpPr>
              <p:spPr>
                <a:xfrm>
                  <a:off x="539612" y="3853140"/>
                  <a:ext cx="1160384" cy="1453684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openETCS decomposed and derived requirements</a:t>
                  </a:r>
                  <a:endParaRPr lang="eu-ES" sz="1200" dirty="0"/>
                </a:p>
              </p:txBody>
            </p:sp>
          </p:grpSp>
          <p:cxnSp>
            <p:nvCxnSpPr>
              <p:cNvPr id="75" name="Connecteur droit avec flèche 74"/>
              <p:cNvCxnSpPr>
                <a:stCxn id="74" idx="0"/>
              </p:cNvCxnSpPr>
              <p:nvPr/>
            </p:nvCxnSpPr>
            <p:spPr bwMode="auto">
              <a:xfrm flipH="1" flipV="1">
                <a:off x="1113132" y="3615162"/>
                <a:ext cx="6672" cy="23797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2" name="Rectangle à coins arrondis 91"/>
            <p:cNvSpPr/>
            <p:nvPr/>
          </p:nvSpPr>
          <p:spPr>
            <a:xfrm>
              <a:off x="595370" y="5458023"/>
              <a:ext cx="953952" cy="41651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OpenETCS API</a:t>
              </a:r>
              <a:endParaRPr lang="eu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721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u-ES" smtClean="0"/>
              <a:t>WP3 priorities regarding traceability</a:t>
            </a:r>
            <a:endParaRPr lang="eu-E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35210" cy="4525963"/>
          </a:xfrm>
        </p:spPr>
        <p:txBody>
          <a:bodyPr/>
          <a:lstStyle/>
          <a:p>
            <a:r>
              <a:rPr lang="eu-ES" smtClean="0"/>
              <a:t>Urgent: Scade model to SRS traceability</a:t>
            </a:r>
          </a:p>
          <a:p>
            <a:pPr lvl="1"/>
            <a:r>
              <a:rPr lang="eu-ES" smtClean="0"/>
              <a:t>Either through ReqTify tool</a:t>
            </a:r>
          </a:p>
          <a:p>
            <a:pPr lvl="1"/>
            <a:r>
              <a:rPr lang="eu-ES" smtClean="0"/>
              <a:t>Else (ideally) through open source solution</a:t>
            </a:r>
          </a:p>
          <a:p>
            <a:pPr lvl="1"/>
            <a:endParaRPr lang="eu-ES" smtClean="0"/>
          </a:p>
          <a:p>
            <a:r>
              <a:rPr lang="eu-ES" smtClean="0"/>
              <a:t>Nice to have: SysML model to SRS traeability</a:t>
            </a:r>
          </a:p>
          <a:p>
            <a:pPr lvl="1"/>
            <a:r>
              <a:rPr lang="eu-ES" smtClean="0"/>
              <a:t>Either through ReqIF/ReqCycle</a:t>
            </a:r>
          </a:p>
          <a:p>
            <a:pPr lvl="1"/>
            <a:r>
              <a:rPr lang="eu-ES" smtClean="0"/>
              <a:t>Else through other open source chain</a:t>
            </a:r>
            <a:endParaRPr lang="eu-E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68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463" y="25203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traceability priority</a:t>
            </a:r>
            <a:endParaRPr lang="eu-ES" dirty="0"/>
          </a:p>
        </p:txBody>
      </p:sp>
      <p:grpSp>
        <p:nvGrpSpPr>
          <p:cNvPr id="140" name="Grouper 139"/>
          <p:cNvGrpSpPr/>
          <p:nvPr/>
        </p:nvGrpSpPr>
        <p:grpSpPr>
          <a:xfrm>
            <a:off x="920223" y="1519887"/>
            <a:ext cx="5581010" cy="5013506"/>
            <a:chOff x="920223" y="1519887"/>
            <a:chExt cx="5581010" cy="5013506"/>
          </a:xfrm>
        </p:grpSpPr>
        <p:grpSp>
          <p:nvGrpSpPr>
            <p:cNvPr id="127" name="Grouper 126"/>
            <p:cNvGrpSpPr/>
            <p:nvPr/>
          </p:nvGrpSpPr>
          <p:grpSpPr>
            <a:xfrm>
              <a:off x="920223" y="1519887"/>
              <a:ext cx="5581010" cy="5013506"/>
              <a:chOff x="920223" y="1519887"/>
              <a:chExt cx="5581010" cy="5013506"/>
            </a:xfrm>
          </p:grpSpPr>
          <p:grpSp>
            <p:nvGrpSpPr>
              <p:cNvPr id="126" name="Grouper 125"/>
              <p:cNvGrpSpPr/>
              <p:nvPr/>
            </p:nvGrpSpPr>
            <p:grpSpPr>
              <a:xfrm>
                <a:off x="920223" y="2482896"/>
                <a:ext cx="5581010" cy="4050497"/>
                <a:chOff x="920223" y="2482896"/>
                <a:chExt cx="5581010" cy="4050497"/>
              </a:xfrm>
            </p:grpSpPr>
            <p:grpSp>
              <p:nvGrpSpPr>
                <p:cNvPr id="108" name="Grouper 107"/>
                <p:cNvGrpSpPr/>
                <p:nvPr/>
              </p:nvGrpSpPr>
              <p:grpSpPr>
                <a:xfrm>
                  <a:off x="920223" y="2482896"/>
                  <a:ext cx="5581010" cy="4050497"/>
                  <a:chOff x="920223" y="2482896"/>
                  <a:chExt cx="5581010" cy="4050497"/>
                </a:xfrm>
              </p:grpSpPr>
              <p:grpSp>
                <p:nvGrpSpPr>
                  <p:cNvPr id="97" name="Grouper 96"/>
                  <p:cNvGrpSpPr/>
                  <p:nvPr/>
                </p:nvGrpSpPr>
                <p:grpSpPr>
                  <a:xfrm>
                    <a:off x="920223" y="2482896"/>
                    <a:ext cx="5581010" cy="4050497"/>
                    <a:chOff x="920223" y="2482896"/>
                    <a:chExt cx="5581010" cy="4050497"/>
                  </a:xfrm>
                </p:grpSpPr>
                <p:grpSp>
                  <p:nvGrpSpPr>
                    <p:cNvPr id="22" name="Grouper 21"/>
                    <p:cNvGrpSpPr/>
                    <p:nvPr/>
                  </p:nvGrpSpPr>
                  <p:grpSpPr>
                    <a:xfrm>
                      <a:off x="920223" y="2482896"/>
                      <a:ext cx="5581010" cy="4050497"/>
                      <a:chOff x="366103" y="2741299"/>
                      <a:chExt cx="5581010" cy="4050497"/>
                    </a:xfrm>
                  </p:grpSpPr>
                  <p:grpSp>
                    <p:nvGrpSpPr>
                      <p:cNvPr id="4" name="Grouper 3"/>
                      <p:cNvGrpSpPr/>
                      <p:nvPr/>
                    </p:nvGrpSpPr>
                    <p:grpSpPr>
                      <a:xfrm>
                        <a:off x="366103" y="2741299"/>
                        <a:ext cx="5581010" cy="3112203"/>
                        <a:chOff x="366103" y="2741299"/>
                        <a:chExt cx="5581010" cy="3112203"/>
                      </a:xfrm>
                    </p:grpSpPr>
                    <p:sp>
                      <p:nvSpPr>
                        <p:cNvPr id="3" name="Rectangle à coins arrondis 2"/>
                        <p:cNvSpPr/>
                        <p:nvPr/>
                      </p:nvSpPr>
                      <p:spPr>
                        <a:xfrm>
                          <a:off x="366103" y="2741299"/>
                          <a:ext cx="1243411" cy="2005775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40000"/>
                          </a:srgbClr>
                        </a:solidFill>
                        <a:ln>
                          <a:solidFill>
                            <a:srgbClr val="0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600" dirty="0" smtClean="0"/>
                            <a:t>SRS – Subset 26</a:t>
                          </a:r>
                        </a:p>
                        <a:p>
                          <a:pPr algn="ctr"/>
                          <a:endParaRPr lang="eu-ES" sz="1600" dirty="0"/>
                        </a:p>
                        <a:p>
                          <a:pPr algn="ctr"/>
                          <a:endParaRPr lang="eu-ES" sz="1600" dirty="0"/>
                        </a:p>
                      </p:txBody>
                    </p:sp>
                    <p:sp>
                      <p:nvSpPr>
                        <p:cNvPr id="81" name="Rectangle à coins arrondis 80"/>
                        <p:cNvSpPr/>
                        <p:nvPr/>
                      </p:nvSpPr>
                      <p:spPr>
                        <a:xfrm>
                          <a:off x="2489113" y="2787067"/>
                          <a:ext cx="2013568" cy="1537656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40000"/>
                          </a:srgbClr>
                        </a:solidFill>
                        <a:ln>
                          <a:solidFill>
                            <a:srgbClr val="0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600" dirty="0" smtClean="0"/>
                            <a:t>System architecture </a:t>
                          </a:r>
                        </a:p>
                        <a:p>
                          <a:pPr algn="ctr"/>
                          <a:r>
                            <a:rPr lang="eu-ES" sz="1600" dirty="0" smtClean="0"/>
                            <a:t>(semi formal) model</a:t>
                          </a:r>
                        </a:p>
                        <a:p>
                          <a:pPr algn="ctr"/>
                          <a:endParaRPr lang="eu-ES" sz="1600" dirty="0"/>
                        </a:p>
                      </p:txBody>
                    </p:sp>
                    <p:sp>
                      <p:nvSpPr>
                        <p:cNvPr id="72" name="Rectangle à coins arrondis 71"/>
                        <p:cNvSpPr/>
                        <p:nvPr/>
                      </p:nvSpPr>
                      <p:spPr>
                        <a:xfrm>
                          <a:off x="4338256" y="3162730"/>
                          <a:ext cx="1102048" cy="1023146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40000"/>
                          </a:srgb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400" dirty="0" smtClean="0"/>
                            <a:t>Data dictionnary model</a:t>
                          </a:r>
                          <a:endParaRPr lang="eu-ES" sz="1400" dirty="0"/>
                        </a:p>
                      </p:txBody>
                    </p:sp>
                    <p:sp>
                      <p:nvSpPr>
                        <p:cNvPr id="64" name="Rectangle à coins arrondis 63"/>
                        <p:cNvSpPr/>
                        <p:nvPr/>
                      </p:nvSpPr>
                      <p:spPr>
                        <a:xfrm>
                          <a:off x="3817003" y="4050440"/>
                          <a:ext cx="2130110" cy="1803062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60000"/>
                          </a:srgbClr>
                        </a:solidFill>
                        <a:ln w="76200" cmpd="sng">
                          <a:solidFill>
                            <a:srgbClr val="0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dirty="0" smtClean="0"/>
                            <a:t>openETCS OBU functional</a:t>
                          </a:r>
                        </a:p>
                        <a:p>
                          <a:pPr algn="ctr"/>
                          <a:r>
                            <a:rPr lang="eu-ES" dirty="0" smtClean="0"/>
                            <a:t>(formal)</a:t>
                          </a:r>
                        </a:p>
                        <a:p>
                          <a:pPr algn="ctr"/>
                          <a:r>
                            <a:rPr lang="eu-ES" dirty="0" smtClean="0"/>
                            <a:t>executable model</a:t>
                          </a:r>
                          <a:endParaRPr lang="eu-ES" dirty="0"/>
                        </a:p>
                      </p:txBody>
                    </p:sp>
                  </p:grpSp>
                  <p:sp>
                    <p:nvSpPr>
                      <p:cNvPr id="75" name="Rectangle à coins arrondis 74"/>
                      <p:cNvSpPr/>
                      <p:nvPr/>
                    </p:nvSpPr>
                    <p:spPr>
                      <a:xfrm>
                        <a:off x="3897090" y="6334061"/>
                        <a:ext cx="2034565" cy="457735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8000"/>
                        </a:srgbClr>
                      </a:solidFill>
                      <a:ln w="76200" cmpd="sng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sz="1400" dirty="0" smtClean="0"/>
                          <a:t>G</a:t>
                        </a:r>
                        <a:r>
                          <a:rPr lang="eu-ES" sz="1400" dirty="0" smtClean="0"/>
                          <a:t>enerated SW code</a:t>
                        </a:r>
                        <a:endParaRPr lang="eu-ES" sz="1400" dirty="0"/>
                      </a:p>
                    </p:txBody>
                  </p:sp>
                </p:grpSp>
                <p:cxnSp>
                  <p:nvCxnSpPr>
                    <p:cNvPr id="77" name="Connecteur droit avec flèche 76"/>
                    <p:cNvCxnSpPr/>
                    <p:nvPr/>
                  </p:nvCxnSpPr>
                  <p:spPr>
                    <a:xfrm flipH="1">
                      <a:off x="2132613" y="4210626"/>
                      <a:ext cx="2238510" cy="1"/>
                    </a:xfrm>
                    <a:prstGeom prst="straightConnector1">
                      <a:avLst/>
                    </a:prstGeom>
                    <a:ln w="57150" cmpd="sng">
                      <a:solidFill>
                        <a:srgbClr val="FF6600"/>
                      </a:solidFill>
                      <a:prstDash val="solid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Connecteur droit avec flèche 90"/>
                    <p:cNvCxnSpPr/>
                    <p:nvPr/>
                  </p:nvCxnSpPr>
                  <p:spPr>
                    <a:xfrm flipV="1">
                      <a:off x="5765953" y="5389142"/>
                      <a:ext cx="0" cy="686516"/>
                    </a:xfrm>
                    <a:prstGeom prst="straightConnector1">
                      <a:avLst/>
                    </a:prstGeom>
                    <a:ln w="57150" cmpd="sng">
                      <a:solidFill>
                        <a:srgbClr val="FF6600"/>
                      </a:solidFill>
                      <a:prstDash val="dash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9" name="Connecteur droit avec flèche 98"/>
                  <p:cNvCxnSpPr/>
                  <p:nvPr/>
                </p:nvCxnSpPr>
                <p:spPr>
                  <a:xfrm flipH="1">
                    <a:off x="2132613" y="3142691"/>
                    <a:ext cx="910620" cy="0"/>
                  </a:xfrm>
                  <a:prstGeom prst="straightConnector1">
                    <a:avLst/>
                  </a:prstGeom>
                  <a:ln w="28575" cmpd="sng">
                    <a:solidFill>
                      <a:srgbClr val="FF6600"/>
                    </a:solidFill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Connecteur droit avec flèche 100"/>
                  <p:cNvCxnSpPr/>
                  <p:nvPr/>
                </p:nvCxnSpPr>
                <p:spPr>
                  <a:xfrm flipH="1">
                    <a:off x="2162880" y="3646469"/>
                    <a:ext cx="2813836" cy="0"/>
                  </a:xfrm>
                  <a:prstGeom prst="straightConnector1">
                    <a:avLst/>
                  </a:prstGeom>
                  <a:ln w="28575" cmpd="sng">
                    <a:solidFill>
                      <a:srgbClr val="FF6600"/>
                    </a:solidFill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9" name="Connecteur droit avec flèche 108"/>
                <p:cNvCxnSpPr/>
                <p:nvPr/>
              </p:nvCxnSpPr>
              <p:spPr bwMode="auto">
                <a:xfrm flipH="1" flipV="1">
                  <a:off x="1541929" y="4465787"/>
                  <a:ext cx="10492" cy="397062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10" name="Rectangle à coins arrondis 109"/>
                <p:cNvSpPr/>
                <p:nvPr/>
              </p:nvSpPr>
              <p:spPr>
                <a:xfrm>
                  <a:off x="972229" y="4885733"/>
                  <a:ext cx="1160384" cy="89243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 w="762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openETCS decomposed and derived requirements</a:t>
                  </a:r>
                  <a:endParaRPr lang="eu-ES" sz="1200" dirty="0"/>
                </a:p>
              </p:txBody>
            </p:sp>
            <p:cxnSp>
              <p:nvCxnSpPr>
                <p:cNvPr id="113" name="Connecteur droit avec flèche 112"/>
                <p:cNvCxnSpPr/>
                <p:nvPr/>
              </p:nvCxnSpPr>
              <p:spPr>
                <a:xfrm flipH="1">
                  <a:off x="2132614" y="5240399"/>
                  <a:ext cx="2238509" cy="1"/>
                </a:xfrm>
                <a:prstGeom prst="straightConnector1">
                  <a:avLst/>
                </a:prstGeom>
                <a:ln w="57150" cmpd="sng">
                  <a:solidFill>
                    <a:srgbClr val="FF6600"/>
                  </a:solidFill>
                  <a:prstDash val="solid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er 124"/>
              <p:cNvGrpSpPr/>
              <p:nvPr/>
            </p:nvGrpSpPr>
            <p:grpSpPr>
              <a:xfrm>
                <a:off x="1263501" y="1519887"/>
                <a:ext cx="4845207" cy="844601"/>
                <a:chOff x="1378239" y="1361250"/>
                <a:chExt cx="4845207" cy="844601"/>
              </a:xfrm>
            </p:grpSpPr>
            <p:cxnSp>
              <p:nvCxnSpPr>
                <p:cNvPr id="117" name="Connecteur droit avec flèche 116"/>
                <p:cNvCxnSpPr/>
                <p:nvPr/>
              </p:nvCxnSpPr>
              <p:spPr bwMode="auto">
                <a:xfrm flipH="1">
                  <a:off x="1378239" y="1556205"/>
                  <a:ext cx="583035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18" name="ZoneTexte 117"/>
                <p:cNvSpPr txBox="1"/>
                <p:nvPr/>
              </p:nvSpPr>
              <p:spPr>
                <a:xfrm>
                  <a:off x="2017875" y="1361250"/>
                  <a:ext cx="42055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 smtClean="0">
                      <a:solidFill>
                        <a:srgbClr val="FF6600"/>
                      </a:solidFill>
                    </a:rPr>
                    <a:t>Traceability links to define and maintain</a:t>
                  </a:r>
                  <a:endParaRPr lang="en-GB" sz="1400" i="1" dirty="0">
                    <a:solidFill>
                      <a:srgbClr val="FF6600"/>
                    </a:solidFill>
                  </a:endParaRPr>
                </a:p>
              </p:txBody>
            </p:sp>
            <p:cxnSp>
              <p:nvCxnSpPr>
                <p:cNvPr id="122" name="Connecteur droit avec flèche 121"/>
                <p:cNvCxnSpPr/>
                <p:nvPr/>
              </p:nvCxnSpPr>
              <p:spPr bwMode="auto">
                <a:xfrm flipH="1">
                  <a:off x="1378239" y="1834466"/>
                  <a:ext cx="583035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6600"/>
                  </a:solidFill>
                  <a:prstDash val="dash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3" name="ZoneTexte 122"/>
                <p:cNvSpPr txBox="1"/>
                <p:nvPr/>
              </p:nvSpPr>
              <p:spPr>
                <a:xfrm>
                  <a:off x="2132614" y="1682631"/>
                  <a:ext cx="33821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 smtClean="0">
                      <a:solidFill>
                        <a:srgbClr val="FF6600"/>
                      </a:solidFill>
                    </a:rPr>
                    <a:t>Traceability links automatically defined and maintained by generation</a:t>
                  </a:r>
                  <a:endParaRPr lang="en-GB" sz="1400" i="1" dirty="0">
                    <a:solidFill>
                      <a:srgbClr val="FF6600"/>
                    </a:solidFill>
                  </a:endParaRPr>
                </a:p>
              </p:txBody>
            </p:sp>
          </p:grpSp>
        </p:grpSp>
        <p:sp>
          <p:nvSpPr>
            <p:cNvPr id="137" name="Rectangle à coins arrondis 136"/>
            <p:cNvSpPr/>
            <p:nvPr/>
          </p:nvSpPr>
          <p:spPr>
            <a:xfrm>
              <a:off x="1015767" y="5972909"/>
              <a:ext cx="953952" cy="41651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OpenETCS API</a:t>
              </a:r>
              <a:endParaRPr lang="eu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157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533" y="274639"/>
            <a:ext cx="8229600" cy="54918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</a:t>
            </a:r>
            <a:r>
              <a:rPr lang="fr-FR" dirty="0" smtClean="0"/>
              <a:t>solution – </a:t>
            </a:r>
            <a:r>
              <a:rPr lang="fr-FR" dirty="0" err="1" smtClean="0"/>
              <a:t>ProR</a:t>
            </a:r>
            <a:r>
              <a:rPr lang="fr-FR" dirty="0" smtClean="0"/>
              <a:t> + ReqCycle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46748" y="6492875"/>
            <a:ext cx="2133600" cy="365125"/>
          </a:xfrm>
        </p:spPr>
        <p:txBody>
          <a:bodyPr/>
          <a:lstStyle/>
          <a:p>
            <a:r>
              <a:rPr lang="fr-FR" dirty="0" smtClean="0"/>
              <a:t>28/09/2015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9</a:t>
            </a:fld>
            <a:endParaRPr lang="fr-FR"/>
          </a:p>
        </p:txBody>
      </p:sp>
      <p:grpSp>
        <p:nvGrpSpPr>
          <p:cNvPr id="101" name="Grouper 100"/>
          <p:cNvGrpSpPr/>
          <p:nvPr/>
        </p:nvGrpSpPr>
        <p:grpSpPr>
          <a:xfrm>
            <a:off x="832460" y="1083596"/>
            <a:ext cx="7927172" cy="5131194"/>
            <a:chOff x="832460" y="1083596"/>
            <a:chExt cx="7927172" cy="5131194"/>
          </a:xfrm>
        </p:grpSpPr>
        <p:grpSp>
          <p:nvGrpSpPr>
            <p:cNvPr id="99" name="Grouper 98"/>
            <p:cNvGrpSpPr/>
            <p:nvPr/>
          </p:nvGrpSpPr>
          <p:grpSpPr>
            <a:xfrm>
              <a:off x="832460" y="1083596"/>
              <a:ext cx="7927172" cy="5131194"/>
              <a:chOff x="832460" y="1083596"/>
              <a:chExt cx="7927172" cy="513119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658941" y="1311455"/>
                <a:ext cx="2387979" cy="640747"/>
              </a:xfrm>
              <a:prstGeom prst="rect">
                <a:avLst/>
              </a:prstGeom>
              <a:solidFill>
                <a:srgbClr val="CCC1DA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</a:rPr>
                  <a:t>Reference Requirement </a:t>
                </a:r>
                <a:r>
                  <a:rPr lang="fr-FR" sz="1600" dirty="0" smtClean="0">
                    <a:solidFill>
                      <a:schemeClr val="tx1"/>
                    </a:solidFill>
                  </a:rPr>
                  <a:t>Data Base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er 68"/>
              <p:cNvGrpSpPr/>
              <p:nvPr/>
            </p:nvGrpSpPr>
            <p:grpSpPr>
              <a:xfrm>
                <a:off x="953813" y="1083596"/>
                <a:ext cx="7805819" cy="5073985"/>
                <a:chOff x="953813" y="1083596"/>
                <a:chExt cx="7805819" cy="5073985"/>
              </a:xfrm>
            </p:grpSpPr>
            <p:grpSp>
              <p:nvGrpSpPr>
                <p:cNvPr id="68" name="Grouper 67"/>
                <p:cNvGrpSpPr/>
                <p:nvPr/>
              </p:nvGrpSpPr>
              <p:grpSpPr>
                <a:xfrm>
                  <a:off x="953813" y="1083596"/>
                  <a:ext cx="7798108" cy="5073985"/>
                  <a:chOff x="953813" y="1083596"/>
                  <a:chExt cx="7798108" cy="5073985"/>
                </a:xfrm>
              </p:grpSpPr>
              <p:sp>
                <p:nvSpPr>
                  <p:cNvPr id="53" name="Ellipse 52"/>
                  <p:cNvSpPr/>
                  <p:nvPr/>
                </p:nvSpPr>
                <p:spPr>
                  <a:xfrm>
                    <a:off x="1600215" y="5474721"/>
                    <a:ext cx="1818873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RT-tester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67" name="Grouper 66"/>
                  <p:cNvGrpSpPr/>
                  <p:nvPr/>
                </p:nvGrpSpPr>
                <p:grpSpPr>
                  <a:xfrm>
                    <a:off x="953813" y="1083596"/>
                    <a:ext cx="7798108" cy="4391125"/>
                    <a:chOff x="953813" y="1083596"/>
                    <a:chExt cx="7798108" cy="4391125"/>
                  </a:xfrm>
                </p:grpSpPr>
                <p:sp>
                  <p:nvSpPr>
                    <p:cNvPr id="11" name="ZoneTexte 10"/>
                    <p:cNvSpPr txBox="1"/>
                    <p:nvPr/>
                  </p:nvSpPr>
                  <p:spPr>
                    <a:xfrm>
                      <a:off x="4938105" y="2230970"/>
                      <a:ext cx="31398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4. Copy (to support traceability)</a:t>
                      </a:r>
                      <a:endParaRPr lang="fr-FR" dirty="0"/>
                    </a:p>
                  </p:txBody>
                </p:sp>
                <p:grpSp>
                  <p:nvGrpSpPr>
                    <p:cNvPr id="45" name="Grouper 44"/>
                    <p:cNvGrpSpPr/>
                    <p:nvPr/>
                  </p:nvGrpSpPr>
                  <p:grpSpPr>
                    <a:xfrm>
                      <a:off x="953813" y="1107126"/>
                      <a:ext cx="1350434" cy="822192"/>
                      <a:chOff x="2287087" y="1107126"/>
                      <a:chExt cx="1350434" cy="822192"/>
                    </a:xfrm>
                  </p:grpSpPr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2413363" y="1288571"/>
                        <a:ext cx="1224158" cy="64074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dirty="0" err="1" smtClean="0">
                            <a:solidFill>
                              <a:schemeClr val="tx1"/>
                            </a:solidFill>
                          </a:rPr>
                          <a:t>Subset</a:t>
                        </a:r>
                        <a:r>
                          <a:rPr lang="fr-FR" dirty="0" smtClean="0">
                            <a:solidFill>
                              <a:schemeClr val="tx1"/>
                            </a:solidFill>
                          </a:rPr>
                          <a:t> 026</a:t>
                        </a:r>
                        <a:endParaRPr lang="fr-FR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12" name="Image 1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7087" y="1107126"/>
                        <a:ext cx="394505" cy="394505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1" name="Ellipse 20"/>
                    <p:cNvSpPr/>
                    <p:nvPr/>
                  </p:nvSpPr>
                  <p:spPr>
                    <a:xfrm>
                      <a:off x="4084340" y="2820672"/>
                      <a:ext cx="1533058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ReqCycle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" name="Ellipse 25"/>
                    <p:cNvSpPr/>
                    <p:nvPr/>
                  </p:nvSpPr>
                  <p:spPr>
                    <a:xfrm>
                      <a:off x="5228412" y="4269664"/>
                      <a:ext cx="2299586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SCADE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7" name="Ellipse 26"/>
                    <p:cNvSpPr/>
                    <p:nvPr/>
                  </p:nvSpPr>
                  <p:spPr>
                    <a:xfrm>
                      <a:off x="1555509" y="4269664"/>
                      <a:ext cx="1911031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Papyrus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cxnSp>
                  <p:nvCxnSpPr>
                    <p:cNvPr id="29" name="Connecteur droit avec flèche 28"/>
                    <p:cNvCxnSpPr>
                      <a:endCxn id="27" idx="7"/>
                    </p:cNvCxnSpPr>
                    <p:nvPr/>
                  </p:nvCxnSpPr>
                  <p:spPr>
                    <a:xfrm flipH="1">
                      <a:off x="3186676" y="3503532"/>
                      <a:ext cx="1195122" cy="866135"/>
                    </a:xfrm>
                    <a:prstGeom prst="straightConnector1">
                      <a:avLst/>
                    </a:prstGeom>
                    <a:ln>
                      <a:solidFill>
                        <a:srgbClr val="008000"/>
                      </a:solidFill>
                      <a:headEnd type="stealth" w="lg" len="lg"/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Connecteur droit avec flèche 30"/>
                    <p:cNvCxnSpPr>
                      <a:stCxn id="26" idx="0"/>
                      <a:endCxn id="21" idx="5"/>
                    </p:cNvCxnSpPr>
                    <p:nvPr/>
                  </p:nvCxnSpPr>
                  <p:spPr>
                    <a:xfrm flipH="1" flipV="1">
                      <a:off x="5392887" y="3403529"/>
                      <a:ext cx="985318" cy="866135"/>
                    </a:xfrm>
                    <a:prstGeom prst="straightConnector1">
                      <a:avLst/>
                    </a:prstGeom>
                    <a:ln>
                      <a:solidFill>
                        <a:srgbClr val="008000"/>
                      </a:solidFill>
                      <a:headEnd type="stealth" w="lg" len="lg"/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3162671" y="3541513"/>
                      <a:ext cx="7883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5. Link</a:t>
                      </a:r>
                      <a:endParaRPr lang="fr-FR" dirty="0"/>
                    </a:p>
                  </p:txBody>
                </p:sp>
                <p:sp>
                  <p:nvSpPr>
                    <p:cNvPr id="35" name="ZoneTexte 34"/>
                    <p:cNvSpPr txBox="1"/>
                    <p:nvPr/>
                  </p:nvSpPr>
                  <p:spPr>
                    <a:xfrm>
                      <a:off x="5940821" y="3503532"/>
                      <a:ext cx="7883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5. Link</a:t>
                      </a:r>
                      <a:endParaRPr lang="fr-FR" dirty="0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6545489" y="2833506"/>
                      <a:ext cx="2206432" cy="669113"/>
                    </a:xfrm>
                    <a:prstGeom prst="rect">
                      <a:avLst/>
                    </a:prstGeom>
                    <a:solidFill>
                      <a:srgbClr val="CCC1DA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Read </a:t>
                      </a:r>
                      <a:r>
                        <a:rPr lang="fr-FR" sz="1600" dirty="0" err="1" smtClean="0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 Requirement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Data Base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8" name="Connecteur droit avec flèche 37"/>
                    <p:cNvCxnSpPr>
                      <a:stCxn id="21" idx="6"/>
                      <a:endCxn id="37" idx="1"/>
                    </p:cNvCxnSpPr>
                    <p:nvPr/>
                  </p:nvCxnSpPr>
                  <p:spPr>
                    <a:xfrm>
                      <a:off x="5617398" y="3162102"/>
                      <a:ext cx="928091" cy="5961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ZoneTexte 42"/>
                    <p:cNvSpPr txBox="1"/>
                    <p:nvPr/>
                  </p:nvSpPr>
                  <p:spPr>
                    <a:xfrm>
                      <a:off x="6378205" y="1133896"/>
                      <a:ext cx="11055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3. Update</a:t>
                      </a:r>
                      <a:endParaRPr lang="fr-FR" dirty="0"/>
                    </a:p>
                  </p:txBody>
                </p:sp>
                <p:cxnSp>
                  <p:nvCxnSpPr>
                    <p:cNvPr id="46" name="Connecteur droit avec flèche 45"/>
                    <p:cNvCxnSpPr>
                      <a:stCxn id="6" idx="3"/>
                      <a:endCxn id="39" idx="1"/>
                    </p:cNvCxnSpPr>
                    <p:nvPr/>
                  </p:nvCxnSpPr>
                  <p:spPr>
                    <a:xfrm>
                      <a:off x="2304247" y="1608945"/>
                      <a:ext cx="1354694" cy="22884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ZoneTexte 47"/>
                    <p:cNvSpPr txBox="1"/>
                    <p:nvPr/>
                  </p:nvSpPr>
                  <p:spPr>
                    <a:xfrm>
                      <a:off x="2409840" y="1133896"/>
                      <a:ext cx="1056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1. Import</a:t>
                      </a:r>
                      <a:endParaRPr lang="fr-FR" dirty="0"/>
                    </a:p>
                  </p:txBody>
                </p:sp>
                <p:cxnSp>
                  <p:nvCxnSpPr>
                    <p:cNvPr id="49" name="Connecteur droit avec flèche 48"/>
                    <p:cNvCxnSpPr>
                      <a:stCxn id="39" idx="2"/>
                      <a:endCxn id="21" idx="0"/>
                    </p:cNvCxnSpPr>
                    <p:nvPr/>
                  </p:nvCxnSpPr>
                  <p:spPr>
                    <a:xfrm flipH="1">
                      <a:off x="4850869" y="1952202"/>
                      <a:ext cx="2062" cy="868470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Connecteur droit avec flèche 53"/>
                    <p:cNvCxnSpPr>
                      <a:stCxn id="27" idx="4"/>
                      <a:endCxn id="53" idx="0"/>
                    </p:cNvCxnSpPr>
                    <p:nvPr/>
                  </p:nvCxnSpPr>
                  <p:spPr>
                    <a:xfrm flipH="1">
                      <a:off x="2509652" y="4952524"/>
                      <a:ext cx="1373" cy="522197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1056190" y="2095262"/>
                      <a:ext cx="1224158" cy="64074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OpenETCS API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1" name="Connecteur droit avec flèche 60"/>
                    <p:cNvCxnSpPr>
                      <a:stCxn id="59" idx="3"/>
                    </p:cNvCxnSpPr>
                    <p:nvPr/>
                  </p:nvCxnSpPr>
                  <p:spPr>
                    <a:xfrm flipV="1">
                      <a:off x="2280348" y="1929318"/>
                      <a:ext cx="1445746" cy="486318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ZoneTexte 64"/>
                    <p:cNvSpPr txBox="1"/>
                    <p:nvPr/>
                  </p:nvSpPr>
                  <p:spPr>
                    <a:xfrm>
                      <a:off x="2590800" y="2230970"/>
                      <a:ext cx="1056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2. Import</a:t>
                      </a:r>
                      <a:endParaRPr lang="fr-FR" dirty="0"/>
                    </a:p>
                  </p:txBody>
                </p:sp>
                <p:pic>
                  <p:nvPicPr>
                    <p:cNvPr id="18" name="Image 17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556845" y="1083596"/>
                      <a:ext cx="880936" cy="362916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66" name="Image 6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64032" y="2547973"/>
                  <a:ext cx="795600" cy="429624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7" name="Ellipse 46"/>
              <p:cNvSpPr/>
              <p:nvPr/>
            </p:nvSpPr>
            <p:spPr>
              <a:xfrm>
                <a:off x="7356388" y="1300013"/>
                <a:ext cx="1403244" cy="682860"/>
              </a:xfrm>
              <a:prstGeom prst="ellipse">
                <a:avLst/>
              </a:prstGeom>
              <a:solidFill>
                <a:srgbClr val="CCC1DA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solidFill>
                      <a:srgbClr val="000000"/>
                    </a:solidFill>
                  </a:rPr>
                  <a:t>ProR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1" name="Connecteur droit avec flèche 50"/>
              <p:cNvCxnSpPr>
                <a:stCxn id="47" idx="2"/>
                <a:endCxn id="39" idx="3"/>
              </p:cNvCxnSpPr>
              <p:nvPr/>
            </p:nvCxnSpPr>
            <p:spPr>
              <a:xfrm flipH="1" flipV="1">
                <a:off x="6046920" y="1631829"/>
                <a:ext cx="1309468" cy="96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Ellipse 85"/>
              <p:cNvSpPr/>
              <p:nvPr/>
            </p:nvSpPr>
            <p:spPr>
              <a:xfrm>
                <a:off x="3945660" y="5531930"/>
                <a:ext cx="1889109" cy="682860"/>
              </a:xfrm>
              <a:prstGeom prst="ellipse">
                <a:avLst/>
              </a:prstGeom>
              <a:solidFill>
                <a:srgbClr val="CCC1DA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solidFill>
                      <a:srgbClr val="000000"/>
                    </a:solidFill>
                  </a:rPr>
                  <a:t>GenDoc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87" name="Connecteur droit avec flèche 86"/>
              <p:cNvCxnSpPr/>
              <p:nvPr/>
            </p:nvCxnSpPr>
            <p:spPr>
              <a:xfrm>
                <a:off x="4854993" y="3501197"/>
                <a:ext cx="0" cy="205957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ZoneTexte 91"/>
              <p:cNvSpPr txBox="1"/>
              <p:nvPr/>
            </p:nvSpPr>
            <p:spPr>
              <a:xfrm>
                <a:off x="3823942" y="4503099"/>
                <a:ext cx="103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7</a:t>
                </a:r>
                <a:r>
                  <a:rPr lang="fr-FR" dirty="0" smtClean="0"/>
                  <a:t>. export</a:t>
                </a:r>
                <a:endParaRPr lang="fr-FR" dirty="0"/>
              </a:p>
            </p:txBody>
          </p:sp>
          <p:sp>
            <p:nvSpPr>
              <p:cNvPr id="97" name="ZoneTexte 96"/>
              <p:cNvSpPr txBox="1"/>
              <p:nvPr/>
            </p:nvSpPr>
            <p:spPr>
              <a:xfrm>
                <a:off x="832460" y="4962139"/>
                <a:ext cx="1535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6. </a:t>
                </a:r>
                <a:r>
                  <a:rPr lang="fr-FR" dirty="0" err="1" smtClean="0"/>
                  <a:t>Create</a:t>
                </a:r>
                <a:r>
                  <a:rPr lang="fr-FR" dirty="0" smtClean="0"/>
                  <a:t> tests</a:t>
                </a:r>
                <a:endParaRPr lang="fr-FR" dirty="0"/>
              </a:p>
            </p:txBody>
          </p:sp>
          <p:sp>
            <p:nvSpPr>
              <p:cNvPr id="98" name="ZoneTexte 97"/>
              <p:cNvSpPr txBox="1"/>
              <p:nvPr/>
            </p:nvSpPr>
            <p:spPr>
              <a:xfrm>
                <a:off x="5518570" y="2729449"/>
                <a:ext cx="934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manage</a:t>
                </a:r>
                <a:endParaRPr lang="fr-FR" dirty="0"/>
              </a:p>
            </p:txBody>
          </p:sp>
        </p:grpSp>
        <p:pic>
          <p:nvPicPr>
            <p:cNvPr id="100" name="Image 9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6984" y="4952524"/>
              <a:ext cx="831894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6257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880</Words>
  <Application>Microsoft Macintosh PowerPoint</Application>
  <PresentationFormat>Présentation à l'écran (4:3)</PresentationFormat>
  <Paragraphs>302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OpenETCS project Summary of WP3 priorities concerning traceability</vt:lpstr>
      <vt:lpstr>Key points summary</vt:lpstr>
      <vt:lpstr>Standard SE process (ISO 15288:2015) without models</vt:lpstr>
      <vt:lpstr>OpenETCS requirements with regards to ISO 15288:2015 engineering levels</vt:lpstr>
      <vt:lpstr>Standard SE process with models</vt:lpstr>
      <vt:lpstr>OpenETCS current process vs. standard</vt:lpstr>
      <vt:lpstr>WP3 priorities regarding traceability</vt:lpstr>
      <vt:lpstr>OpenETCS traceability priority</vt:lpstr>
      <vt:lpstr>2nd solution – ProR + ReqCycle</vt:lpstr>
      <vt:lpstr>Reqcycle – prepare trace link with SCADE</vt:lpstr>
      <vt:lpstr>3rd solution – ReqCycle only</vt:lpstr>
      <vt:lpstr>OpenETCS current tooling context</vt:lpstr>
      <vt:lpstr>BACKUP</vt:lpstr>
      <vt:lpstr>OpenETCS current process vs. standard</vt:lpstr>
      <vt:lpstr>OpenETCS current process vs. standard</vt:lpstr>
    </vt:vector>
  </TitlesOfParts>
  <Company>SAMARES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WP3 expectations concerning traceability</dc:title>
  <dc:creator>FAUDOU raphael</dc:creator>
  <cp:lastModifiedBy>FAUDOU raphael</cp:lastModifiedBy>
  <cp:revision>307</cp:revision>
  <dcterms:created xsi:type="dcterms:W3CDTF">2015-09-28T11:47:43Z</dcterms:created>
  <dcterms:modified xsi:type="dcterms:W3CDTF">2015-10-29T15:26:03Z</dcterms:modified>
</cp:coreProperties>
</file>