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79" r:id="rId4"/>
    <p:sldId id="273" r:id="rId5"/>
    <p:sldId id="280" r:id="rId6"/>
    <p:sldId id="274" r:id="rId7"/>
    <p:sldId id="275" r:id="rId8"/>
    <p:sldId id="259" r:id="rId9"/>
    <p:sldId id="260" r:id="rId10"/>
    <p:sldId id="281" r:id="rId11"/>
    <p:sldId id="282" r:id="rId12"/>
    <p:sldId id="257" r:id="rId13"/>
    <p:sldId id="258" r:id="rId14"/>
    <p:sldId id="266" r:id="rId15"/>
    <p:sldId id="263" r:id="rId16"/>
    <p:sldId id="265" r:id="rId17"/>
    <p:sldId id="262" r:id="rId18"/>
    <p:sldId id="261" r:id="rId19"/>
    <p:sldId id="267" r:id="rId20"/>
    <p:sldId id="264" r:id="rId21"/>
    <p:sldId id="289" r:id="rId22"/>
    <p:sldId id="268" r:id="rId23"/>
    <p:sldId id="269" r:id="rId24"/>
    <p:sldId id="270" r:id="rId25"/>
    <p:sldId id="285" r:id="rId26"/>
    <p:sldId id="284" r:id="rId27"/>
    <p:sldId id="283" r:id="rId28"/>
    <p:sldId id="271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F1EC-1C26-6840-B416-A02DC2D3A261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B5B-1442-B345-B017-EB8DCBBF25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6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3D80-F0F9-C544-A2FA-C621D180FDB5}" type="datetimeFigureOut">
              <a:rPr lang="fr-FR" smtClean="0"/>
              <a:t>19/11/2015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8502-5271-484D-A503-8463B2985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5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9C0-95E3-8B44-B7AA-AB861706ABA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15C-F89B-1646-BB06-C187E39C5F9F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5F2-6384-AA48-811F-3B11712FF934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CFBB-1DE6-C744-89C8-E6D57CED8A10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A0C-51C3-D940-BE9D-5C8C507F5EB2}" type="datetime1">
              <a:rPr lang="fr-FR" smtClean="0"/>
              <a:t>19/11/2015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B01E-E1D8-2141-854E-B28AEB79A71C}" type="datetime1">
              <a:rPr lang="fr-FR" smtClean="0"/>
              <a:t>19/11/2015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B96-EE40-AE4D-B803-8090FB775C59}" type="datetime1">
              <a:rPr lang="fr-FR" smtClean="0"/>
              <a:t>19/11/2015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E5C2-4F2E-7947-B55D-E6E7CCB6601A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D86-FF26-7149-A82E-CD9466969CB8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C30-3957-4E40-889C-49A1A0F3A6D0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513-1943-1341-91A6-A0721D9E69B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larsys.org/wiki/Step_2:_import_or_reference_system_requirements" TargetMode="External"/><Relationship Id="rId3" Type="http://schemas.openxmlformats.org/officeDocument/2006/relationships/hyperlink" Target="https://polarsys.org/wiki/Step_3:_refine_system_requirements_through_a_SysML_mod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ETCS/toolchain/blob/master/T7.3/TraceabilityArchitecture/reqCycleUse/openETCS-ReqCycle-updatesite-0.8.0-Luna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Model_Based_System_Engineering_tutorial_with_ATM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ReqCycle </a:t>
            </a:r>
            <a:r>
              <a:rPr lang="fr-FR" dirty="0" smtClean="0"/>
              <a:t>support for </a:t>
            </a:r>
            <a:r>
              <a:rPr lang="fr-FR" dirty="0" err="1" smtClean="0"/>
              <a:t>traceability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 smtClean="0"/>
              <a:t> .</a:t>
            </a:r>
            <a:r>
              <a:rPr lang="fr-FR" dirty="0" err="1" smtClean="0"/>
              <a:t>reqIF</a:t>
            </a:r>
            <a:r>
              <a:rPr lang="fr-FR" dirty="0" smtClean="0"/>
              <a:t> and Papyrus SysML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V1.1 </a:t>
            </a:r>
            <a:r>
              <a:rPr lang="fr-FR" smtClean="0"/>
              <a:t>– </a:t>
            </a:r>
            <a:r>
              <a:rPr lang="fr-FR" smtClean="0"/>
              <a:t>19th </a:t>
            </a:r>
            <a:r>
              <a:rPr lang="fr-FR" dirty="0" smtClean="0"/>
              <a:t>of </a:t>
            </a:r>
            <a:r>
              <a:rPr lang="fr-FR" dirty="0" err="1" smtClean="0"/>
              <a:t>November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Raphael Faudou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A0ED-3995-4747-8D64-4EFA267CD4C2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095" y="3886200"/>
            <a:ext cx="7372047" cy="1752600"/>
          </a:xfrm>
        </p:spPr>
        <p:txBody>
          <a:bodyPr>
            <a:normAutofit fontScale="47500" lnSpcReduction="20000"/>
          </a:bodyPr>
          <a:lstStyle/>
          <a:p>
            <a:r>
              <a:rPr lang="fr-FR" sz="4200" dirty="0"/>
              <a:t>Quick openETCS Tutorial in </a:t>
            </a:r>
            <a:r>
              <a:rPr lang="fr-FR" sz="4200" dirty="0" err="1"/>
              <a:t>next</a:t>
            </a:r>
            <a:r>
              <a:rPr lang="fr-FR" sz="4200" dirty="0"/>
              <a:t> </a:t>
            </a:r>
            <a:r>
              <a:rPr lang="fr-FR" sz="4200" dirty="0" err="1"/>
              <a:t>slides</a:t>
            </a:r>
            <a:endParaRPr lang="fr-FR" sz="4200" dirty="0"/>
          </a:p>
          <a:p>
            <a:endParaRPr lang="fr-FR" sz="4200" dirty="0" smtClean="0"/>
          </a:p>
          <a:p>
            <a:r>
              <a:rPr lang="fr-FR" sz="4200" dirty="0" smtClean="0"/>
              <a:t>Full </a:t>
            </a:r>
            <a:r>
              <a:rPr lang="fr-FR" sz="4200" dirty="0" smtClean="0"/>
              <a:t>tutorial on wiki:</a:t>
            </a:r>
          </a:p>
          <a:p>
            <a:r>
              <a:rPr lang="fr-FR" dirty="0">
                <a:hlinkClick r:id="rId2"/>
              </a:rPr>
              <a:t>https://polarsys.org/wiki/Step_2:</a:t>
            </a:r>
            <a:r>
              <a:rPr lang="fr-FR" dirty="0" smtClean="0">
                <a:hlinkClick r:id="rId2"/>
              </a:rPr>
              <a:t>_import_or_reference_system_requirements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://polarsys.org/wiki/Step_3:</a:t>
            </a:r>
            <a:r>
              <a:rPr lang="fr-FR" dirty="0" smtClean="0">
                <a:hlinkClick r:id="rId3"/>
              </a:rPr>
              <a:t>_refine_system_requirements_through_a_SysML_model</a:t>
            </a:r>
            <a:endParaRPr lang="fr-FR" dirty="0" smtClean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</a:t>
            </a:r>
            <a:r>
              <a:rPr lang="fr-FR" dirty="0" smtClean="0"/>
              <a:t> Eclipse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r>
              <a:rPr lang="fr-FR" sz="2800" dirty="0" err="1"/>
              <a:t>Launch</a:t>
            </a:r>
            <a:r>
              <a:rPr lang="fr-FR" sz="2800" dirty="0"/>
              <a:t> </a:t>
            </a:r>
            <a:r>
              <a:rPr lang="fr-FR" sz="2800" dirty="0" smtClean="0"/>
              <a:t>Eclipse </a:t>
            </a:r>
            <a:r>
              <a:rPr lang="fr-FR" sz="2800" dirty="0" err="1" smtClean="0"/>
              <a:t>platform</a:t>
            </a:r>
            <a:r>
              <a:rPr lang="fr-FR" sz="2800" dirty="0" smtClean="0"/>
              <a:t>,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</a:t>
            </a:r>
            <a:r>
              <a:rPr lang="fr-FR" sz="2800" dirty="0" smtClean="0"/>
              <a:t>a </a:t>
            </a:r>
            <a:r>
              <a:rPr lang="fr-FR" sz="2800" dirty="0" err="1" smtClean="0"/>
              <a:t>workpace</a:t>
            </a:r>
            <a:r>
              <a:rPr lang="fr-FR" sz="2800" dirty="0" smtClean="0"/>
              <a:t> (for instance « openETCS »)</a:t>
            </a:r>
            <a:endParaRPr lang="fr-FR" sz="2800" dirty="0" smtClean="0"/>
          </a:p>
          <a:p>
            <a:r>
              <a:rPr lang="fr-FR" sz="2800" dirty="0"/>
              <a:t>O</a:t>
            </a:r>
            <a:r>
              <a:rPr lang="fr-FR" sz="2800" dirty="0" smtClean="0"/>
              <a:t>pen </a:t>
            </a:r>
            <a:r>
              <a:rPr lang="fr-FR" sz="2800" dirty="0" err="1"/>
              <a:t>Reqcycle</a:t>
            </a:r>
            <a:r>
              <a:rPr lang="fr-FR" sz="2800" dirty="0"/>
              <a:t> perspective </a:t>
            </a:r>
            <a:endParaRPr lang="fr-FR" sz="2800" dirty="0" smtClean="0"/>
          </a:p>
          <a:p>
            <a:r>
              <a:rPr lang="fr-FR" sz="2800" dirty="0" err="1"/>
              <a:t>C</a:t>
            </a:r>
            <a:r>
              <a:rPr lang="fr-FR" sz="2800" dirty="0" err="1" smtClean="0"/>
              <a:t>reate</a:t>
            </a:r>
            <a:r>
              <a:rPr lang="fr-FR" sz="2800" dirty="0" smtClean="0"/>
              <a:t> </a:t>
            </a:r>
            <a:r>
              <a:rPr lang="fr-FR" sz="2800" dirty="0"/>
              <a:t>« </a:t>
            </a:r>
            <a:r>
              <a:rPr lang="fr-FR" sz="2800" dirty="0" err="1" smtClean="0"/>
              <a:t>Rererence</a:t>
            </a:r>
            <a:r>
              <a:rPr lang="fr-FR" sz="2800" dirty="0" smtClean="0"/>
              <a:t> requirements</a:t>
            </a:r>
            <a:r>
              <a:rPr lang="fr-FR" sz="2800" dirty="0"/>
              <a:t> »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Copy</a:t>
            </a:r>
            <a:r>
              <a:rPr lang="fr-FR" sz="2800" dirty="0"/>
              <a:t>/</a:t>
            </a:r>
            <a:r>
              <a:rPr lang="fr-FR" sz="2800" dirty="0" err="1"/>
              <a:t>paste</a:t>
            </a:r>
            <a:r>
              <a:rPr lang="fr-FR" sz="2800" dirty="0"/>
              <a:t> .</a:t>
            </a:r>
            <a:r>
              <a:rPr lang="fr-FR" sz="2800" dirty="0" err="1"/>
              <a:t>reqIF</a:t>
            </a:r>
            <a:r>
              <a:rPr lang="fr-FR" sz="2800" dirty="0"/>
              <a:t> </a:t>
            </a:r>
            <a:r>
              <a:rPr lang="fr-FR" sz="2800" dirty="0" smtClean="0"/>
              <a:t>SRS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files </a:t>
            </a:r>
            <a:r>
              <a:rPr lang="fr-FR" sz="2800" dirty="0"/>
              <a:t>in </a:t>
            </a:r>
            <a:r>
              <a:rPr lang="fr-FR" sz="2800" dirty="0" err="1" smtClean="0"/>
              <a:t>project</a:t>
            </a:r>
            <a:endParaRPr lang="fr-FR" sz="2800" dirty="0" smtClean="0"/>
          </a:p>
          <a:p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another</a:t>
            </a:r>
            <a:r>
              <a:rPr lang="fr-FR" sz="2800" dirty="0" smtClean="0"/>
              <a:t> Eclipse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for model</a:t>
            </a:r>
          </a:p>
          <a:p>
            <a:r>
              <a:rPr lang="fr-FR" sz="2800" dirty="0" smtClean="0"/>
              <a:t>Import (or copy/</a:t>
            </a:r>
            <a:r>
              <a:rPr lang="fr-FR" sz="2800" dirty="0" err="1" smtClean="0"/>
              <a:t>paste</a:t>
            </a:r>
            <a:r>
              <a:rPr lang="fr-FR" sz="2800" dirty="0" smtClean="0"/>
              <a:t>) SysML model files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0" y="5155964"/>
            <a:ext cx="2981788" cy="1302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5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454981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Goto</a:t>
            </a:r>
            <a:r>
              <a:rPr lang="fr-FR" sz="2400" dirty="0" smtClean="0"/>
              <a:t>  « Requirement sources </a:t>
            </a:r>
            <a:r>
              <a:rPr lang="fr-FR" sz="2400" dirty="0" err="1" smtClean="0"/>
              <a:t>view</a:t>
            </a:r>
            <a:r>
              <a:rPr lang="fr-FR" sz="2400" dirty="0" smtClean="0"/>
              <a:t> »  and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ReqIF </a:t>
            </a:r>
            <a:r>
              <a:rPr lang="fr-FR" sz="2400" dirty="0" err="1" smtClean="0"/>
              <a:t>requirement</a:t>
            </a:r>
            <a:r>
              <a:rPr lang="fr-FR" sz="2400" dirty="0" smtClean="0"/>
              <a:t> source for chapter3 by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tutorial (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slides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To do for all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chapters</a:t>
            </a:r>
            <a:endParaRPr lang="fr-FR" sz="24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286434" y="2294376"/>
            <a:ext cx="4187262" cy="4061974"/>
            <a:chOff x="457200" y="1803543"/>
            <a:chExt cx="4187262" cy="4061974"/>
          </a:xfrm>
        </p:grpSpPr>
        <p:sp>
          <p:nvSpPr>
            <p:cNvPr id="6" name="Ellipse 5"/>
            <p:cNvSpPr/>
            <p:nvPr/>
          </p:nvSpPr>
          <p:spPr>
            <a:xfrm>
              <a:off x="3666137" y="3020134"/>
              <a:ext cx="288168" cy="266797"/>
            </a:xfrm>
            <a:prstGeom prst="ellipse">
              <a:avLst/>
            </a:prstGeom>
            <a:noFill/>
            <a:ln w="190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803543"/>
              <a:ext cx="4187262" cy="406197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2780559"/>
            <a:ext cx="4160463" cy="260731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974-C4F7-D647-978F-7550742E7D78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1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 of chapter3.reqIF –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custom data model (select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and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" y="2273104"/>
            <a:ext cx="3523598" cy="2577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24" y="2273104"/>
            <a:ext cx="5024869" cy="393719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DE3-1705-BA49-A562-2B3F63994DF3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826381" y="2921000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659638" y="3478591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2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Open </a:t>
            </a:r>
            <a:r>
              <a:rPr lang="fr-FR" sz="3600" dirty="0" err="1" smtClean="0"/>
              <a:t>requirement</a:t>
            </a:r>
            <a:r>
              <a:rPr lang="fr-FR" sz="3600" dirty="0" smtClean="0"/>
              <a:t> </a:t>
            </a:r>
            <a:r>
              <a:rPr lang="fr-FR" sz="3600" dirty="0" err="1" smtClean="0"/>
              <a:t>view</a:t>
            </a:r>
            <a:r>
              <a:rPr lang="fr-FR" sz="3600" dirty="0" smtClean="0"/>
              <a:t> and </a:t>
            </a:r>
            <a:r>
              <a:rPr lang="fr-FR" sz="3600" dirty="0" err="1" smtClean="0"/>
              <a:t>expand</a:t>
            </a:r>
            <a:r>
              <a:rPr lang="fr-FR" sz="3600" dirty="0" smtClean="0"/>
              <a:t> </a:t>
            </a:r>
            <a:r>
              <a:rPr lang="fr-FR" sz="3600" dirty="0" err="1" smtClean="0"/>
              <a:t>nodes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75" y="1354668"/>
            <a:ext cx="6164865" cy="527957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B7D9-CB0B-694E-9EB8-45448D0D1A76}" type="datetime1">
              <a:rPr lang="fr-FR" smtClean="0"/>
              <a:t>19/11/2015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links to </a:t>
            </a:r>
            <a:r>
              <a:rPr lang="fr-FR" dirty="0" err="1" smtClean="0"/>
              <a:t>create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5" y="870848"/>
            <a:ext cx="6648504" cy="585909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B9E-AE93-4C4B-9FC6-B0A2130D3DBD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Load</a:t>
            </a:r>
            <a:r>
              <a:rPr lang="fr-FR" dirty="0" smtClean="0"/>
              <a:t> ETCS papyrus SysML model (do not care of </a:t>
            </a:r>
            <a:r>
              <a:rPr lang="fr-FR" dirty="0" err="1" smtClean="0"/>
              <a:t>Scade</a:t>
            </a:r>
            <a:r>
              <a:rPr lang="fr-FR" dirty="0" smtClean="0"/>
              <a:t> profiles for </a:t>
            </a:r>
            <a:r>
              <a:rPr lang="fr-FR" dirty="0" err="1" smtClean="0"/>
              <a:t>now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1278467" y="1513486"/>
            <a:ext cx="6510867" cy="5241703"/>
            <a:chOff x="1278467" y="1513486"/>
            <a:chExt cx="6510867" cy="524170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467" y="1513486"/>
              <a:ext cx="6510867" cy="5241703"/>
            </a:xfrm>
            <a:prstGeom prst="rect">
              <a:avLst/>
            </a:prstGeom>
          </p:spPr>
        </p:pic>
        <p:sp>
          <p:nvSpPr>
            <p:cNvPr id="5" name="Rectangle à coins arrondis 4"/>
            <p:cNvSpPr/>
            <p:nvPr/>
          </p:nvSpPr>
          <p:spPr>
            <a:xfrm>
              <a:off x="5285619" y="5999237"/>
              <a:ext cx="653143" cy="27214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4B81-14A6-974C-9A01-535A71D5DC6E}" type="datetime1">
              <a:rPr lang="fr-FR" smtClean="0"/>
              <a:t>19/11/2015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547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through</a:t>
            </a:r>
            <a:r>
              <a:rPr lang="fr-FR" sz="3600" dirty="0" smtClean="0"/>
              <a:t> </a:t>
            </a:r>
            <a:r>
              <a:rPr lang="fr-FR" sz="3600" dirty="0" err="1" smtClean="0"/>
              <a:t>DnD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1158295"/>
            <a:ext cx="8792900" cy="494600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818-BD15-6440-88BB-1A212B67A353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29" y="167918"/>
            <a:ext cx="89108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Or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trace </a:t>
            </a:r>
            <a:r>
              <a:rPr lang="fr-FR" sz="2800" dirty="0" err="1" smtClean="0"/>
              <a:t>link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traceability </a:t>
            </a:r>
            <a:r>
              <a:rPr lang="fr-FR" sz="2800" dirty="0" err="1" smtClean="0"/>
              <a:t>creator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(select source, click +, select </a:t>
            </a:r>
            <a:r>
              <a:rPr lang="fr-FR" sz="2800" dirty="0" err="1" smtClean="0"/>
              <a:t>target</a:t>
            </a:r>
            <a:r>
              <a:rPr lang="fr-FR" sz="2800" dirty="0" smtClean="0"/>
              <a:t>, click + and click </a:t>
            </a:r>
            <a:r>
              <a:rPr lang="fr-FR" sz="2800" dirty="0" err="1" smtClean="0"/>
              <a:t>arrow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743"/>
            <a:ext cx="9144000" cy="514350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640C-39B1-1D44-972E-3A68EE7DDC87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775096" y="4178906"/>
            <a:ext cx="190134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832429" y="4331305"/>
            <a:ext cx="190134" cy="8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775096" y="4178905"/>
            <a:ext cx="190134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775095" y="4457700"/>
            <a:ext cx="190134" cy="961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0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Use « </a:t>
            </a:r>
            <a:r>
              <a:rPr lang="fr-FR" dirty="0" err="1" smtClean="0"/>
              <a:t>properties</a:t>
            </a:r>
            <a:r>
              <a:rPr lang="fr-FR" dirty="0" smtClean="0"/>
              <a:t> »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« </a:t>
            </a:r>
            <a:r>
              <a:rPr lang="fr-FR" dirty="0" err="1" smtClean="0"/>
              <a:t>FullyCovered</a:t>
            </a:r>
            <a:r>
              <a:rPr lang="fr-FR" dirty="0" smtClean="0"/>
              <a:t> » </a:t>
            </a:r>
            <a:r>
              <a:rPr lang="fr-FR" dirty="0" err="1" smtClean="0"/>
              <a:t>req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28" y="1560286"/>
            <a:ext cx="4356156" cy="50316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6572" y="2086428"/>
            <a:ext cx="332014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Note: </a:t>
            </a:r>
            <a:r>
              <a:rPr lang="fr-FR" dirty="0" err="1" smtClean="0"/>
              <a:t>cannot</a:t>
            </a:r>
            <a:r>
              <a:rPr lang="fr-FR" dirty="0" smtClean="0"/>
              <a:t> change ID </a:t>
            </a:r>
            <a:r>
              <a:rPr lang="fr-FR" dirty="0" err="1" smtClean="0"/>
              <a:t>nor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D6F-7F96-7F48-AADB-ADA6C3046919}" type="datetime1">
              <a:rPr lang="fr-FR" smtClean="0"/>
              <a:t>19/11/2015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2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ReqCycle installation </a:t>
            </a:r>
            <a:r>
              <a:rPr lang="fr-FR" dirty="0" err="1" smtClean="0"/>
              <a:t>with</a:t>
            </a:r>
            <a:r>
              <a:rPr lang="fr-FR" dirty="0" smtClean="0"/>
              <a:t> patches for modification </a:t>
            </a:r>
            <a:r>
              <a:rPr lang="fr-FR" dirty="0" smtClean="0"/>
              <a:t>of </a:t>
            </a:r>
            <a:r>
              <a:rPr lang="fr-FR" dirty="0" err="1" smtClean="0"/>
              <a:t>attribute</a:t>
            </a:r>
            <a:r>
              <a:rPr lang="fr-FR" dirty="0" smtClean="0"/>
              <a:t> values and csv export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of openETCS ReqCycle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Tutorial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abd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links </a:t>
            </a:r>
            <a:r>
              <a:rPr lang="fr-FR" dirty="0" err="1" smtClean="0"/>
              <a:t>with</a:t>
            </a:r>
            <a:r>
              <a:rPr lang="fr-FR" dirty="0" smtClean="0"/>
              <a:t> chapter4. </a:t>
            </a:r>
            <a:r>
              <a:rPr lang="fr-FR" dirty="0" err="1" smtClean="0"/>
              <a:t>reqIF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Export/import of </a:t>
            </a:r>
            <a:r>
              <a:rPr lang="fr-FR" dirty="0" err="1" smtClean="0"/>
              <a:t>traeability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1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See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r>
              <a:rPr lang="fr-FR" sz="3200" dirty="0" smtClean="0"/>
              <a:t> in ReqCycle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i="1" dirty="0" err="1" smtClean="0"/>
              <a:t>traceability</a:t>
            </a:r>
            <a:r>
              <a:rPr lang="fr-FR" sz="3200" i="1" dirty="0" smtClean="0"/>
              <a:t> table </a:t>
            </a:r>
            <a:r>
              <a:rPr lang="fr-FR" sz="3200" dirty="0" err="1" smtClean="0"/>
              <a:t>view</a:t>
            </a:r>
            <a:r>
              <a:rPr lang="fr-FR" sz="3200" dirty="0" smtClean="0"/>
              <a:t> (click « all links » to </a:t>
            </a:r>
            <a:r>
              <a:rPr lang="fr-FR" sz="3200" dirty="0" err="1" smtClean="0"/>
              <a:t>refresh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2977362"/>
            <a:ext cx="8067524" cy="13288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048" y="1905000"/>
            <a:ext cx="2917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Can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a string...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239762" y="2334381"/>
            <a:ext cx="925286" cy="104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ED7-3CE8-5445-9F10-880FE77D0A8A}" type="datetime1">
              <a:rPr lang="fr-FR" smtClean="0"/>
              <a:t>19/11/2015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Remove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/>
          <a:lstStyle/>
          <a:p>
            <a:r>
              <a:rPr lang="fr-FR" dirty="0" err="1" smtClean="0"/>
              <a:t>Removal</a:t>
            </a:r>
            <a:r>
              <a:rPr lang="fr-FR" dirty="0" smtClean="0"/>
              <a:t> of links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end user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table in « transverse links » mode</a:t>
            </a:r>
          </a:p>
          <a:p>
            <a:pPr lvl="1"/>
            <a:r>
              <a:rPr lang="fr-FR" dirty="0" smtClean="0"/>
              <a:t>Click « transverse links » and select the </a:t>
            </a:r>
            <a:r>
              <a:rPr lang="fr-FR" dirty="0" err="1" smtClean="0"/>
              <a:t>models</a:t>
            </a:r>
            <a:r>
              <a:rPr lang="fr-FR" dirty="0" smtClean="0"/>
              <a:t> Eclipse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put the SysML model)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traceability.rdf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links.</a:t>
            </a:r>
          </a:p>
          <a:p>
            <a:pPr lvl="1"/>
            <a:r>
              <a:rPr lang="fr-FR" dirty="0" smtClean="0"/>
              <a:t>Right click on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, a </a:t>
            </a:r>
            <a:r>
              <a:rPr lang="fr-FR" dirty="0" err="1" smtClean="0"/>
              <a:t>popup</a:t>
            </a:r>
            <a:r>
              <a:rPr lang="fr-FR" dirty="0" smtClean="0"/>
              <a:t> menu shows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4" y="5154018"/>
            <a:ext cx="7910286" cy="1098884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6597953" y="5154018"/>
            <a:ext cx="786190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Export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File&gt;export...&gt;</a:t>
            </a:r>
            <a:r>
              <a:rPr lang="fr-FR" dirty="0" err="1" smtClean="0"/>
              <a:t>Reqcycle</a:t>
            </a:r>
            <a:r>
              <a:rPr lang="fr-FR" dirty="0" smtClean="0"/>
              <a:t>&gt;</a:t>
            </a:r>
            <a:r>
              <a:rPr lang="fr-FR" dirty="0" err="1" smtClean="0"/>
              <a:t>xls</a:t>
            </a:r>
            <a:r>
              <a:rPr lang="fr-FR" dirty="0"/>
              <a:t> </a:t>
            </a:r>
            <a:r>
              <a:rPr lang="fr-FR" dirty="0" smtClean="0"/>
              <a:t>and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" y="2044095"/>
            <a:ext cx="3778350" cy="3102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116668"/>
            <a:ext cx="4089481" cy="3384852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C1FB-D1C0-D747-8D2F-B5DDBADEE4B9}" type="datetime1">
              <a:rPr lang="fr-FR" smtClean="0"/>
              <a:t>19/11/2015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4209"/>
            <a:ext cx="8229600" cy="1473124"/>
          </a:xfrm>
        </p:spPr>
        <p:txBody>
          <a:bodyPr>
            <a:noAutofit/>
          </a:bodyPr>
          <a:lstStyle/>
          <a:p>
            <a:r>
              <a:rPr lang="fr-FR" sz="3200" dirty="0" smtClean="0"/>
              <a:t>File&gt;export...&gt;</a:t>
            </a:r>
            <a:r>
              <a:rPr lang="fr-FR" sz="3200" dirty="0" err="1" smtClean="0"/>
              <a:t>Reqcycle</a:t>
            </a:r>
            <a:r>
              <a:rPr lang="fr-FR" sz="3200" dirty="0" smtClean="0"/>
              <a:t>&gt;</a:t>
            </a:r>
            <a:r>
              <a:rPr lang="fr-FR" sz="3200" dirty="0" err="1" smtClean="0"/>
              <a:t>xls</a:t>
            </a:r>
            <a:r>
              <a:rPr lang="fr-FR" sz="3200" dirty="0"/>
              <a:t> </a:t>
            </a:r>
            <a:r>
              <a:rPr lang="fr-FR" sz="3200" dirty="0" smtClean="0"/>
              <a:t>and csv,</a:t>
            </a:r>
            <a:br>
              <a:rPr lang="fr-FR" sz="3200" dirty="0" smtClean="0"/>
            </a:br>
            <a:r>
              <a:rPr lang="fr-FR" sz="3200" dirty="0" smtClean="0"/>
              <a:t>check </a:t>
            </a:r>
            <a:r>
              <a:rPr lang="fr-FR" sz="3200" dirty="0" err="1" smtClean="0"/>
              <a:t>workspace</a:t>
            </a:r>
            <a:r>
              <a:rPr lang="fr-FR" sz="3200" dirty="0" smtClean="0"/>
              <a:t>, </a:t>
            </a:r>
            <a:r>
              <a:rPr lang="fr-FR" sz="3200" dirty="0" err="1" smtClean="0"/>
              <a:t>choose.csv</a:t>
            </a:r>
            <a:r>
              <a:rPr lang="fr-FR" sz="3200" dirty="0" smtClean="0"/>
              <a:t> and </a:t>
            </a:r>
            <a:r>
              <a:rPr lang="fr-FR" sz="3200" dirty="0" err="1" smtClean="0"/>
              <a:t>choose</a:t>
            </a:r>
            <a:r>
              <a:rPr lang="fr-FR" sz="3200" dirty="0" smtClean="0"/>
              <a:t> a directory, </a:t>
            </a:r>
            <a:r>
              <a:rPr lang="fr-FR" sz="3200" dirty="0" err="1" smtClean="0"/>
              <a:t>then</a:t>
            </a:r>
            <a:r>
              <a:rPr lang="fr-FR" sz="3200" dirty="0" smtClean="0"/>
              <a:t> click finish</a:t>
            </a:r>
            <a:endParaRPr lang="fr-FR" sz="32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457200" y="3059004"/>
            <a:ext cx="8357810" cy="3723709"/>
            <a:chOff x="217714" y="1734576"/>
            <a:chExt cx="8357810" cy="372370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4" y="1734576"/>
              <a:ext cx="8357810" cy="3723709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368905" y="2715381"/>
              <a:ext cx="247952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897637" y="4500639"/>
              <a:ext cx="621695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154D-8A10-254C-A651-5AB85C1F60B8}" type="datetime1">
              <a:rPr lang="fr-FR" smtClean="0"/>
              <a:t>19/11/2015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48" y="1101127"/>
            <a:ext cx="8345714" cy="5404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00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Finish export and open .csv</a:t>
            </a:r>
            <a:br>
              <a:rPr lang="fr-FR" sz="3200" dirty="0" smtClean="0"/>
            </a:br>
            <a:r>
              <a:rPr lang="fr-FR" sz="3200" dirty="0" smtClean="0"/>
              <a:t>Links are </a:t>
            </a:r>
            <a:r>
              <a:rPr lang="fr-FR" sz="3200" dirty="0" err="1" smtClean="0"/>
              <a:t>available</a:t>
            </a:r>
            <a:r>
              <a:rPr lang="fr-FR" sz="3200" dirty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target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1048" y="3199191"/>
            <a:ext cx="8345714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641048" y="6278637"/>
            <a:ext cx="8291285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366485" y="6420303"/>
            <a:ext cx="2133600" cy="365125"/>
          </a:xfrm>
        </p:spPr>
        <p:txBody>
          <a:bodyPr/>
          <a:lstStyle/>
          <a:p>
            <a:fld id="{B12139B0-5524-B944-8CED-1C9CACAE70ED}" type="datetime1">
              <a:rPr lang="fr-FR" smtClean="0"/>
              <a:t>19/11/2015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682618" y="1212007"/>
            <a:ext cx="882953" cy="17894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84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095" y="2130425"/>
            <a:ext cx="8557381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Export and import of </a:t>
            </a:r>
            <a:r>
              <a:rPr lang="fr-FR" sz="4000" dirty="0" err="1" smtClean="0"/>
              <a:t>traceability</a:t>
            </a:r>
            <a:r>
              <a:rPr lang="fr-FR" sz="4000" dirty="0" smtClean="0"/>
              <a:t> data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Export and import configuration, requirements and </a:t>
            </a:r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Go to top menu ReqCycle</a:t>
            </a:r>
          </a:p>
          <a:p>
            <a:pPr lvl="1"/>
            <a:r>
              <a:rPr lang="fr-FR" dirty="0" smtClean="0"/>
              <a:t>Select export configuration</a:t>
            </a:r>
          </a:p>
          <a:p>
            <a:pPr lvl="1"/>
            <a:r>
              <a:rPr lang="fr-FR" dirty="0" smtClean="0"/>
              <a:t>Select « </a:t>
            </a:r>
            <a:r>
              <a:rPr lang="fr-FR" dirty="0" err="1" smtClean="0"/>
              <a:t>requirement</a:t>
            </a:r>
            <a:r>
              <a:rPr lang="fr-FR" dirty="0" smtClean="0"/>
              <a:t> sources »</a:t>
            </a:r>
          </a:p>
          <a:p>
            <a:pPr lvl="1"/>
            <a:r>
              <a:rPr lang="fr-FR" dirty="0" smtClean="0"/>
              <a:t>Click ok: a .zip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err="1" smtClean="0"/>
              <a:t>forget</a:t>
            </a:r>
            <a:r>
              <a:rPr lang="fr-FR" dirty="0" smtClean="0"/>
              <a:t> to export </a:t>
            </a:r>
            <a:r>
              <a:rPr lang="fr-FR" dirty="0" err="1" smtClean="0"/>
              <a:t>projects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reqCycle</a:t>
            </a:r>
            <a:r>
              <a:rPr lang="fr-FR" dirty="0" smtClean="0"/>
              <a:t> files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reqcycle</a:t>
            </a:r>
            <a:r>
              <a:rPr lang="fr-FR" dirty="0" smtClean="0"/>
              <a:t> format</a:t>
            </a:r>
          </a:p>
          <a:p>
            <a:pPr lvl="1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traceability.rdf</a:t>
            </a:r>
            <a:r>
              <a:rPr lang="fr-FR" dirty="0" smtClean="0"/>
              <a:t> file (</a:t>
            </a:r>
            <a:r>
              <a:rPr lang="fr-FR" dirty="0" err="1" smtClean="0"/>
              <a:t>hidden</a:t>
            </a:r>
            <a:r>
              <a:rPr lang="fr-FR" dirty="0" smtClean="0"/>
              <a:t>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smtClean="0"/>
              <a:t>On </a:t>
            </a:r>
            <a:r>
              <a:rPr lang="fr-FR" dirty="0" err="1" smtClean="0"/>
              <a:t>another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ReqCycle </a:t>
            </a:r>
            <a:r>
              <a:rPr lang="fr-FR" dirty="0" err="1" smtClean="0"/>
              <a:t>installed</a:t>
            </a:r>
            <a:r>
              <a:rPr lang="fr-FR" dirty="0" smtClean="0"/>
              <a:t>, first import </a:t>
            </a:r>
            <a:r>
              <a:rPr lang="fr-FR" dirty="0" err="1" smtClean="0"/>
              <a:t>projects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exported</a:t>
            </a:r>
            <a:r>
              <a:rPr lang="fr-FR" dirty="0" smtClean="0"/>
              <a:t> configuration zip file (</a:t>
            </a:r>
            <a:r>
              <a:rPr lang="fr-FR" dirty="0" err="1" smtClean="0"/>
              <a:t>through</a:t>
            </a:r>
            <a:r>
              <a:rPr lang="fr-FR" dirty="0" smtClean="0"/>
              <a:t> ReqCycle top menu)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data model and </a:t>
            </a:r>
            <a:r>
              <a:rPr lang="fr-FR" dirty="0" err="1" smtClean="0"/>
              <a:t>req</a:t>
            </a:r>
            <a:r>
              <a:rPr lang="fr-FR" dirty="0" smtClean="0"/>
              <a:t> sources and </a:t>
            </a:r>
            <a:r>
              <a:rPr lang="fr-FR" dirty="0" err="1" smtClean="0"/>
              <a:t>traceability</a:t>
            </a:r>
            <a:r>
              <a:rPr lang="fr-FR" dirty="0" smtClean="0"/>
              <a:t> data.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yet</a:t>
            </a:r>
            <a:r>
              <a:rPr lang="fr-FR" dirty="0" smtClean="0"/>
              <a:t> support for concurrent </a:t>
            </a:r>
            <a:r>
              <a:rPr lang="fr-FR" dirty="0" err="1" smtClean="0"/>
              <a:t>work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export/import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links and </a:t>
            </a:r>
            <a:r>
              <a:rPr lang="fr-FR" dirty="0" err="1" smtClean="0"/>
              <a:t>then</a:t>
            </a:r>
            <a:r>
              <a:rPr lang="fr-FR" dirty="0" smtClean="0"/>
              <a:t> export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Another</a:t>
            </a:r>
            <a:r>
              <a:rPr lang="fr-FR" dirty="0" smtClean="0"/>
              <a:t>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projects</a:t>
            </a:r>
            <a:r>
              <a:rPr lang="fr-FR" dirty="0" smtClean="0"/>
              <a:t> and ReqCycle configuration and continue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But if </a:t>
            </a:r>
            <a:r>
              <a:rPr lang="fr-FR" dirty="0" err="1" smtClean="0"/>
              <a:t>two</a:t>
            </a:r>
            <a:r>
              <a:rPr lang="fr-FR" dirty="0" smtClean="0"/>
              <a:t> people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concurrently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yet</a:t>
            </a:r>
            <a:r>
              <a:rPr lang="fr-FR" dirty="0" smtClean="0"/>
              <a:t> possible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ReqCycle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in Excel </a:t>
            </a:r>
            <a:r>
              <a:rPr lang="fr-FR" dirty="0" err="1" smtClean="0"/>
              <a:t>after</a:t>
            </a:r>
            <a:r>
              <a:rPr lang="fr-FR" dirty="0" smtClean="0"/>
              <a:t> concurrent exports...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ReqCycle installation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0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Following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progress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Can use a custom </a:t>
            </a:r>
            <a:r>
              <a:rPr lang="fr-FR" sz="3200" dirty="0" err="1" smtClean="0"/>
              <a:t>visualization</a:t>
            </a:r>
            <a:r>
              <a:rPr lang="fr-FR" sz="3200" dirty="0" smtClean="0"/>
              <a:t> to </a:t>
            </a:r>
            <a:r>
              <a:rPr lang="fr-FR" sz="3200" dirty="0" err="1" smtClean="0"/>
              <a:t>highlight</a:t>
            </a:r>
            <a:r>
              <a:rPr lang="fr-FR" sz="3200" dirty="0" smtClean="0"/>
              <a:t> </a:t>
            </a:r>
            <a:r>
              <a:rPr lang="fr-FR" sz="3200" dirty="0" err="1" smtClean="0"/>
              <a:t>already</a:t>
            </a:r>
            <a:r>
              <a:rPr lang="fr-FR" sz="3200" dirty="0" smtClean="0"/>
              <a:t> </a:t>
            </a:r>
            <a:r>
              <a:rPr lang="fr-FR" sz="3200" dirty="0" err="1" smtClean="0"/>
              <a:t>traced</a:t>
            </a:r>
            <a:r>
              <a:rPr lang="fr-FR" sz="3200" dirty="0" smtClean="0"/>
              <a:t> requirements and </a:t>
            </a:r>
            <a:r>
              <a:rPr lang="fr-FR" sz="3200" dirty="0" err="1" smtClean="0"/>
              <a:t>those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are </a:t>
            </a:r>
            <a:r>
              <a:rPr lang="fr-FR" sz="3200" dirty="0" err="1" smtClean="0"/>
              <a:t>fully</a:t>
            </a:r>
            <a:r>
              <a:rPr lang="fr-FR" sz="3200" dirty="0" smtClean="0"/>
              <a:t> </a:t>
            </a:r>
            <a:r>
              <a:rPr lang="fr-FR" sz="3200" dirty="0" err="1" smtClean="0"/>
              <a:t>covered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9190"/>
            <a:ext cx="8229600" cy="419697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custom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Tutorial to </a:t>
            </a:r>
            <a:r>
              <a:rPr lang="fr-FR" dirty="0" err="1" smtClean="0"/>
              <a:t>provide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ReqCycle 0.8.0 openETCS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27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Download</a:t>
            </a:r>
            <a:r>
              <a:rPr lang="fr-FR" dirty="0" smtClean="0"/>
              <a:t> openETCS ReqCycle </a:t>
            </a:r>
            <a:r>
              <a:rPr lang="fr-FR" dirty="0" err="1" smtClean="0"/>
              <a:t>patched</a:t>
            </a:r>
            <a:r>
              <a:rPr lang="fr-FR" dirty="0" smtClean="0"/>
              <a:t> installation:</a:t>
            </a:r>
          </a:p>
          <a:p>
            <a:pPr lvl="1"/>
            <a:r>
              <a:rPr lang="fr-FR" dirty="0">
                <a:hlinkClick r:id="rId2"/>
              </a:rPr>
              <a:t>https://github.com/openETCS/toolchain/blob/master/T7.3/TraceabilityArchitecture/reqCycleUse/openETCS-ReqCycle-updatesite-0.8.0-Luna.zip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 Eclipse, go </a:t>
            </a:r>
            <a:r>
              <a:rPr lang="fr-FR" dirty="0"/>
              <a:t>to menu Help&gt;Install new software...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the top area, click "</a:t>
            </a:r>
            <a:r>
              <a:rPr lang="fr-FR" dirty="0" err="1"/>
              <a:t>Add</a:t>
            </a:r>
            <a:r>
              <a:rPr lang="fr-FR" dirty="0"/>
              <a:t>" </a:t>
            </a:r>
            <a:r>
              <a:rPr lang="fr-FR" dirty="0" err="1"/>
              <a:t>button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. 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 "</a:t>
            </a:r>
            <a:r>
              <a:rPr lang="fr-FR" dirty="0"/>
              <a:t>ReqCycle OpenETCS update site" </a:t>
            </a:r>
            <a:r>
              <a:rPr lang="fr-FR" dirty="0" smtClean="0"/>
              <a:t>as </a:t>
            </a:r>
            <a:r>
              <a:rPr lang="fr-FR" dirty="0" err="1" smtClean="0"/>
              <a:t>name</a:t>
            </a:r>
            <a:r>
              <a:rPr lang="fr-FR" dirty="0" smtClean="0"/>
              <a:t>, click « archive » </a:t>
            </a:r>
            <a:r>
              <a:rPr lang="fr-FR" dirty="0" err="1" smtClean="0"/>
              <a:t>button</a:t>
            </a:r>
            <a:r>
              <a:rPr lang="fr-FR" dirty="0" smtClean="0"/>
              <a:t> and select </a:t>
            </a:r>
            <a:r>
              <a:rPr lang="fr-FR" dirty="0" err="1" smtClean="0"/>
              <a:t>downloaded</a:t>
            </a:r>
            <a:r>
              <a:rPr lang="fr-FR" dirty="0" smtClean="0"/>
              <a:t> .zip file (</a:t>
            </a:r>
            <a:r>
              <a:rPr lang="fr-FR" dirty="0" err="1" smtClean="0"/>
              <a:t>step</a:t>
            </a:r>
            <a:r>
              <a:rPr lang="fr-FR" dirty="0" smtClean="0"/>
              <a:t> 1)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Click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 of </a:t>
            </a:r>
            <a:r>
              <a:rPr lang="fr-FR" dirty="0" err="1"/>
              <a:t>wizard</a:t>
            </a:r>
            <a:r>
              <a:rPr lang="fr-FR" dirty="0"/>
              <a:t> (Finish).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Restart </a:t>
            </a:r>
            <a:r>
              <a:rPr lang="fr-FR" dirty="0"/>
              <a:t>Eclipse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/>
              <a:t>requested</a:t>
            </a:r>
            <a:r>
              <a:rPr lang="fr-FR" dirty="0"/>
              <a:t> by </a:t>
            </a:r>
            <a:r>
              <a:rPr lang="fr-FR" dirty="0" err="1"/>
              <a:t>wizard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That' </a:t>
            </a:r>
            <a:r>
              <a:rPr lang="fr-FR" dirty="0" err="1"/>
              <a:t>it</a:t>
            </a:r>
            <a:r>
              <a:rPr lang="fr-FR" dirty="0"/>
              <a:t>: ReqCycle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installed</a:t>
            </a:r>
            <a:r>
              <a:rPr lang="fr-FR" dirty="0"/>
              <a:t>. You </a:t>
            </a:r>
            <a:r>
              <a:rPr lang="fr-FR" dirty="0" err="1"/>
              <a:t>can</a:t>
            </a:r>
            <a:r>
              <a:rPr lang="fr-FR" dirty="0"/>
              <a:t> check </a:t>
            </a:r>
            <a:r>
              <a:rPr lang="fr-FR" dirty="0" err="1"/>
              <a:t>that</a:t>
            </a:r>
            <a:r>
              <a:rPr lang="fr-FR" dirty="0"/>
              <a:t> installation </a:t>
            </a:r>
            <a:r>
              <a:rPr lang="fr-FR" dirty="0" err="1"/>
              <a:t>is</a:t>
            </a:r>
            <a:r>
              <a:rPr lang="fr-FR" dirty="0"/>
              <a:t> OK by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"ReqCycle" perspective and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reqCycle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Setup ReqCycle </a:t>
            </a:r>
            <a:r>
              <a:rPr lang="fr-FR" sz="3600" dirty="0"/>
              <a:t>o</a:t>
            </a:r>
            <a:r>
              <a:rPr lang="fr-FR" sz="3600" dirty="0" smtClean="0"/>
              <a:t>penETCS configuration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753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Launch</a:t>
            </a:r>
            <a:r>
              <a:rPr lang="fr-FR" sz="2800" dirty="0" smtClean="0"/>
              <a:t> Eclipse and open « ReqCycle » perspective</a:t>
            </a:r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Fast</a:t>
            </a:r>
            <a:r>
              <a:rPr lang="fr-FR" sz="2400" dirty="0" smtClean="0"/>
              <a:t> but opaque: </a:t>
            </a:r>
            <a:r>
              <a:rPr lang="fr-FR" sz="2400" dirty="0"/>
              <a:t>import </a:t>
            </a:r>
            <a:r>
              <a:rPr lang="fr-FR" sz="2400" dirty="0" smtClean="0"/>
              <a:t>openETCS configuration </a:t>
            </a:r>
            <a:r>
              <a:rPr lang="fr-FR" sz="2400" dirty="0"/>
              <a:t>file (</a:t>
            </a:r>
            <a:r>
              <a:rPr lang="fr-FR" sz="2400" dirty="0" err="1"/>
              <a:t>easier</a:t>
            </a:r>
            <a:r>
              <a:rPr lang="fr-FR" sz="2400" dirty="0"/>
              <a:t>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explanation</a:t>
            </a:r>
            <a:r>
              <a:rPr lang="fr-FR" sz="2400" dirty="0"/>
              <a:t> </a:t>
            </a:r>
            <a:r>
              <a:rPr lang="fr-FR" sz="2400" dirty="0" smtClean="0"/>
              <a:t>-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/>
              <a:t>done</a:t>
            </a:r>
            <a:r>
              <a:rPr lang="fr-FR" sz="2400" dirty="0"/>
              <a:t> for </a:t>
            </a:r>
            <a:r>
              <a:rPr lang="fr-FR" sz="2400" dirty="0" err="1"/>
              <a:t>you</a:t>
            </a:r>
            <a:r>
              <a:rPr lang="fr-FR" sz="2400" dirty="0"/>
              <a:t> –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).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</a:t>
            </a:r>
            <a:r>
              <a:rPr lang="fr-FR" sz="2400" dirty="0" smtClean="0"/>
              <a:t> </a:t>
            </a:r>
            <a:r>
              <a:rPr lang="fr-FR" sz="2400" dirty="0" smtClean="0"/>
              <a:t> to </a:t>
            </a:r>
            <a:r>
              <a:rPr lang="fr-FR" sz="2400" dirty="0" err="1" smtClean="0"/>
              <a:t>perform</a:t>
            </a:r>
            <a:r>
              <a:rPr lang="fr-FR" sz="2400" dirty="0" smtClean="0"/>
              <a:t> import  – </a:t>
            </a:r>
            <a:r>
              <a:rPr lang="fr-FR" sz="2400" dirty="0" err="1" smtClean="0"/>
              <a:t>presentation</a:t>
            </a:r>
            <a:r>
              <a:rPr lang="fr-FR" sz="2400" dirty="0" smtClean="0"/>
              <a:t> of configuration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shown</a:t>
            </a:r>
            <a:r>
              <a:rPr lang="fr-FR" sz="2400" dirty="0" smtClean="0"/>
              <a:t> in </a:t>
            </a:r>
            <a:r>
              <a:rPr lang="fr-FR" sz="2400" dirty="0" err="1" smtClean="0"/>
              <a:t>slides</a:t>
            </a:r>
            <a:r>
              <a:rPr lang="fr-FR" sz="2400" dirty="0" smtClean="0"/>
              <a:t> 8 and 9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</a:t>
            </a:r>
            <a:r>
              <a:rPr lang="fr-FR" sz="2400" dirty="0" smtClean="0"/>
              <a:t>configuration: </a:t>
            </a:r>
            <a:r>
              <a:rPr lang="fr-FR" sz="2400" dirty="0" err="1" smtClean="0"/>
              <a:t>explained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by </a:t>
            </a:r>
            <a:r>
              <a:rPr lang="fr-FR" sz="2400" dirty="0" err="1" smtClean="0"/>
              <a:t>step</a:t>
            </a:r>
            <a:r>
              <a:rPr lang="fr-FR" sz="2400" dirty="0" smtClean="0"/>
              <a:t> in </a:t>
            </a:r>
            <a:r>
              <a:rPr lang="fr-FR" sz="2400" dirty="0" smtClean="0"/>
              <a:t>ReqCycle wiki </a:t>
            </a:r>
            <a:r>
              <a:rPr lang="fr-FR" sz="2400" dirty="0"/>
              <a:t>tutorial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</a:t>
            </a:r>
            <a:r>
              <a:rPr lang="fr-FR" sz="2400" dirty="0" err="1" smtClean="0"/>
              <a:t>here:</a:t>
            </a:r>
            <a:r>
              <a:rPr lang="fr-FR" sz="1400" dirty="0" err="1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://polarsys.org/wiki/</a:t>
            </a:r>
            <a:r>
              <a:rPr lang="fr-FR" sz="1400" dirty="0" smtClean="0">
                <a:hlinkClick r:id="rId2"/>
              </a:rPr>
              <a:t>Model_Based_System_Engineering_tutorial_with_ATM_system</a:t>
            </a:r>
            <a:r>
              <a:rPr lang="fr-FR" sz="2400" dirty="0" smtClean="0"/>
              <a:t> </a:t>
            </a:r>
          </a:p>
          <a:p>
            <a:pPr marL="457200" lvl="1" indent="0">
              <a:buNone/>
            </a:pPr>
            <a:r>
              <a:rPr lang="fr-FR" sz="2400" dirty="0" smtClean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Import configuration file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56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Go to « ReqCycle » top menu and select « </a:t>
            </a:r>
            <a:r>
              <a:rPr lang="fr-FR" dirty="0" err="1" smtClean="0"/>
              <a:t>initialize</a:t>
            </a:r>
            <a:r>
              <a:rPr lang="fr-FR" dirty="0" smtClean="0"/>
              <a:t> configuration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Say OK and select « </a:t>
            </a:r>
            <a:r>
              <a:rPr lang="fr-FR" dirty="0" err="1" smtClean="0"/>
              <a:t>openETCSReqCycle-Conf.zip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Restart,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19/11/2015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0543"/>
            <a:ext cx="6540500" cy="19685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62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ReqCycle OpenETCS </a:t>
            </a:r>
            <a:r>
              <a:rPr lang="fr-FR" sz="3200" dirty="0" err="1" smtClean="0"/>
              <a:t>illustrated</a:t>
            </a:r>
            <a:r>
              <a:rPr lang="fr-FR" sz="3200" dirty="0" smtClean="0"/>
              <a:t> configuration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09" y="1417637"/>
            <a:ext cx="4311639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" y="1434942"/>
            <a:ext cx="4075846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CCC-D631-7E4D-A7CC-111A809CA31E}" type="datetime1">
              <a:rPr lang="fr-FR" smtClean="0"/>
              <a:t>19/11/2015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295571" y="4680857"/>
            <a:ext cx="258233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 scopes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only</a:t>
            </a:r>
            <a:r>
              <a:rPr lang="fr-FR" dirty="0" smtClean="0"/>
              <a:t> SRS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Subset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2344" y="4292972"/>
            <a:ext cx="232799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Attributes</a:t>
            </a:r>
            <a:r>
              <a:rPr lang="fr-FR" sz="1200" dirty="0" smtClean="0"/>
              <a:t> </a:t>
            </a:r>
            <a:r>
              <a:rPr lang="fr-FR" sz="1200" dirty="0" err="1" smtClean="0"/>
              <a:t>reflect</a:t>
            </a:r>
            <a:r>
              <a:rPr lang="fr-FR" sz="1200" dirty="0" smtClean="0"/>
              <a:t> ReqIF </a:t>
            </a:r>
            <a:r>
              <a:rPr lang="fr-FR" sz="1200" dirty="0" err="1" smtClean="0"/>
              <a:t>attributes</a:t>
            </a:r>
            <a:endParaRPr lang="fr-FR" sz="1200" dirty="0" smtClean="0"/>
          </a:p>
          <a:p>
            <a:r>
              <a:rPr lang="fr-FR" sz="1200" dirty="0" smtClean="0"/>
              <a:t>+ </a:t>
            </a:r>
            <a:r>
              <a:rPr lang="fr-FR" sz="1200" dirty="0" err="1" smtClean="0"/>
              <a:t>fullCovered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attribute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126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ReqCycle OpenETCS </a:t>
            </a:r>
            <a:r>
              <a:rPr lang="fr-FR" sz="3200" dirty="0" err="1"/>
              <a:t>illustrated</a:t>
            </a:r>
            <a:r>
              <a:rPr lang="fr-FR" sz="3200" dirty="0"/>
              <a:t> configuration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1" y="1539430"/>
            <a:ext cx="4310018" cy="48916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FE7-4BE0-AC4F-9F41-B03702F84959}" type="datetime1">
              <a:rPr lang="fr-FR" smtClean="0"/>
              <a:t>19/11/2015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41010" y="3778925"/>
            <a:ext cx="23279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Traceability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 type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to support architecture </a:t>
            </a:r>
            <a:r>
              <a:rPr lang="fr-FR" sz="1200" dirty="0" err="1" smtClean="0"/>
              <a:t>verification</a:t>
            </a:r>
            <a:r>
              <a:rPr lang="fr-FR" sz="1200" dirty="0" smtClean="0"/>
              <a:t>: </a:t>
            </a:r>
            <a:r>
              <a:rPr lang="fr-FR" sz="1200" dirty="0" err="1" smtClean="0"/>
              <a:t>beween</a:t>
            </a:r>
            <a:r>
              <a:rPr lang="fr-FR" sz="1200" dirty="0" smtClean="0"/>
              <a:t> a </a:t>
            </a:r>
            <a:r>
              <a:rPr lang="fr-FR" sz="1200" dirty="0" err="1" smtClean="0"/>
              <a:t>requirement</a:t>
            </a:r>
            <a:r>
              <a:rPr lang="fr-FR" sz="1200" dirty="0" smtClean="0"/>
              <a:t> anda a model </a:t>
            </a:r>
            <a:r>
              <a:rPr lang="fr-FR" sz="1200" dirty="0" err="1" smtClean="0"/>
              <a:t>element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56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573</Words>
  <Application>Microsoft Macintosh PowerPoint</Application>
  <PresentationFormat>Présentation à l'écran (4:3)</PresentationFormat>
  <Paragraphs>162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openETCS project ReqCycle support for traceability between .reqIF and Papyrus SysML</vt:lpstr>
      <vt:lpstr>Agenda</vt:lpstr>
      <vt:lpstr>1. ReqCycle installation</vt:lpstr>
      <vt:lpstr>ReqCycle 0.8.0 openETCS installation</vt:lpstr>
      <vt:lpstr>openETCS reqCycle configuration</vt:lpstr>
      <vt:lpstr>Setup ReqCycle openETCS configuration</vt:lpstr>
      <vt:lpstr>Import configuration file</vt:lpstr>
      <vt:lpstr>ReqCycle OpenETCS illustrated configuration</vt:lpstr>
      <vt:lpstr>ReqCycle OpenETCS illustrated configuration</vt:lpstr>
      <vt:lpstr>Creation of traceability links</vt:lpstr>
      <vt:lpstr>Initialize Eclipse projects</vt:lpstr>
      <vt:lpstr>Goto  « Requirement sources view »  and create ReqIF requirement source for chapter3 by following tutorial (see next slides) To do for all other chapters</vt:lpstr>
      <vt:lpstr>Import of chapter3.reqIF – mapping with custom data model (select both elements and map)</vt:lpstr>
      <vt:lpstr>Open requirement view and expand nodes</vt:lpstr>
      <vt:lpstr>Examples of links to create</vt:lpstr>
      <vt:lpstr>Load ETCS papyrus SysML model (do not care of Scade profiles for now)</vt:lpstr>
      <vt:lpstr>Create trace link through DnD</vt:lpstr>
      <vt:lpstr>Or create trace link through traceability creator view  (select source, click +, select target, click + and click arrow)</vt:lpstr>
      <vt:lpstr>Use « properties » view to adapt « FullyCovered » req attribute</vt:lpstr>
      <vt:lpstr>See traceability in ReqCycle with traceability table view (click « all links » to refresh)</vt:lpstr>
      <vt:lpstr>Remove links</vt:lpstr>
      <vt:lpstr>Export traceability with File&gt;export...&gt;Reqcycle&gt;xls and csv</vt:lpstr>
      <vt:lpstr>File&gt;export...&gt;Reqcycle&gt;xls and csv, check workspace, choose.csv and choose a directory, then click finish</vt:lpstr>
      <vt:lpstr>Finish export and open .csv Links are available with target element </vt:lpstr>
      <vt:lpstr>Export and import of traceability data</vt:lpstr>
      <vt:lpstr>Export and import configuration, requirements and traceability</vt:lpstr>
      <vt:lpstr>Current limits</vt:lpstr>
      <vt:lpstr>Not yet support for concurrent work in ReqCycle</vt:lpstr>
      <vt:lpstr>Advanced features</vt:lpstr>
      <vt:lpstr>Following of traceability progress in ReqCycle</vt:lpstr>
      <vt:lpstr>Can use a custom visualization to highlight already traced requirements and those that are fully covered</vt:lpstr>
      <vt:lpstr>Questions?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 support for traceability</dc:title>
  <dc:creator>FAUDOU raphael</dc:creator>
  <cp:lastModifiedBy>FAUDOU raphael</cp:lastModifiedBy>
  <cp:revision>187</cp:revision>
  <dcterms:created xsi:type="dcterms:W3CDTF">2015-11-05T18:07:30Z</dcterms:created>
  <dcterms:modified xsi:type="dcterms:W3CDTF">2015-11-19T18:56:40Z</dcterms:modified>
</cp:coreProperties>
</file>