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57" r:id="rId4"/>
    <p:sldId id="267" r:id="rId5"/>
    <p:sldId id="261" r:id="rId6"/>
    <p:sldId id="268" r:id="rId7"/>
    <p:sldId id="271" r:id="rId8"/>
    <p:sldId id="275" r:id="rId9"/>
    <p:sldId id="276" r:id="rId10"/>
    <p:sldId id="265" r:id="rId11"/>
    <p:sldId id="266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10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134759" y="3451978"/>
              <a:ext cx="1006784" cy="675830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4038576" y="2681941"/>
              <a:ext cx="1343192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7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(ISO 15288:2015)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07209" y="1819313"/>
            <a:ext cx="6258099" cy="4770348"/>
            <a:chOff x="1203057" y="946230"/>
            <a:chExt cx="6685636" cy="5488199"/>
          </a:xfrm>
        </p:grpSpPr>
        <p:sp>
          <p:nvSpPr>
            <p:cNvPr id="5" name="Carré corné 4"/>
            <p:cNvSpPr/>
            <p:nvPr/>
          </p:nvSpPr>
          <p:spPr bwMode="auto">
            <a:xfrm>
              <a:off x="1674526" y="1029237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1733166" y="1105437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1674526" y="2587139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1674526" y="4620432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1762781" y="4772832"/>
              <a:ext cx="1143000" cy="69380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 block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r</a:t>
              </a: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0" name="Connecteur droit avec flèche 9"/>
            <p:cNvCxnSpPr>
              <a:stCxn id="15" idx="0"/>
              <a:endCxn id="6" idx="2"/>
            </p:cNvCxnSpPr>
            <p:nvPr/>
          </p:nvCxnSpPr>
          <p:spPr bwMode="auto">
            <a:xfrm flipH="1" flipV="1">
              <a:off x="2319474" y="162773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er 10"/>
            <p:cNvGrpSpPr/>
            <p:nvPr/>
          </p:nvGrpSpPr>
          <p:grpSpPr>
            <a:xfrm>
              <a:off x="3444719" y="946230"/>
              <a:ext cx="4311616" cy="329319"/>
              <a:chOff x="258063" y="278383"/>
              <a:chExt cx="4311616" cy="32931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 flipH="1">
                <a:off x="2315475" y="456974"/>
                <a:ext cx="76199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3145936" y="289020"/>
                <a:ext cx="1423743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Direct</a:t>
                </a:r>
                <a:r>
                  <a:rPr lang="eu-ES" sz="1200" i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u-ES" sz="1200" i="1" dirty="0" smtClean="0">
                    <a:solidFill>
                      <a:srgbClr val="FF6600"/>
                    </a:solidFill>
                  </a:rPr>
                  <a:t>traceability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Flèche vers la droite 32"/>
              <p:cNvSpPr/>
              <p:nvPr/>
            </p:nvSpPr>
            <p:spPr bwMode="auto">
              <a:xfrm>
                <a:off x="258063" y="365755"/>
                <a:ext cx="761999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130013" y="278383"/>
                <a:ext cx="621989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smtClean="0">
                    <a:solidFill>
                      <a:schemeClr val="accent5"/>
                    </a:solidFill>
                  </a:rPr>
                  <a:t>derive</a:t>
                </a:r>
                <a:endParaRPr lang="eu-ES" sz="12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" name="Connecteur droit avec flèche 11"/>
            <p:cNvCxnSpPr>
              <a:stCxn id="9" idx="0"/>
              <a:endCxn id="7" idx="2"/>
            </p:cNvCxnSpPr>
            <p:nvPr/>
          </p:nvCxnSpPr>
          <p:spPr bwMode="auto">
            <a:xfrm flipH="1" flipV="1">
              <a:off x="2322226" y="4383321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1735767" y="3060995"/>
              <a:ext cx="1180285" cy="4249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System level requirements</a:t>
              </a:r>
              <a:endParaRPr lang="eu-ES" sz="9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31616" y="3651098"/>
              <a:ext cx="1180285" cy="584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Decomposed and derived  requirements</a:t>
              </a:r>
              <a:endParaRPr lang="eu-ES" sz="900"/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1674059" y="1859260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 flipV="1">
              <a:off x="2317189" y="2309433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Flèche vers la droite 16"/>
            <p:cNvSpPr/>
            <p:nvPr/>
          </p:nvSpPr>
          <p:spPr bwMode="auto">
            <a:xfrm rot="5400000">
              <a:off x="2424382" y="168422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Flèche vers la droite 17"/>
            <p:cNvSpPr/>
            <p:nvPr/>
          </p:nvSpPr>
          <p:spPr bwMode="auto">
            <a:xfrm rot="5400000">
              <a:off x="2424382" y="4479529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Flèche vers la droite 18"/>
            <p:cNvSpPr/>
            <p:nvPr/>
          </p:nvSpPr>
          <p:spPr bwMode="auto">
            <a:xfrm rot="5400000">
              <a:off x="2424381" y="2366903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Carré corné 19"/>
            <p:cNvSpPr/>
            <p:nvPr/>
          </p:nvSpPr>
          <p:spPr bwMode="auto">
            <a:xfrm>
              <a:off x="1638404" y="5856144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Carré corné 20"/>
            <p:cNvSpPr/>
            <p:nvPr/>
          </p:nvSpPr>
          <p:spPr>
            <a:xfrm>
              <a:off x="3969741" y="5971181"/>
              <a:ext cx="1145372" cy="4632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SW Code</a:t>
              </a:r>
              <a:endParaRPr lang="eu-ES" sz="1600" dirty="0"/>
            </a:p>
          </p:txBody>
        </p:sp>
        <p:cxnSp>
          <p:nvCxnSpPr>
            <p:cNvPr id="22" name="Connecteur droit avec flèche 21"/>
            <p:cNvCxnSpPr/>
            <p:nvPr/>
          </p:nvCxnSpPr>
          <p:spPr bwMode="auto">
            <a:xfrm flipH="1" flipV="1">
              <a:off x="2204172" y="546663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Flèche vers la droite 22"/>
            <p:cNvSpPr/>
            <p:nvPr/>
          </p:nvSpPr>
          <p:spPr bwMode="auto">
            <a:xfrm rot="5400000">
              <a:off x="2277790" y="561030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3054815" y="6128506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2933804" y="599264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1203057" y="4472005"/>
              <a:ext cx="6685635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325281" y="2400161"/>
              <a:ext cx="6563411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66131" y="1664081"/>
              <a:ext cx="203626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smtClean="0"/>
                <a:t>System concepts (problem space)</a:t>
              </a:r>
              <a:endParaRPr lang="eu-ES" sz="16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666131" y="2528781"/>
              <a:ext cx="1973061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dirty="0" smtClean="0"/>
                <a:t>System definition</a:t>
              </a:r>
            </a:p>
            <a:p>
              <a:r>
                <a:rPr lang="eu-ES" sz="1600" dirty="0" smtClean="0"/>
                <a:t>(Solution definition)</a:t>
              </a:r>
              <a:endParaRPr lang="eu-ES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8658" y="4620432"/>
              <a:ext cx="295003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/>
                <a:t>Software or hardware block definition and realization</a:t>
              </a:r>
              <a:endParaRPr lang="eu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9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regards to ISO 15288:2015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47" name="Grouper 46"/>
          <p:cNvGrpSpPr/>
          <p:nvPr/>
        </p:nvGrpSpPr>
        <p:grpSpPr>
          <a:xfrm>
            <a:off x="1315683" y="1819313"/>
            <a:ext cx="6374451" cy="4770348"/>
            <a:chOff x="1315683" y="1819313"/>
            <a:chExt cx="6374451" cy="4770348"/>
          </a:xfrm>
        </p:grpSpPr>
        <p:grpSp>
          <p:nvGrpSpPr>
            <p:cNvPr id="45" name="Grouper 44"/>
            <p:cNvGrpSpPr/>
            <p:nvPr/>
          </p:nvGrpSpPr>
          <p:grpSpPr>
            <a:xfrm>
              <a:off x="1315683" y="1819313"/>
              <a:ext cx="6374451" cy="4770348"/>
              <a:chOff x="1315683" y="1819313"/>
              <a:chExt cx="6374451" cy="4770348"/>
            </a:xfrm>
          </p:grpSpPr>
          <p:grpSp>
            <p:nvGrpSpPr>
              <p:cNvPr id="3" name="Grouper 2"/>
              <p:cNvGrpSpPr/>
              <p:nvPr/>
            </p:nvGrpSpPr>
            <p:grpSpPr>
              <a:xfrm>
                <a:off x="1315683" y="1819313"/>
                <a:ext cx="6374451" cy="4770348"/>
                <a:chOff x="1315683" y="1819313"/>
                <a:chExt cx="6374451" cy="4770348"/>
              </a:xfrm>
            </p:grpSpPr>
            <p:grpSp>
              <p:nvGrpSpPr>
                <p:cNvPr id="4" name="Grouper 3"/>
                <p:cNvGrpSpPr/>
                <p:nvPr/>
              </p:nvGrpSpPr>
              <p:grpSpPr>
                <a:xfrm>
                  <a:off x="1315683" y="1819313"/>
                  <a:ext cx="6374451" cy="4770348"/>
                  <a:chOff x="1105277" y="946230"/>
                  <a:chExt cx="6809955" cy="5488199"/>
                </a:xfrm>
              </p:grpSpPr>
              <p:sp>
                <p:nvSpPr>
                  <p:cNvPr id="5" name="Carré corné 4"/>
                  <p:cNvSpPr/>
                  <p:nvPr/>
                </p:nvSpPr>
                <p:spPr bwMode="auto">
                  <a:xfrm>
                    <a:off x="1674526" y="1029237"/>
                    <a:ext cx="10668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" name="Carré corné 5"/>
                  <p:cNvSpPr/>
                  <p:nvPr/>
                </p:nvSpPr>
                <p:spPr bwMode="auto">
                  <a:xfrm>
                    <a:off x="1733166" y="1105437"/>
                    <a:ext cx="1172615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  <a:r>
                      <a:rPr kumimoji="0" lang="eu-ES" sz="1100" b="0" i="0" u="none" strike="noStrike" cap="none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Needs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" name="Carré corné 6"/>
                  <p:cNvSpPr/>
                  <p:nvPr/>
                </p:nvSpPr>
                <p:spPr bwMode="auto">
                  <a:xfrm>
                    <a:off x="1674526" y="2587139"/>
                    <a:ext cx="1295400" cy="179618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System 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8" name="Carré corné 7"/>
                  <p:cNvSpPr/>
                  <p:nvPr/>
                </p:nvSpPr>
                <p:spPr bwMode="auto">
                  <a:xfrm>
                    <a:off x="1674526" y="4620432"/>
                    <a:ext cx="11430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" name="Carré corné 8"/>
                  <p:cNvSpPr/>
                  <p:nvPr/>
                </p:nvSpPr>
                <p:spPr bwMode="auto">
                  <a:xfrm>
                    <a:off x="1762781" y="4772832"/>
                    <a:ext cx="1143000" cy="693801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building block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r</a:t>
                    </a: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0" name="Connecteur droit avec flèche 9"/>
                  <p:cNvCxnSpPr>
                    <a:stCxn id="15" idx="0"/>
                    <a:endCxn id="6" idx="2"/>
                  </p:cNvCxnSpPr>
                  <p:nvPr/>
                </p:nvCxnSpPr>
                <p:spPr bwMode="auto">
                  <a:xfrm flipH="1" flipV="1">
                    <a:off x="2319474" y="1627735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1" name="Grouper 10"/>
                  <p:cNvGrpSpPr/>
                  <p:nvPr/>
                </p:nvGrpSpPr>
                <p:grpSpPr>
                  <a:xfrm>
                    <a:off x="3823632" y="946230"/>
                    <a:ext cx="4091599" cy="329319"/>
                    <a:chOff x="636976" y="278383"/>
                    <a:chExt cx="4091599" cy="329319"/>
                  </a:xfrm>
                </p:grpSpPr>
                <p:cxnSp>
                  <p:nvCxnSpPr>
                    <p:cNvPr id="31" name="Connecteur droit avec flèche 30"/>
                    <p:cNvCxnSpPr/>
                    <p:nvPr/>
                  </p:nvCxnSpPr>
                  <p:spPr bwMode="auto">
                    <a:xfrm flipH="1">
                      <a:off x="2474385" y="456974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2" name="ZoneTexte 31"/>
                    <p:cNvSpPr txBox="1"/>
                    <p:nvPr/>
                  </p:nvSpPr>
                  <p:spPr>
                    <a:xfrm>
                      <a:off x="3304832" y="289020"/>
                      <a:ext cx="1423743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Direct</a:t>
                      </a:r>
                      <a:r>
                        <a:rPr lang="eu-ES" sz="1200" i="1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traceability</a:t>
                      </a:r>
                      <a:endParaRPr lang="eu-ES" sz="12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33" name="Flèche vers la droite 32"/>
                    <p:cNvSpPr/>
                    <p:nvPr/>
                  </p:nvSpPr>
                  <p:spPr bwMode="auto">
                    <a:xfrm>
                      <a:off x="636976" y="365755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1508883" y="278383"/>
                      <a:ext cx="621988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u-ES" sz="120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  <p:cxnSp>
                <p:nvCxnSpPr>
                  <p:cNvPr id="12" name="Connecteur droit avec flèche 11"/>
                  <p:cNvCxnSpPr>
                    <a:stCxn id="9" idx="0"/>
                    <a:endCxn id="7" idx="2"/>
                  </p:cNvCxnSpPr>
                  <p:nvPr/>
                </p:nvCxnSpPr>
                <p:spPr bwMode="auto">
                  <a:xfrm flipH="1" flipV="1">
                    <a:off x="2322226" y="4383321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735767" y="3060995"/>
                    <a:ext cx="1180285" cy="42491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System level requirements</a:t>
                    </a:r>
                    <a:endParaRPr lang="eu-ES" sz="900"/>
                  </a:p>
                </p:txBody>
              </p:sp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1731616" y="3651098"/>
                    <a:ext cx="1180285" cy="58425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Decomposed and derived  requirements</a:t>
                    </a:r>
                    <a:endParaRPr lang="eu-ES" sz="900"/>
                  </a:p>
                </p:txBody>
              </p:sp>
              <p:sp>
                <p:nvSpPr>
                  <p:cNvPr id="15" name="Carré corné 14"/>
                  <p:cNvSpPr/>
                  <p:nvPr/>
                </p:nvSpPr>
                <p:spPr bwMode="auto">
                  <a:xfrm>
                    <a:off x="1674059" y="1859260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6" name="Connecteur droit avec flèche 15"/>
                  <p:cNvCxnSpPr/>
                  <p:nvPr/>
                </p:nvCxnSpPr>
                <p:spPr bwMode="auto">
                  <a:xfrm flipH="1" flipV="1">
                    <a:off x="2317189" y="2309433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" name="Flèche vers la droite 16"/>
                  <p:cNvSpPr/>
                  <p:nvPr/>
                </p:nvSpPr>
                <p:spPr bwMode="auto">
                  <a:xfrm rot="5400000">
                    <a:off x="2424382" y="168422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8" name="Flèche vers la droite 17"/>
                  <p:cNvSpPr/>
                  <p:nvPr/>
                </p:nvSpPr>
                <p:spPr bwMode="auto">
                  <a:xfrm rot="5400000">
                    <a:off x="2424382" y="4479529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" name="Flèche vers la droite 18"/>
                  <p:cNvSpPr/>
                  <p:nvPr/>
                </p:nvSpPr>
                <p:spPr bwMode="auto">
                  <a:xfrm rot="5400000">
                    <a:off x="2424381" y="2366903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0" name="Carré corné 19"/>
                  <p:cNvSpPr/>
                  <p:nvPr/>
                </p:nvSpPr>
                <p:spPr bwMode="auto">
                  <a:xfrm>
                    <a:off x="1638404" y="5856144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low-level requirements</a:t>
                    </a:r>
                    <a:endParaRPr kumimoji="0" lang="eu-E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1" name="Carré corné 20"/>
                  <p:cNvSpPr/>
                  <p:nvPr/>
                </p:nvSpPr>
                <p:spPr>
                  <a:xfrm>
                    <a:off x="3969741" y="5971181"/>
                    <a:ext cx="1145372" cy="463248"/>
                  </a:xfrm>
                  <a:prstGeom prst="foldedCorner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SW Code</a:t>
                    </a:r>
                    <a:endParaRPr lang="eu-ES" sz="1600" dirty="0"/>
                  </a:p>
                </p:txBody>
              </p:sp>
              <p:cxnSp>
                <p:nvCxnSpPr>
                  <p:cNvPr id="22" name="Connecteur droit avec flèche 21"/>
                  <p:cNvCxnSpPr/>
                  <p:nvPr/>
                </p:nvCxnSpPr>
                <p:spPr bwMode="auto">
                  <a:xfrm flipH="1" flipV="1">
                    <a:off x="2204172" y="5466633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3" name="Flèche vers la droite 22"/>
                  <p:cNvSpPr/>
                  <p:nvPr/>
                </p:nvSpPr>
                <p:spPr bwMode="auto">
                  <a:xfrm rot="5400000">
                    <a:off x="2277790" y="561030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" name="Flèche vers la droite 23"/>
                  <p:cNvSpPr/>
                  <p:nvPr/>
                </p:nvSpPr>
                <p:spPr bwMode="auto">
                  <a:xfrm>
                    <a:off x="3054815" y="6128506"/>
                    <a:ext cx="762000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25" name="Connecteur droit avec flèche 24"/>
                  <p:cNvCxnSpPr/>
                  <p:nvPr/>
                </p:nvCxnSpPr>
                <p:spPr bwMode="auto">
                  <a:xfrm flipH="1">
                    <a:off x="2933804" y="5992642"/>
                    <a:ext cx="762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" name="Connecteur droit 25"/>
                  <p:cNvCxnSpPr/>
                  <p:nvPr/>
                </p:nvCxnSpPr>
                <p:spPr>
                  <a:xfrm>
                    <a:off x="1105277" y="4472005"/>
                    <a:ext cx="6809953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/>
                  <p:cNvCxnSpPr/>
                  <p:nvPr/>
                </p:nvCxnSpPr>
                <p:spPr>
                  <a:xfrm>
                    <a:off x="1190835" y="2400161"/>
                    <a:ext cx="6460580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ZoneTexte 27"/>
                  <p:cNvSpPr txBox="1"/>
                  <p:nvPr/>
                </p:nvSpPr>
                <p:spPr>
                  <a:xfrm>
                    <a:off x="5568349" y="1664081"/>
                    <a:ext cx="2036266" cy="672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u-ES" sz="1600" dirty="0" smtClean="0"/>
                      <a:t>System concepts (problem space)</a:t>
                    </a:r>
                    <a:endParaRPr lang="eu-ES" sz="1600" dirty="0"/>
                  </a:p>
                </p:txBody>
              </p:sp>
              <p:sp>
                <p:nvSpPr>
                  <p:cNvPr id="29" name="ZoneTexte 28"/>
                  <p:cNvSpPr txBox="1"/>
                  <p:nvPr/>
                </p:nvSpPr>
                <p:spPr>
                  <a:xfrm>
                    <a:off x="5568349" y="2528781"/>
                    <a:ext cx="1973062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System definition</a:t>
                    </a:r>
                  </a:p>
                  <a:p>
                    <a:r>
                      <a:rPr lang="eu-ES" sz="1600" dirty="0" smtClean="0"/>
                      <a:t>(Solution definition)</a:t>
                    </a:r>
                    <a:endParaRPr lang="eu-ES" sz="1600" dirty="0"/>
                  </a:p>
                </p:txBody>
              </p:sp>
              <p:sp>
                <p:nvSpPr>
                  <p:cNvPr id="30" name="ZoneTexte 29"/>
                  <p:cNvSpPr txBox="1"/>
                  <p:nvPr/>
                </p:nvSpPr>
                <p:spPr>
                  <a:xfrm>
                    <a:off x="5488353" y="4620432"/>
                    <a:ext cx="2426879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Software block definition</a:t>
                    </a:r>
                  </a:p>
                  <a:p>
                    <a:r>
                      <a:rPr lang="eu-ES" sz="1600" dirty="0" smtClean="0"/>
                      <a:t>And realization</a:t>
                    </a:r>
                    <a:endParaRPr lang="eu-ES" sz="1600" dirty="0"/>
                  </a:p>
                </p:txBody>
              </p:sp>
            </p:grpSp>
            <p:sp>
              <p:nvSpPr>
                <p:cNvPr id="35" name="Rectangle à coins arrondis 34"/>
                <p:cNvSpPr/>
                <p:nvPr/>
              </p:nvSpPr>
              <p:spPr>
                <a:xfrm>
                  <a:off x="1805966" y="3238654"/>
                  <a:ext cx="1255118" cy="618865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SRS – Subset 26</a:t>
                  </a:r>
                  <a:endParaRPr lang="eu-ES" sz="1600" dirty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2173274" y="1957696"/>
                  <a:ext cx="870937" cy="45398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</a:t>
                  </a:r>
                  <a:endParaRPr lang="eu-ES" sz="1400" dirty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1814715" y="2573117"/>
                  <a:ext cx="794028" cy="454930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Cenelec EN 50128</a:t>
                  </a:r>
                  <a:endParaRPr lang="eu-ES" sz="1100" dirty="0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840659" y="4105594"/>
                <a:ext cx="1203552" cy="70124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openETCS decomposed and derived requirements</a:t>
                </a:r>
                <a:endParaRPr lang="eu-ES" sz="1100" dirty="0"/>
              </a:p>
            </p:txBody>
          </p:sp>
          <p:cxnSp>
            <p:nvCxnSpPr>
              <p:cNvPr id="44" name="Connecteur droit avec flèche 43"/>
              <p:cNvCxnSpPr/>
              <p:nvPr/>
            </p:nvCxnSpPr>
            <p:spPr bwMode="auto">
              <a:xfrm flipH="1" flipV="1">
                <a:off x="2468558" y="3800309"/>
                <a:ext cx="11284" cy="338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" name="Rectangle à coins arrondis 45"/>
            <p:cNvSpPr/>
            <p:nvPr/>
          </p:nvSpPr>
          <p:spPr>
            <a:xfrm>
              <a:off x="1936994" y="5331933"/>
              <a:ext cx="981438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2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5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73" name="Grouper 72"/>
          <p:cNvGrpSpPr/>
          <p:nvPr/>
        </p:nvGrpSpPr>
        <p:grpSpPr>
          <a:xfrm>
            <a:off x="366103" y="806250"/>
            <a:ext cx="7117426" cy="6003443"/>
            <a:chOff x="366103" y="806250"/>
            <a:chExt cx="7117426" cy="6003443"/>
          </a:xfrm>
        </p:grpSpPr>
        <p:grpSp>
          <p:nvGrpSpPr>
            <p:cNvPr id="23" name="Grouper 22"/>
            <p:cNvGrpSpPr/>
            <p:nvPr/>
          </p:nvGrpSpPr>
          <p:grpSpPr>
            <a:xfrm>
              <a:off x="366103" y="806250"/>
              <a:ext cx="7117426" cy="6003443"/>
              <a:chOff x="366103" y="806250"/>
              <a:chExt cx="7117426" cy="6003443"/>
            </a:xfrm>
          </p:grpSpPr>
          <p:grpSp>
            <p:nvGrpSpPr>
              <p:cNvPr id="22" name="Grouper 21"/>
              <p:cNvGrpSpPr/>
              <p:nvPr/>
            </p:nvGrpSpPr>
            <p:grpSpPr>
              <a:xfrm>
                <a:off x="366103" y="806250"/>
                <a:ext cx="7117426" cy="6003443"/>
                <a:chOff x="366103" y="806250"/>
                <a:chExt cx="7117426" cy="6003443"/>
              </a:xfrm>
            </p:grpSpPr>
            <p:grpSp>
              <p:nvGrpSpPr>
                <p:cNvPr id="19" name="Grouper 18"/>
                <p:cNvGrpSpPr/>
                <p:nvPr/>
              </p:nvGrpSpPr>
              <p:grpSpPr>
                <a:xfrm>
                  <a:off x="366103" y="806250"/>
                  <a:ext cx="7117426" cy="6003443"/>
                  <a:chOff x="366103" y="806250"/>
                  <a:chExt cx="7117426" cy="6003443"/>
                </a:xfrm>
              </p:grpSpPr>
              <p:grpSp>
                <p:nvGrpSpPr>
                  <p:cNvPr id="4" name="Grouper 3"/>
                  <p:cNvGrpSpPr/>
                  <p:nvPr/>
                </p:nvGrpSpPr>
                <p:grpSpPr>
                  <a:xfrm>
                    <a:off x="366103" y="978615"/>
                    <a:ext cx="7117426" cy="5831078"/>
                    <a:chOff x="366103" y="978615"/>
                    <a:chExt cx="7117426" cy="5831078"/>
                  </a:xfrm>
                </p:grpSpPr>
                <p:sp>
                  <p:nvSpPr>
                    <p:cNvPr id="5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17692" y="2585866"/>
                      <a:ext cx="3541685" cy="800067"/>
                    </a:xfrm>
                    <a:prstGeom prst="rect">
                      <a:avLst/>
                    </a:prstGeom>
                    <a:solidFill>
                      <a:srgbClr val="00C200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smtClean="0"/>
                        <a:t>System boundaries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System main functions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Interface definitions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2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u-ES" sz="1600"/>
                    </a:p>
                  </p:txBody>
                </p:sp>
                <p:sp>
                  <p:nvSpPr>
                    <p:cNvPr id="6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30521" y="3729425"/>
                      <a:ext cx="3503358" cy="1308790"/>
                    </a:xfrm>
                    <a:prstGeom prst="rect">
                      <a:avLst/>
                    </a:prstGeom>
                    <a:solidFill>
                      <a:srgbClr val="63B5E8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System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Functional/logical architecture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Physical configuration items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Constraints/Equations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Allocations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7" name="Carré corné 6"/>
                    <p:cNvSpPr/>
                    <p:nvPr/>
                  </p:nvSpPr>
                  <p:spPr bwMode="auto">
                    <a:xfrm>
                      <a:off x="482522" y="1294619"/>
                      <a:ext cx="10668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8" name="Carré corné 7"/>
                    <p:cNvSpPr/>
                    <p:nvPr/>
                  </p:nvSpPr>
                  <p:spPr bwMode="auto">
                    <a:xfrm>
                      <a:off x="541162" y="1370819"/>
                      <a:ext cx="1172615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lang="eu-ES" sz="120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  <a:cs typeface="Arial" charset="0"/>
                        </a:rPr>
                        <a:t>Needs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" name="Carré corné 8"/>
                    <p:cNvSpPr/>
                    <p:nvPr/>
                  </p:nvSpPr>
                  <p:spPr bwMode="auto">
                    <a:xfrm>
                      <a:off x="482522" y="2852521"/>
                      <a:ext cx="1295400" cy="179618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System 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0" name="Carré corné 9"/>
                    <p:cNvSpPr/>
                    <p:nvPr/>
                  </p:nvSpPr>
                  <p:spPr bwMode="auto">
                    <a:xfrm>
                      <a:off x="482522" y="4885814"/>
                      <a:ext cx="11430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" name="Carré corné 10"/>
                    <p:cNvSpPr/>
                    <p:nvPr/>
                  </p:nvSpPr>
                  <p:spPr bwMode="auto">
                    <a:xfrm>
                      <a:off x="570777" y="5038214"/>
                      <a:ext cx="1143000" cy="80762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building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block </a:t>
                      </a: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12" name="Connecteur droit avec flèche 11"/>
                    <p:cNvCxnSpPr>
                      <a:stCxn id="38" idx="0"/>
                      <a:endCxn id="8" idx="2"/>
                    </p:cNvCxnSpPr>
                    <p:nvPr/>
                  </p:nvCxnSpPr>
                  <p:spPr bwMode="auto">
                    <a:xfrm flipH="1" flipV="1">
                      <a:off x="1127470" y="1893117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" name="Connecteur droit avec flèche 12"/>
                    <p:cNvCxnSpPr/>
                    <p:nvPr/>
                  </p:nvCxnSpPr>
                  <p:spPr bwMode="auto">
                    <a:xfrm flipH="1" flipV="1">
                      <a:off x="1777922" y="1750512"/>
                      <a:ext cx="1676400" cy="228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" name="Connecteur droit avec flèche 13"/>
                    <p:cNvCxnSpPr/>
                    <p:nvPr/>
                  </p:nvCxnSpPr>
                  <p:spPr bwMode="auto">
                    <a:xfrm flipV="1">
                      <a:off x="5204652" y="2286312"/>
                      <a:ext cx="0" cy="28948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" name="Connecteur droit avec flèche 14"/>
                    <p:cNvCxnSpPr/>
                    <p:nvPr/>
                  </p:nvCxnSpPr>
                  <p:spPr bwMode="auto">
                    <a:xfrm flipV="1">
                      <a:off x="1734276" y="3287743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" name="Connecteur droit avec flèche 15"/>
                    <p:cNvCxnSpPr>
                      <a:stCxn id="6" idx="0"/>
                      <a:endCxn id="5" idx="2"/>
                    </p:cNvCxnSpPr>
                    <p:nvPr/>
                  </p:nvCxnSpPr>
                  <p:spPr bwMode="auto">
                    <a:xfrm flipV="1">
                      <a:off x="5282200" y="3385933"/>
                      <a:ext cx="6335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" name="Connecteur droit avec flèche 16"/>
                    <p:cNvCxnSpPr/>
                    <p:nvPr/>
                  </p:nvCxnSpPr>
                  <p:spPr bwMode="auto">
                    <a:xfrm flipH="1" flipV="1">
                      <a:off x="1701722" y="3655512"/>
                      <a:ext cx="1828800" cy="609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8" name="Connecteur droit avec flèche 17"/>
                    <p:cNvCxnSpPr/>
                    <p:nvPr/>
                  </p:nvCxnSpPr>
                  <p:spPr bwMode="auto">
                    <a:xfrm flipV="1">
                      <a:off x="1841294" y="4828944"/>
                      <a:ext cx="1676399" cy="5334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27" name="Flèche vers la droite 26"/>
                    <p:cNvSpPr/>
                    <p:nvPr/>
                  </p:nvSpPr>
                  <p:spPr bwMode="auto">
                    <a:xfrm rot="1108203">
                      <a:off x="1696440" y="3755101"/>
                      <a:ext cx="1937746" cy="1485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8" name="Flèche vers la droite 27"/>
                    <p:cNvSpPr/>
                    <p:nvPr/>
                  </p:nvSpPr>
                  <p:spPr bwMode="auto">
                    <a:xfrm rot="454278">
                      <a:off x="1780624" y="1630354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" name="Flèche vers la droite 28"/>
                    <p:cNvSpPr/>
                    <p:nvPr/>
                  </p:nvSpPr>
                  <p:spPr bwMode="auto">
                    <a:xfrm rot="9781260">
                      <a:off x="1743132" y="4873869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0" name="Flèche vers la droite 29"/>
                    <p:cNvSpPr/>
                    <p:nvPr/>
                  </p:nvSpPr>
                  <p:spPr bwMode="auto">
                    <a:xfrm rot="10523117">
                      <a:off x="1726345" y="3155427"/>
                      <a:ext cx="1737720" cy="12711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" name="Flèche vers la droite 30"/>
                    <p:cNvSpPr/>
                    <p:nvPr/>
                  </p:nvSpPr>
                  <p:spPr bwMode="auto">
                    <a:xfrm rot="5400000">
                      <a:off x="5461140" y="3458961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2" name="Connecteur droit avec flèche 31"/>
                    <p:cNvCxnSpPr>
                      <a:stCxn id="11" idx="0"/>
                      <a:endCxn id="9" idx="2"/>
                    </p:cNvCxnSpPr>
                    <p:nvPr/>
                  </p:nvCxnSpPr>
                  <p:spPr bwMode="auto">
                    <a:xfrm flipH="1" flipV="1">
                      <a:off x="1130222" y="4648703"/>
                      <a:ext cx="12055" cy="38951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3" name="ZoneTexte 32"/>
                    <p:cNvSpPr txBox="1"/>
                    <p:nvPr/>
                  </p:nvSpPr>
                  <p:spPr>
                    <a:xfrm>
                      <a:off x="543763" y="3326377"/>
                      <a:ext cx="1180285" cy="40011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System level requirements</a:t>
                      </a:r>
                      <a:endParaRPr lang="eu-ES" sz="1000"/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539612" y="3916480"/>
                      <a:ext cx="1180285" cy="5539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Decomposed and derived  requirements</a:t>
                      </a:r>
                      <a:endParaRPr lang="eu-ES" sz="1000"/>
                    </a:p>
                  </p:txBody>
                </p:sp>
                <p:sp>
                  <p:nvSpPr>
                    <p:cNvPr id="35" name="Flèche vers la droite 34"/>
                    <p:cNvSpPr/>
                    <p:nvPr/>
                  </p:nvSpPr>
                  <p:spPr bwMode="auto">
                    <a:xfrm rot="11092584">
                      <a:off x="1712194" y="426817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6" name="Connecteur droit avec flèche 35"/>
                    <p:cNvCxnSpPr/>
                    <p:nvPr/>
                  </p:nvCxnSpPr>
                  <p:spPr bwMode="auto">
                    <a:xfrm>
                      <a:off x="1713777" y="4405255"/>
                      <a:ext cx="1842243" cy="141318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7" name="Flèche vers la droite 36"/>
                    <p:cNvSpPr/>
                    <p:nvPr/>
                  </p:nvSpPr>
                  <p:spPr bwMode="auto">
                    <a:xfrm rot="5400000">
                      <a:off x="5302831" y="2401816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8" name="Carré corné 37"/>
                    <p:cNvSpPr/>
                    <p:nvPr/>
                  </p:nvSpPr>
                  <p:spPr bwMode="auto">
                    <a:xfrm>
                      <a:off x="482055" y="2124642"/>
                      <a:ext cx="1295400" cy="45115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9" name="Connecteur droit avec flèche 38"/>
                    <p:cNvCxnSpPr/>
                    <p:nvPr/>
                  </p:nvCxnSpPr>
                  <p:spPr bwMode="auto">
                    <a:xfrm flipH="1" flipV="1">
                      <a:off x="1125185" y="2574815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0" name="Flèche vers la droite 39"/>
                    <p:cNvSpPr/>
                    <p:nvPr/>
                  </p:nvSpPr>
                  <p:spPr bwMode="auto">
                    <a:xfrm rot="10523117">
                      <a:off x="1790461" y="2157977"/>
                      <a:ext cx="1673648" cy="12344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" name="Flèche vers la droite 40"/>
                    <p:cNvSpPr/>
                    <p:nvPr/>
                  </p:nvSpPr>
                  <p:spPr bwMode="auto">
                    <a:xfrm rot="841563">
                      <a:off x="1790730" y="2639828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42" name="Connecteur droit avec flèche 41"/>
                    <p:cNvCxnSpPr/>
                    <p:nvPr/>
                  </p:nvCxnSpPr>
                  <p:spPr bwMode="auto">
                    <a:xfrm flipV="1">
                      <a:off x="1777455" y="2286311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3" name="Connecteur droit avec flèche 42"/>
                    <p:cNvCxnSpPr/>
                    <p:nvPr/>
                  </p:nvCxnSpPr>
                  <p:spPr bwMode="auto">
                    <a:xfrm flipH="1" flipV="1">
                      <a:off x="1719897" y="2610706"/>
                      <a:ext cx="1746465" cy="41831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4" name="Flèche vers la droite 43"/>
                    <p:cNvSpPr/>
                    <p:nvPr/>
                  </p:nvSpPr>
                  <p:spPr bwMode="auto">
                    <a:xfrm rot="5400000">
                      <a:off x="1232378" y="1949608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5" name="Flèche vers la droite 44"/>
                    <p:cNvSpPr/>
                    <p:nvPr/>
                  </p:nvSpPr>
                  <p:spPr bwMode="auto">
                    <a:xfrm rot="5400000">
                      <a:off x="1232378" y="4744911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6" name="Flèche vers la droite 45"/>
                    <p:cNvSpPr/>
                    <p:nvPr/>
                  </p:nvSpPr>
                  <p:spPr bwMode="auto">
                    <a:xfrm rot="5400000">
                      <a:off x="1232377" y="2632285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8" name="Carré corné 47"/>
                    <p:cNvSpPr/>
                    <p:nvPr/>
                  </p:nvSpPr>
                  <p:spPr bwMode="auto">
                    <a:xfrm>
                      <a:off x="457200" y="6264722"/>
                      <a:ext cx="1212557" cy="39214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low-level requirements</a:t>
                      </a:r>
                      <a:endParaRPr kumimoji="0" lang="eu-E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9" name="Carré corné 48"/>
                    <p:cNvSpPr/>
                    <p:nvPr/>
                  </p:nvSpPr>
                  <p:spPr>
                    <a:xfrm>
                      <a:off x="3578001" y="6474903"/>
                      <a:ext cx="3455878" cy="334790"/>
                    </a:xfrm>
                    <a:prstGeom prst="foldedCorner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b="1" smtClean="0">
                          <a:solidFill>
                            <a:schemeClr val="tx1"/>
                          </a:solidFill>
                        </a:rPr>
                        <a:t>SW Code</a:t>
                      </a:r>
                      <a:endParaRPr lang="eu-ES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" name="Connecteur droit avec flèche 49"/>
                    <p:cNvCxnSpPr>
                      <a:stCxn id="49" idx="1"/>
                    </p:cNvCxnSpPr>
                    <p:nvPr/>
                  </p:nvCxnSpPr>
                  <p:spPr bwMode="auto">
                    <a:xfrm flipH="1" flipV="1">
                      <a:off x="1726965" y="6474904"/>
                      <a:ext cx="1851036" cy="16739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1" name="Flèche vers la droite 50"/>
                    <p:cNvSpPr/>
                    <p:nvPr/>
                  </p:nvSpPr>
                  <p:spPr bwMode="auto">
                    <a:xfrm rot="299954">
                      <a:off x="1748972" y="6393138"/>
                      <a:ext cx="1763616" cy="1432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 bwMode="auto">
                    <a:xfrm flipH="1" flipV="1">
                      <a:off x="1013455" y="5880391"/>
                      <a:ext cx="11284" cy="338563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3" name="Flèche vers la droite 52"/>
                    <p:cNvSpPr/>
                    <p:nvPr/>
                  </p:nvSpPr>
                  <p:spPr bwMode="auto">
                    <a:xfrm rot="5400000">
                      <a:off x="1108532" y="6002252"/>
                      <a:ext cx="290754" cy="142654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54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56020" y="5458023"/>
                      <a:ext cx="3503358" cy="677964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SW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Architecture / Design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55" name="Flèche vers la droite 54"/>
                    <p:cNvSpPr/>
                    <p:nvPr/>
                  </p:nvSpPr>
                  <p:spPr bwMode="auto">
                    <a:xfrm rot="442519">
                      <a:off x="1707184" y="5473113"/>
                      <a:ext cx="1835452" cy="16559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6" name="Connecteur droit avec flèche 55"/>
                    <p:cNvCxnSpPr>
                      <a:stCxn id="54" idx="1"/>
                    </p:cNvCxnSpPr>
                    <p:nvPr/>
                  </p:nvCxnSpPr>
                  <p:spPr bwMode="auto">
                    <a:xfrm flipH="1" flipV="1">
                      <a:off x="1701722" y="5574433"/>
                      <a:ext cx="1854298" cy="22257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7" name="Flèche vers la droite 56"/>
                    <p:cNvSpPr/>
                    <p:nvPr/>
                  </p:nvSpPr>
                  <p:spPr bwMode="auto">
                    <a:xfrm rot="10142742">
                      <a:off x="1681014" y="598564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8" name="Connecteur droit avec flèche 57"/>
                    <p:cNvCxnSpPr/>
                    <p:nvPr/>
                  </p:nvCxnSpPr>
                  <p:spPr bwMode="auto">
                    <a:xfrm flipV="1">
                      <a:off x="1680574" y="5979054"/>
                      <a:ext cx="1837119" cy="37355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9" name="Flèche vers la droite 58"/>
                    <p:cNvSpPr/>
                    <p:nvPr/>
                  </p:nvSpPr>
                  <p:spPr bwMode="auto">
                    <a:xfrm rot="5400000">
                      <a:off x="5308740" y="5154003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60" name="Flèche vers la droite 59"/>
                    <p:cNvSpPr/>
                    <p:nvPr/>
                  </p:nvSpPr>
                  <p:spPr bwMode="auto">
                    <a:xfrm rot="5400000">
                      <a:off x="5362494" y="6209014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/>
                    <p:nvPr/>
                  </p:nvCxnSpPr>
                  <p:spPr bwMode="auto">
                    <a:xfrm flipH="1" flipV="1">
                      <a:off x="5269372" y="5038214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2" name="Connecteur droit avec flèche 61"/>
                    <p:cNvCxnSpPr/>
                    <p:nvPr/>
                  </p:nvCxnSpPr>
                  <p:spPr bwMode="auto">
                    <a:xfrm flipH="1" flipV="1">
                      <a:off x="5282200" y="6106069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" name="Rectangle à coins arrondis 2"/>
                    <p:cNvSpPr/>
                    <p:nvPr/>
                  </p:nvSpPr>
                  <p:spPr>
                    <a:xfrm>
                      <a:off x="543763" y="2913232"/>
                      <a:ext cx="1160384" cy="793310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SRS – Subset 26</a:t>
                      </a:r>
                      <a:endParaRPr lang="eu-ES" sz="1600" dirty="0"/>
                    </a:p>
                  </p:txBody>
                </p:sp>
                <p:sp>
                  <p:nvSpPr>
                    <p:cNvPr id="63" name="Rectangle à coins arrondis 62"/>
                    <p:cNvSpPr/>
                    <p:nvPr/>
                  </p:nvSpPr>
                  <p:spPr>
                    <a:xfrm>
                      <a:off x="926698" y="1280156"/>
                      <a:ext cx="870937" cy="61296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User stories</a:t>
                      </a:r>
                      <a:endParaRPr lang="eu-ES" sz="1600" dirty="0"/>
                    </a:p>
                  </p:txBody>
                </p:sp>
                <p:sp>
                  <p:nvSpPr>
                    <p:cNvPr id="64" name="Rectangle à coins arrondis 63"/>
                    <p:cNvSpPr/>
                    <p:nvPr/>
                  </p:nvSpPr>
                  <p:spPr>
                    <a:xfrm>
                      <a:off x="5068623" y="4016113"/>
                      <a:ext cx="1829227" cy="1962941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openETCS OnBoard Unit functions</a:t>
                      </a:r>
                    </a:p>
                    <a:p>
                      <a:pPr algn="ctr"/>
                      <a:r>
                        <a:rPr lang="eu-ES" dirty="0" smtClean="0"/>
                        <a:t>(executable) model</a:t>
                      </a:r>
                      <a:endParaRPr lang="eu-ES" dirty="0"/>
                    </a:p>
                  </p:txBody>
                </p:sp>
                <p:sp>
                  <p:nvSpPr>
                    <p:cNvPr id="70" name="Rectangle à coins arrondis 69"/>
                    <p:cNvSpPr/>
                    <p:nvPr/>
                  </p:nvSpPr>
                  <p:spPr>
                    <a:xfrm>
                      <a:off x="366103" y="2038844"/>
                      <a:ext cx="816479" cy="53597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Cenelec EN50128</a:t>
                      </a:r>
                      <a:endParaRPr lang="eu-ES" sz="1200" dirty="0"/>
                    </a:p>
                  </p:txBody>
                </p:sp>
                <p:sp>
                  <p:nvSpPr>
                    <p:cNvPr id="76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182582" y="978615"/>
                      <a:ext cx="6300947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u-ES"/>
                    </a:p>
                  </p:txBody>
                </p:sp>
                <p:sp>
                  <p:nvSpPr>
                    <p:cNvPr id="81" name="Rectangle à coins arrondis 80"/>
                    <p:cNvSpPr/>
                    <p:nvPr/>
                  </p:nvSpPr>
                  <p:spPr>
                    <a:xfrm>
                      <a:off x="3556020" y="2681941"/>
                      <a:ext cx="2335954" cy="1642782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Architecture </a:t>
                      </a:r>
                    </a:p>
                    <a:p>
                      <a:pPr algn="ctr"/>
                      <a:r>
                        <a:rPr lang="eu-ES" dirty="0" smtClean="0"/>
                        <a:t>(semi formal) model</a:t>
                      </a:r>
                      <a:endParaRPr lang="eu-ES" dirty="0"/>
                    </a:p>
                  </p:txBody>
                </p:sp>
                <p:sp>
                  <p:nvSpPr>
                    <p:cNvPr id="72" name="Rectangle à coins arrondis 71"/>
                    <p:cNvSpPr/>
                    <p:nvPr/>
                  </p:nvSpPr>
                  <p:spPr>
                    <a:xfrm>
                      <a:off x="5705186" y="3169411"/>
                      <a:ext cx="1102048" cy="102314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400" dirty="0" smtClean="0"/>
                        <a:t>Data dictionnary model</a:t>
                      </a:r>
                      <a:endParaRPr lang="eu-ES" sz="1400" dirty="0"/>
                    </a:p>
                  </p:txBody>
                </p:sp>
                <p:sp>
                  <p:nvSpPr>
                    <p:cNvPr id="67" name="Rectangle à coins arrondis 66"/>
                    <p:cNvSpPr/>
                    <p:nvPr/>
                  </p:nvSpPr>
                  <p:spPr>
                    <a:xfrm>
                      <a:off x="3607803" y="1613311"/>
                      <a:ext cx="2821290" cy="51008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User stories model</a:t>
                      </a:r>
                    </a:p>
                  </p:txBody>
                </p:sp>
              </p:grpSp>
              <p:grpSp>
                <p:nvGrpSpPr>
                  <p:cNvPr id="83" name="Grouper 82"/>
                  <p:cNvGrpSpPr/>
                  <p:nvPr/>
                </p:nvGrpSpPr>
                <p:grpSpPr>
                  <a:xfrm>
                    <a:off x="431702" y="806250"/>
                    <a:ext cx="6602177" cy="523220"/>
                    <a:chOff x="1498305" y="948377"/>
                    <a:chExt cx="7546107" cy="523220"/>
                  </a:xfrm>
                </p:grpSpPr>
                <p:sp>
                  <p:nvSpPr>
                    <p:cNvPr id="84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498305" y="978615"/>
                      <a:ext cx="5985224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n-GB" dirty="0"/>
                    </a:p>
                  </p:txBody>
                </p:sp>
                <p:cxnSp>
                  <p:nvCxnSpPr>
                    <p:cNvPr id="85" name="Connecteur droit avec flèche 84"/>
                    <p:cNvCxnSpPr/>
                    <p:nvPr/>
                  </p:nvCxnSpPr>
                  <p:spPr bwMode="auto">
                    <a:xfrm flipH="1">
                      <a:off x="4191076" y="1154722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86" name="ZoneTexte 85"/>
                    <p:cNvSpPr txBox="1"/>
                    <p:nvPr/>
                  </p:nvSpPr>
                  <p:spPr>
                    <a:xfrm>
                      <a:off x="5128501" y="948377"/>
                      <a:ext cx="391591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 (between requirements or through models)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89" name="Flèche vers la droite 88"/>
                    <p:cNvSpPr/>
                    <p:nvPr/>
                  </p:nvSpPr>
                  <p:spPr bwMode="auto">
                    <a:xfrm>
                      <a:off x="1715982" y="1066371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0" name="ZoneTexte 89"/>
                    <p:cNvSpPr txBox="1"/>
                    <p:nvPr/>
                  </p:nvSpPr>
                  <p:spPr>
                    <a:xfrm>
                      <a:off x="2587880" y="978999"/>
                      <a:ext cx="64633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dirty="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n-GB" sz="14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4" name="Rectangle à coins arrondis 73"/>
                <p:cNvSpPr/>
                <p:nvPr/>
              </p:nvSpPr>
              <p:spPr>
                <a:xfrm>
                  <a:off x="539612" y="3853140"/>
                  <a:ext cx="1160384" cy="1453684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decomposed and derived requirements</a:t>
                  </a:r>
                  <a:endParaRPr lang="eu-ES" sz="1200" dirty="0"/>
                </a:p>
              </p:txBody>
            </p:sp>
          </p:grpSp>
          <p:cxnSp>
            <p:nvCxnSpPr>
              <p:cNvPr id="75" name="Connecteur droit avec flèche 74"/>
              <p:cNvCxnSpPr>
                <a:stCxn id="74" idx="0"/>
              </p:cNvCxnSpPr>
              <p:nvPr/>
            </p:nvCxnSpPr>
            <p:spPr bwMode="auto">
              <a:xfrm flipH="1" flipV="1">
                <a:off x="1113132" y="3615162"/>
                <a:ext cx="6672" cy="2379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Rectangle à coins arrondis 91"/>
            <p:cNvSpPr/>
            <p:nvPr/>
          </p:nvSpPr>
          <p:spPr>
            <a:xfrm>
              <a:off x="595370" y="5458023"/>
              <a:ext cx="953952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21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140" name="Grouper 139"/>
          <p:cNvGrpSpPr/>
          <p:nvPr/>
        </p:nvGrpSpPr>
        <p:grpSpPr>
          <a:xfrm>
            <a:off x="920223" y="1519887"/>
            <a:ext cx="5581010" cy="5013506"/>
            <a:chOff x="920223" y="1519887"/>
            <a:chExt cx="5581010" cy="5013506"/>
          </a:xfrm>
        </p:grpSpPr>
        <p:grpSp>
          <p:nvGrpSpPr>
            <p:cNvPr id="127" name="Grouper 126"/>
            <p:cNvGrpSpPr/>
            <p:nvPr/>
          </p:nvGrpSpPr>
          <p:grpSpPr>
            <a:xfrm>
              <a:off x="920223" y="1519887"/>
              <a:ext cx="5581010" cy="5013506"/>
              <a:chOff x="920223" y="1519887"/>
              <a:chExt cx="5581010" cy="5013506"/>
            </a:xfrm>
          </p:grpSpPr>
          <p:grpSp>
            <p:nvGrpSpPr>
              <p:cNvPr id="126" name="Grouper 125"/>
              <p:cNvGrpSpPr/>
              <p:nvPr/>
            </p:nvGrpSpPr>
            <p:grpSpPr>
              <a:xfrm>
                <a:off x="920223" y="2482896"/>
                <a:ext cx="5581010" cy="4050497"/>
                <a:chOff x="920223" y="2482896"/>
                <a:chExt cx="5581010" cy="4050497"/>
              </a:xfrm>
            </p:grpSpPr>
            <p:grpSp>
              <p:nvGrpSpPr>
                <p:cNvPr id="108" name="Grouper 107"/>
                <p:cNvGrpSpPr/>
                <p:nvPr/>
              </p:nvGrpSpPr>
              <p:grpSpPr>
                <a:xfrm>
                  <a:off x="920223" y="2482896"/>
                  <a:ext cx="5581010" cy="4050497"/>
                  <a:chOff x="920223" y="2482896"/>
                  <a:chExt cx="5581010" cy="4050497"/>
                </a:xfrm>
              </p:grpSpPr>
              <p:grpSp>
                <p:nvGrpSpPr>
                  <p:cNvPr id="97" name="Grouper 96"/>
                  <p:cNvGrpSpPr/>
                  <p:nvPr/>
                </p:nvGrpSpPr>
                <p:grpSpPr>
                  <a:xfrm>
                    <a:off x="920223" y="2482896"/>
                    <a:ext cx="5581010" cy="4050497"/>
                    <a:chOff x="920223" y="2482896"/>
                    <a:chExt cx="5581010" cy="4050497"/>
                  </a:xfrm>
                </p:grpSpPr>
                <p:grpSp>
                  <p:nvGrpSpPr>
                    <p:cNvPr id="22" name="Grouper 21"/>
                    <p:cNvGrpSpPr/>
                    <p:nvPr/>
                  </p:nvGrpSpPr>
                  <p:grpSpPr>
                    <a:xfrm>
                      <a:off x="920223" y="2482896"/>
                      <a:ext cx="5581010" cy="4050497"/>
                      <a:chOff x="366103" y="2741299"/>
                      <a:chExt cx="5581010" cy="4050497"/>
                    </a:xfrm>
                  </p:grpSpPr>
                  <p:grpSp>
                    <p:nvGrpSpPr>
                      <p:cNvPr id="4" name="Grouper 3"/>
                      <p:cNvGrpSpPr/>
                      <p:nvPr/>
                    </p:nvGrpSpPr>
                    <p:grpSpPr>
                      <a:xfrm>
                        <a:off x="366103" y="2741299"/>
                        <a:ext cx="5581010" cy="3112203"/>
                        <a:chOff x="366103" y="2741299"/>
                        <a:chExt cx="5581010" cy="3112203"/>
                      </a:xfrm>
                    </p:grpSpPr>
                    <p:sp>
                      <p:nvSpPr>
                        <p:cNvPr id="3" name="Rectangle à coins arrondis 2"/>
                        <p:cNvSpPr/>
                        <p:nvPr/>
                      </p:nvSpPr>
                      <p:spPr>
                        <a:xfrm>
                          <a:off x="366103" y="2741299"/>
                          <a:ext cx="1243411" cy="2005775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SRS – Subset 26</a:t>
                          </a:r>
                        </a:p>
                        <a:p>
                          <a:pPr algn="ctr"/>
                          <a:endParaRPr lang="eu-ES" sz="1600" dirty="0"/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81" name="Rectangle à coins arrondis 80"/>
                        <p:cNvSpPr/>
                        <p:nvPr/>
                      </p:nvSpPr>
                      <p:spPr>
                        <a:xfrm>
                          <a:off x="2489113" y="2787067"/>
                          <a:ext cx="2013568" cy="153765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System architecture </a:t>
                          </a:r>
                        </a:p>
                        <a:p>
                          <a:pPr algn="ctr"/>
                          <a:r>
                            <a:rPr lang="eu-ES" sz="1600" dirty="0" smtClean="0"/>
                            <a:t>(semi formal) model</a:t>
                          </a:r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72" name="Rectangle à coins arrondis 71"/>
                        <p:cNvSpPr/>
                        <p:nvPr/>
                      </p:nvSpPr>
                      <p:spPr>
                        <a:xfrm>
                          <a:off x="4338256" y="3162730"/>
                          <a:ext cx="1102048" cy="102314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400" dirty="0" smtClean="0"/>
                            <a:t>Data dictionnary model</a:t>
                          </a:r>
                          <a:endParaRPr lang="eu-ES" sz="1400" dirty="0"/>
                        </a:p>
                      </p:txBody>
                    </p:sp>
                    <p:sp>
                      <p:nvSpPr>
                        <p:cNvPr id="64" name="Rectangle à coins arrondis 63"/>
                        <p:cNvSpPr/>
                        <p:nvPr/>
                      </p:nvSpPr>
                      <p:spPr>
                        <a:xfrm>
                          <a:off x="3817003" y="4050440"/>
                          <a:ext cx="2130110" cy="1803062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762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dirty="0" smtClean="0"/>
                            <a:t>openETCS OBU functional</a:t>
                          </a:r>
                        </a:p>
                        <a:p>
                          <a:pPr algn="ctr"/>
                          <a:r>
                            <a:rPr lang="eu-ES" dirty="0" smtClean="0"/>
                            <a:t>(formal)</a:t>
                          </a:r>
                        </a:p>
                        <a:p>
                          <a:pPr algn="ctr"/>
                          <a:r>
                            <a:rPr lang="eu-ES" dirty="0" smtClean="0"/>
                            <a:t>executable model</a:t>
                          </a:r>
                          <a:endParaRPr lang="eu-ES" dirty="0"/>
                        </a:p>
                      </p:txBody>
                    </p:sp>
                  </p:grpSp>
                  <p:sp>
                    <p:nvSpPr>
                      <p:cNvPr id="75" name="Rectangle à coins arrondis 74"/>
                      <p:cNvSpPr/>
                      <p:nvPr/>
                    </p:nvSpPr>
                    <p:spPr>
                      <a:xfrm>
                        <a:off x="3897090" y="6334061"/>
                        <a:ext cx="2034565" cy="457735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8000"/>
                        </a:srgbClr>
                      </a:solidFill>
                      <a:ln w="76200" cmpd="sng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400" dirty="0" smtClean="0"/>
                          <a:t>G</a:t>
                        </a:r>
                        <a:r>
                          <a:rPr lang="eu-ES" sz="1400" dirty="0" smtClean="0"/>
                          <a:t>enerated SW code</a:t>
                        </a:r>
                        <a:endParaRPr lang="eu-ES" sz="1400" dirty="0"/>
                      </a:p>
                    </p:txBody>
                  </p:sp>
                </p:grpSp>
                <p:cxnSp>
                  <p:nvCxnSpPr>
                    <p:cNvPr id="77" name="Connecteur droit avec flèche 76"/>
                    <p:cNvCxnSpPr/>
                    <p:nvPr/>
                  </p:nvCxnSpPr>
                  <p:spPr>
                    <a:xfrm flipH="1">
                      <a:off x="2132613" y="4210626"/>
                      <a:ext cx="2238510" cy="1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avec flèche 90"/>
                    <p:cNvCxnSpPr/>
                    <p:nvPr/>
                  </p:nvCxnSpPr>
                  <p:spPr>
                    <a:xfrm flipV="1">
                      <a:off x="5765953" y="5389142"/>
                      <a:ext cx="0" cy="686516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dash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9" name="Connecteur droit avec flèche 98"/>
                  <p:cNvCxnSpPr/>
                  <p:nvPr/>
                </p:nvCxnSpPr>
                <p:spPr>
                  <a:xfrm flipH="1">
                    <a:off x="2132613" y="3142691"/>
                    <a:ext cx="910620" cy="0"/>
                  </a:xfrm>
                  <a:prstGeom prst="straightConnector1">
                    <a:avLst/>
                  </a:prstGeom>
                  <a:ln w="28575" cmpd="sng">
                    <a:solidFill>
                      <a:srgbClr val="FF66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avec flèche 100"/>
                  <p:cNvCxnSpPr/>
                  <p:nvPr/>
                </p:nvCxnSpPr>
                <p:spPr>
                  <a:xfrm flipH="1">
                    <a:off x="2162880" y="3646469"/>
                    <a:ext cx="2813836" cy="0"/>
                  </a:xfrm>
                  <a:prstGeom prst="straightConnector1">
                    <a:avLst/>
                  </a:prstGeom>
                  <a:ln w="28575" cmpd="sng">
                    <a:solidFill>
                      <a:srgbClr val="FF66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Connecteur droit avec flèche 108"/>
                <p:cNvCxnSpPr/>
                <p:nvPr/>
              </p:nvCxnSpPr>
              <p:spPr bwMode="auto">
                <a:xfrm flipH="1" flipV="1">
                  <a:off x="1541929" y="4465787"/>
                  <a:ext cx="10492" cy="3970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972229" y="4885733"/>
                  <a:ext cx="1160384" cy="89243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762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decomposed and derived requirements</a:t>
                  </a:r>
                  <a:endParaRPr lang="eu-ES" sz="12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132614" y="5240399"/>
                  <a:ext cx="2238509" cy="1"/>
                </a:xfrm>
                <a:prstGeom prst="straightConnector1">
                  <a:avLst/>
                </a:prstGeom>
                <a:ln w="57150" cmpd="sng">
                  <a:solidFill>
                    <a:srgbClr val="FF6600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er 124"/>
              <p:cNvGrpSpPr/>
              <p:nvPr/>
            </p:nvGrpSpPr>
            <p:grpSpPr>
              <a:xfrm>
                <a:off x="1263501" y="1519887"/>
                <a:ext cx="4845207" cy="844601"/>
                <a:chOff x="1378239" y="1361250"/>
                <a:chExt cx="4845207" cy="844601"/>
              </a:xfrm>
            </p:grpSpPr>
            <p:cxnSp>
              <p:nvCxnSpPr>
                <p:cNvPr id="117" name="Connecteur droit avec flèche 116"/>
                <p:cNvCxnSpPr/>
                <p:nvPr/>
              </p:nvCxnSpPr>
              <p:spPr bwMode="auto">
                <a:xfrm flipH="1">
                  <a:off x="1378239" y="1556205"/>
                  <a:ext cx="58303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8" name="ZoneTexte 117"/>
                <p:cNvSpPr txBox="1"/>
                <p:nvPr/>
              </p:nvSpPr>
              <p:spPr>
                <a:xfrm>
                  <a:off x="2017875" y="1361250"/>
                  <a:ext cx="42055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Traceability links to define and maintain</a:t>
                  </a:r>
                  <a:endParaRPr lang="en-GB" sz="1400" i="1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22" name="Connecteur droit avec flèche 121"/>
                <p:cNvCxnSpPr/>
                <p:nvPr/>
              </p:nvCxnSpPr>
              <p:spPr bwMode="auto">
                <a:xfrm flipH="1">
                  <a:off x="1378239" y="1834466"/>
                  <a:ext cx="58303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3" name="ZoneTexte 122"/>
                <p:cNvSpPr txBox="1"/>
                <p:nvPr/>
              </p:nvSpPr>
              <p:spPr>
                <a:xfrm>
                  <a:off x="2132614" y="1682631"/>
                  <a:ext cx="33821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Traceability links automatically defined and maintained by generation</a:t>
                  </a:r>
                  <a:endParaRPr lang="en-GB" sz="1400" i="1" dirty="0">
                    <a:solidFill>
                      <a:srgbClr val="FF6600"/>
                    </a:solidFill>
                  </a:endParaRPr>
                </a:p>
              </p:txBody>
            </p:sp>
          </p:grpSp>
        </p:grpSp>
        <p:sp>
          <p:nvSpPr>
            <p:cNvPr id="137" name="Rectangle à coins arrondis 136"/>
            <p:cNvSpPr/>
            <p:nvPr/>
          </p:nvSpPr>
          <p:spPr>
            <a:xfrm>
              <a:off x="1015767" y="5972909"/>
              <a:ext cx="953952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</a:t>
            </a:r>
            <a:r>
              <a:rPr lang="fr-FR" dirty="0" smtClean="0"/>
              <a:t>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8</a:t>
            </a:fld>
            <a:endParaRPr lang="fr-FR"/>
          </a:p>
        </p:txBody>
      </p:sp>
      <p:grpSp>
        <p:nvGrpSpPr>
          <p:cNvPr id="101" name="Grouper 100"/>
          <p:cNvGrpSpPr/>
          <p:nvPr/>
        </p:nvGrpSpPr>
        <p:grpSpPr>
          <a:xfrm>
            <a:off x="832460" y="1083596"/>
            <a:ext cx="7927172" cy="5131194"/>
            <a:chOff x="832460" y="1083596"/>
            <a:chExt cx="7927172" cy="513119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32460" y="1083596"/>
              <a:ext cx="7927172" cy="5131194"/>
              <a:chOff x="832460" y="1083596"/>
              <a:chExt cx="7927172" cy="5131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58941" y="1311455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083596"/>
                <a:ext cx="7805819" cy="5073985"/>
                <a:chOff x="953813" y="1083596"/>
                <a:chExt cx="7805819" cy="507398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83596"/>
                  <a:ext cx="7798108" cy="5073985"/>
                  <a:chOff x="953813" y="1083596"/>
                  <a:chExt cx="7798108" cy="507398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83596"/>
                    <a:ext cx="7798108" cy="4391125"/>
                    <a:chOff x="953813" y="1083596"/>
                    <a:chExt cx="7798108" cy="4391125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938105" y="2230970"/>
                      <a:ext cx="313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4. Copy (to support traceability)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503532"/>
                      <a:ext cx="11951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392887" y="3403529"/>
                      <a:ext cx="985318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45489" y="2833506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>
                      <a:off x="5617398" y="3162102"/>
                      <a:ext cx="928091" cy="596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6378205" y="1133896"/>
                      <a:ext cx="11055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3. Update</a:t>
                      </a:r>
                      <a:endParaRPr lang="fr-FR" dirty="0"/>
                    </a:p>
                  </p:txBody>
                </p:sp>
                <p:cxnSp>
                  <p:nvCxnSpPr>
                    <p:cNvPr id="46" name="Connecteur droit avec flèche 45"/>
                    <p:cNvCxnSpPr>
                      <a:stCxn id="6" idx="3"/>
                      <a:endCxn id="39" idx="1"/>
                    </p:cNvCxnSpPr>
                    <p:nvPr/>
                  </p:nvCxnSpPr>
                  <p:spPr>
                    <a:xfrm>
                      <a:off x="2304247" y="1608945"/>
                      <a:ext cx="1354694" cy="2288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21" idx="0"/>
                    </p:cNvCxnSpPr>
                    <p:nvPr/>
                  </p:nvCxnSpPr>
                  <p:spPr>
                    <a:xfrm flipH="1">
                      <a:off x="4850869" y="1952202"/>
                      <a:ext cx="2062" cy="86847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</p:cNvCxnSpPr>
                    <p:nvPr/>
                  </p:nvCxnSpPr>
                  <p:spPr>
                    <a:xfrm flipV="1">
                      <a:off x="2280348" y="1929318"/>
                      <a:ext cx="1445746" cy="48631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90800" y="2230970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2. 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56845" y="1083596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032" y="2547973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7356388" y="1300013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2"/>
                <a:endCxn id="39" idx="3"/>
              </p:cNvCxnSpPr>
              <p:nvPr/>
            </p:nvCxnSpPr>
            <p:spPr>
              <a:xfrm flipH="1" flipV="1">
                <a:off x="6046920" y="1631829"/>
                <a:ext cx="1309468" cy="96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3823942" y="45030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7</a:t>
                </a:r>
                <a:r>
                  <a:rPr lang="fr-FR" dirty="0" smtClean="0"/>
                  <a:t>. export</a:t>
                </a:r>
                <a:endParaRPr lang="fr-FR" dirty="0"/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535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6. </a:t>
                </a:r>
                <a:r>
                  <a:rPr lang="fr-FR" dirty="0" err="1" smtClean="0"/>
                  <a:t>Create</a:t>
                </a:r>
                <a:r>
                  <a:rPr lang="fr-FR" dirty="0" smtClean="0"/>
                  <a:t> tests</a:t>
                </a:r>
                <a:endParaRPr lang="fr-FR" dirty="0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518570" y="2729449"/>
                <a:ext cx="93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manage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9</a:t>
            </a:fld>
            <a:endParaRPr lang="fr-FR"/>
          </a:p>
        </p:txBody>
      </p:sp>
      <p:grpSp>
        <p:nvGrpSpPr>
          <p:cNvPr id="69" name="Grouper 68"/>
          <p:cNvGrpSpPr/>
          <p:nvPr/>
        </p:nvGrpSpPr>
        <p:grpSpPr>
          <a:xfrm>
            <a:off x="953813" y="1044318"/>
            <a:ext cx="7866986" cy="5113263"/>
            <a:chOff x="953813" y="1044318"/>
            <a:chExt cx="7866986" cy="5113263"/>
          </a:xfrm>
        </p:grpSpPr>
        <p:grpSp>
          <p:nvGrpSpPr>
            <p:cNvPr id="68" name="Grouper 67"/>
            <p:cNvGrpSpPr/>
            <p:nvPr/>
          </p:nvGrpSpPr>
          <p:grpSpPr>
            <a:xfrm>
              <a:off x="953813" y="1044318"/>
              <a:ext cx="7866986" cy="5113263"/>
              <a:chOff x="953813" y="1044318"/>
              <a:chExt cx="7866986" cy="5113263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565892" y="5474721"/>
                <a:ext cx="2163785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RT-tester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7" name="Grouper 66"/>
              <p:cNvGrpSpPr/>
              <p:nvPr/>
            </p:nvGrpSpPr>
            <p:grpSpPr>
              <a:xfrm>
                <a:off x="953813" y="1044318"/>
                <a:ext cx="7866986" cy="4430403"/>
                <a:chOff x="953813" y="1044318"/>
                <a:chExt cx="7866986" cy="4430403"/>
              </a:xfrm>
            </p:grpSpPr>
            <p:cxnSp>
              <p:nvCxnSpPr>
                <p:cNvPr id="9" name="Connecteur droit avec flèche 8"/>
                <p:cNvCxnSpPr>
                  <a:stCxn id="6" idx="2"/>
                  <a:endCxn id="21" idx="0"/>
                </p:cNvCxnSpPr>
                <p:nvPr/>
              </p:nvCxnSpPr>
              <p:spPr>
                <a:xfrm>
                  <a:off x="3283059" y="1945126"/>
                  <a:ext cx="1333274" cy="87554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ZoneTexte 10"/>
                <p:cNvSpPr txBox="1"/>
                <p:nvPr/>
              </p:nvSpPr>
              <p:spPr>
                <a:xfrm>
                  <a:off x="4087983" y="2115159"/>
                  <a:ext cx="11890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1.A Import</a:t>
                  </a:r>
                  <a:endParaRPr lang="fr-FR" dirty="0"/>
                </a:p>
              </p:txBody>
            </p:sp>
            <p:grpSp>
              <p:nvGrpSpPr>
                <p:cNvPr id="45" name="Grouper 44"/>
                <p:cNvGrpSpPr/>
                <p:nvPr/>
              </p:nvGrpSpPr>
              <p:grpSpPr>
                <a:xfrm>
                  <a:off x="2521821" y="1107126"/>
                  <a:ext cx="1373317" cy="838000"/>
                  <a:chOff x="3855095" y="1107126"/>
                  <a:chExt cx="1373317" cy="838000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4004254" y="1304379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" name="Image 1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855095" y="1107126"/>
                    <a:ext cx="394505" cy="39450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Ellipse 20"/>
                <p:cNvSpPr/>
                <p:nvPr/>
              </p:nvSpPr>
              <p:spPr>
                <a:xfrm>
                  <a:off x="3466540" y="2820672"/>
                  <a:ext cx="2299586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ReqCycle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5228412" y="4269664"/>
                  <a:ext cx="2299586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SCADE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555509" y="4269664"/>
                  <a:ext cx="2174168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Papyrus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9" name="Connecteur droit avec flèche 28"/>
                <p:cNvCxnSpPr>
                  <a:endCxn id="27" idx="7"/>
                </p:cNvCxnSpPr>
                <p:nvPr/>
              </p:nvCxnSpPr>
              <p:spPr>
                <a:xfrm flipH="1">
                  <a:off x="3411277" y="3503532"/>
                  <a:ext cx="970522" cy="866135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headEnd type="stealth" w="lg" len="lg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/>
                <p:cNvCxnSpPr>
                  <a:stCxn id="26" idx="0"/>
                  <a:endCxn id="21" idx="5"/>
                </p:cNvCxnSpPr>
                <p:nvPr/>
              </p:nvCxnSpPr>
              <p:spPr>
                <a:xfrm flipH="1" flipV="1">
                  <a:off x="5429359" y="3403529"/>
                  <a:ext cx="948846" cy="866135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headEnd type="stealth" w="lg" len="lg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ZoneTexte 33"/>
                <p:cNvSpPr txBox="1"/>
                <p:nvPr/>
              </p:nvSpPr>
              <p:spPr>
                <a:xfrm>
                  <a:off x="3384765" y="3653627"/>
                  <a:ext cx="560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Link</a:t>
                  </a:r>
                  <a:endParaRPr lang="fr-FR" dirty="0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5940821" y="3503532"/>
                  <a:ext cx="560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Link</a:t>
                  </a:r>
                  <a:endParaRPr lang="fr-FR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692825" y="2834419"/>
                  <a:ext cx="2127974" cy="640747"/>
                </a:xfrm>
                <a:prstGeom prst="rect">
                  <a:avLst/>
                </a:prstGeom>
                <a:solidFill>
                  <a:srgbClr val="CCC1DA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smtClean="0">
                      <a:solidFill>
                        <a:schemeClr val="tx1"/>
                      </a:solidFill>
                    </a:rPr>
                    <a:t>Reference Requirement </a:t>
                  </a:r>
                  <a:r>
                    <a:rPr lang="fr-FR" sz="1600" dirty="0" smtClean="0">
                      <a:solidFill>
                        <a:schemeClr val="tx1"/>
                      </a:solidFill>
                    </a:rPr>
                    <a:t>Data Base</a:t>
                  </a:r>
                  <a:endParaRPr lang="fr-FR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Connecteur droit avec flèche 37"/>
                <p:cNvCxnSpPr>
                  <a:stCxn id="21" idx="6"/>
                  <a:endCxn id="37" idx="1"/>
                </p:cNvCxnSpPr>
                <p:nvPr/>
              </p:nvCxnSpPr>
              <p:spPr>
                <a:xfrm flipV="1">
                  <a:off x="5766126" y="3154793"/>
                  <a:ext cx="926699" cy="7309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ZoneTexte 42"/>
                <p:cNvSpPr txBox="1"/>
                <p:nvPr/>
              </p:nvSpPr>
              <p:spPr>
                <a:xfrm>
                  <a:off x="5786672" y="2785461"/>
                  <a:ext cx="87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Update</a:t>
                  </a:r>
                  <a:endParaRPr lang="fr-FR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429358" y="1304379"/>
                  <a:ext cx="2098639" cy="6407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>
                      <a:solidFill>
                        <a:schemeClr val="tx1"/>
                      </a:solidFill>
                    </a:rPr>
                    <a:t>Subset</a:t>
                  </a:r>
                  <a:r>
                    <a:rPr lang="fr-FR" dirty="0" smtClean="0">
                      <a:solidFill>
                        <a:schemeClr val="tx1"/>
                      </a:solidFill>
                    </a:rPr>
                    <a:t> 026 </a:t>
                  </a:r>
                  <a:r>
                    <a:rPr lang="fr-FR" dirty="0" err="1" smtClean="0">
                      <a:solidFill>
                        <a:schemeClr val="tx1"/>
                      </a:solidFill>
                    </a:rPr>
                    <a:t>requirements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" name="Image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08238" y="1044318"/>
                  <a:ext cx="1106203" cy="455718"/>
                </a:xfrm>
                <a:prstGeom prst="rect">
                  <a:avLst/>
                </a:prstGeom>
              </p:spPr>
            </p:pic>
            <p:cxnSp>
              <p:nvCxnSpPr>
                <p:cNvPr id="46" name="Connecteur droit avec flèche 45"/>
                <p:cNvCxnSpPr>
                  <a:endCxn id="44" idx="1"/>
                </p:cNvCxnSpPr>
                <p:nvPr/>
              </p:nvCxnSpPr>
              <p:spPr>
                <a:xfrm>
                  <a:off x="3895138" y="1608945"/>
                  <a:ext cx="1534220" cy="15808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/>
                <p:cNvSpPr txBox="1"/>
                <p:nvPr/>
              </p:nvSpPr>
              <p:spPr>
                <a:xfrm>
                  <a:off x="4128641" y="1239613"/>
                  <a:ext cx="13003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1.B1 Import</a:t>
                  </a:r>
                  <a:endParaRPr lang="fr-FR" dirty="0"/>
                </a:p>
              </p:txBody>
            </p:sp>
            <p:cxnSp>
              <p:nvCxnSpPr>
                <p:cNvPr id="49" name="Connecteur droit avec flèche 48"/>
                <p:cNvCxnSpPr>
                  <a:stCxn id="44" idx="2"/>
                  <a:endCxn id="21" idx="7"/>
                </p:cNvCxnSpPr>
                <p:nvPr/>
              </p:nvCxnSpPr>
              <p:spPr>
                <a:xfrm flipH="1">
                  <a:off x="5429359" y="1945126"/>
                  <a:ext cx="1049319" cy="975549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ZoneTexte 51"/>
                <p:cNvSpPr txBox="1"/>
                <p:nvPr/>
              </p:nvSpPr>
              <p:spPr>
                <a:xfrm>
                  <a:off x="5958682" y="2299825"/>
                  <a:ext cx="13003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1.B2 Import</a:t>
                  </a:r>
                  <a:endParaRPr lang="fr-FR" dirty="0"/>
                </a:p>
              </p:txBody>
            </p:sp>
            <p:cxnSp>
              <p:nvCxnSpPr>
                <p:cNvPr id="54" name="Connecteur droit avec flèche 53"/>
                <p:cNvCxnSpPr>
                  <a:stCxn id="27" idx="4"/>
                  <a:endCxn id="53" idx="0"/>
                </p:cNvCxnSpPr>
                <p:nvPr/>
              </p:nvCxnSpPr>
              <p:spPr>
                <a:xfrm>
                  <a:off x="2642593" y="4952524"/>
                  <a:ext cx="5192" cy="522197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/>
                <p:cNvSpPr/>
                <p:nvPr/>
              </p:nvSpPr>
              <p:spPr>
                <a:xfrm>
                  <a:off x="953813" y="2841728"/>
                  <a:ext cx="1224158" cy="64074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chemeClr val="tx1"/>
                      </a:solidFill>
                    </a:rPr>
                    <a:t>OpenETCS API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Connecteur droit avec flèche 60"/>
                <p:cNvCxnSpPr>
                  <a:stCxn id="59" idx="3"/>
                  <a:endCxn id="21" idx="2"/>
                </p:cNvCxnSpPr>
                <p:nvPr/>
              </p:nvCxnSpPr>
              <p:spPr>
                <a:xfrm>
                  <a:off x="2177971" y="3162102"/>
                  <a:ext cx="1288569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ZoneTexte 64"/>
                <p:cNvSpPr txBox="1"/>
                <p:nvPr/>
              </p:nvSpPr>
              <p:spPr>
                <a:xfrm>
                  <a:off x="2280348" y="2736009"/>
                  <a:ext cx="1056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2. Import</a:t>
                  </a:r>
                  <a:endParaRPr lang="fr-FR" dirty="0"/>
                </a:p>
              </p:txBody>
            </p:sp>
          </p:grpSp>
        </p:grpSp>
        <p:pic>
          <p:nvPicPr>
            <p:cNvPr id="66" name="Image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5533" y="2484491"/>
              <a:ext cx="795600" cy="42962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9" name="Ellipse 38"/>
          <p:cNvSpPr/>
          <p:nvPr/>
        </p:nvSpPr>
        <p:spPr>
          <a:xfrm>
            <a:off x="3945660" y="5531930"/>
            <a:ext cx="1889109" cy="682860"/>
          </a:xfrm>
          <a:prstGeom prst="ellipse">
            <a:avLst/>
          </a:prstGeom>
          <a:solidFill>
            <a:srgbClr val="CCC1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GenDoc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4854993" y="3501197"/>
            <a:ext cx="0" cy="2059575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823942" y="450309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r>
              <a:rPr lang="fr-FR" dirty="0" smtClean="0"/>
              <a:t>. export</a:t>
            </a:r>
            <a:endParaRPr lang="fr-FR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984" y="4952524"/>
            <a:ext cx="83189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854</Words>
  <Application>Microsoft Macintosh PowerPoint</Application>
  <PresentationFormat>Présentation à l'écran (4:3)</PresentationFormat>
  <Paragraphs>299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OpenETCS project Summary of WP3 priorities concerning traceability</vt:lpstr>
      <vt:lpstr>Key points summary</vt:lpstr>
      <vt:lpstr>Standard SE process (ISO 15288:2015) without models</vt:lpstr>
      <vt:lpstr>OpenETCS requirements with regards to ISO 15288:2015 engineering levels</vt:lpstr>
      <vt:lpstr>Standard SE process with models</vt:lpstr>
      <vt:lpstr>OpenETCS current process vs. standard</vt:lpstr>
      <vt:lpstr>OpenETCS traceability priority</vt:lpstr>
      <vt:lpstr>2nd solution – ProR + ReqCycle</vt:lpstr>
      <vt:lpstr>3rd solution – ReqCycle only</vt:lpstr>
      <vt:lpstr>OpenETCS current tooling context</vt:lpstr>
      <vt:lpstr>WP3 priorities regarding traceability</vt:lpstr>
      <vt:lpstr>BACKUP</vt:lpstr>
      <vt:lpstr>OpenETCS current process vs. standard</vt:lpstr>
      <vt:lpstr>OpenETCS current process vs. standard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303</cp:revision>
  <dcterms:created xsi:type="dcterms:W3CDTF">2015-09-28T11:47:43Z</dcterms:created>
  <dcterms:modified xsi:type="dcterms:W3CDTF">2015-10-29T09:58:56Z</dcterms:modified>
</cp:coreProperties>
</file>