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67" r:id="rId5"/>
    <p:sldId id="261" r:id="rId6"/>
    <p:sldId id="268" r:id="rId7"/>
    <p:sldId id="271" r:id="rId8"/>
    <p:sldId id="265" r:id="rId9"/>
    <p:sldId id="266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</a:t>
              </a:r>
              <a:r>
                <a:rPr lang="eu-ES" sz="1400" dirty="0" smtClean="0"/>
                <a:t>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</a:t>
              </a:r>
              <a:r>
                <a:rPr lang="eu-ES" sz="1400" dirty="0" smtClean="0"/>
                <a:t>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</a:t>
              </a:r>
              <a:r>
                <a:rPr lang="eu-ES" sz="1600" dirty="0" smtClean="0"/>
                <a:t>block </a:t>
              </a:r>
              <a:r>
                <a:rPr lang="eu-ES" sz="1600" dirty="0" smtClean="0"/>
                <a:t>definition </a:t>
              </a:r>
              <a:r>
                <a:rPr lang="eu-ES" sz="1600" dirty="0" smtClean="0"/>
                <a:t>a</a:t>
              </a:r>
              <a:r>
                <a:rPr lang="eu-ES" sz="1600" dirty="0" smtClean="0"/>
                <a:t>nd </a:t>
              </a:r>
              <a:r>
                <a:rPr lang="eu-ES" sz="1600" dirty="0" smtClean="0"/>
                <a:t>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</a:t>
            </a:r>
            <a:r>
              <a:rPr lang="fr-FR" dirty="0" err="1" smtClean="0"/>
              <a:t>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3" name="Grouper 2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4" name="Grouper 3"/>
              <p:cNvGrpSpPr/>
              <p:nvPr/>
            </p:nvGrpSpPr>
            <p:grpSpPr>
              <a:xfrm>
                <a:off x="1315683" y="1819313"/>
                <a:ext cx="6374451" cy="4770348"/>
                <a:chOff x="1105277" y="946230"/>
                <a:chExt cx="6809955" cy="5488199"/>
              </a:xfrm>
            </p:grpSpPr>
            <p:sp>
              <p:nvSpPr>
                <p:cNvPr id="5" name="Carré corné 4"/>
                <p:cNvSpPr/>
                <p:nvPr/>
              </p:nvSpPr>
              <p:spPr bwMode="auto">
                <a:xfrm>
                  <a:off x="1674526" y="1029237"/>
                  <a:ext cx="1066800" cy="522298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" name="Carré corné 5"/>
                <p:cNvSpPr/>
                <p:nvPr/>
              </p:nvSpPr>
              <p:spPr bwMode="auto">
                <a:xfrm>
                  <a:off x="1733166" y="1105437"/>
                  <a:ext cx="1172615" cy="522298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Stakeholders</a:t>
                  </a:r>
                  <a:r>
                    <a:rPr kumimoji="0" lang="eu-ES" sz="1100" b="0" i="0" u="none" strike="noStrike" cap="none" normalizeH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 </a:t>
                  </a:r>
                  <a:r>
                    <a:rPr lang="eu-ES" sz="1100" smtClean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rPr>
                    <a:t>Needs</a:t>
                  </a:r>
                  <a:endParaRPr kumimoji="0" lang="eu-E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" name="Carré corné 6"/>
                <p:cNvSpPr/>
                <p:nvPr/>
              </p:nvSpPr>
              <p:spPr bwMode="auto">
                <a:xfrm>
                  <a:off x="1674526" y="2587139"/>
                  <a:ext cx="1295400" cy="1796182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System requirements</a:t>
                  </a:r>
                  <a:endParaRPr kumimoji="0" lang="eu-E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8" name="Carré corné 7"/>
                <p:cNvSpPr/>
                <p:nvPr/>
              </p:nvSpPr>
              <p:spPr bwMode="auto">
                <a:xfrm>
                  <a:off x="1674526" y="4620432"/>
                  <a:ext cx="1143000" cy="522298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9" name="Carré corné 8"/>
                <p:cNvSpPr/>
                <p:nvPr/>
              </p:nvSpPr>
              <p:spPr bwMode="auto">
                <a:xfrm>
                  <a:off x="1762781" y="4772832"/>
                  <a:ext cx="1143000" cy="693801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SW building block </a:t>
                  </a:r>
                  <a:r>
                    <a:rPr lang="eu-ES" sz="1100" smtClean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rPr>
                    <a:t>r</a:t>
                  </a:r>
                  <a:r>
                    <a:rPr kumimoji="0" lang="eu-E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equirements</a:t>
                  </a:r>
                  <a:endParaRPr kumimoji="0" lang="eu-E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cxnSp>
              <p:nvCxnSpPr>
                <p:cNvPr id="10" name="Connecteur droit avec flèche 9"/>
                <p:cNvCxnSpPr>
                  <a:stCxn id="15" idx="0"/>
                  <a:endCxn id="6" idx="2"/>
                </p:cNvCxnSpPr>
                <p:nvPr/>
              </p:nvCxnSpPr>
              <p:spPr bwMode="auto">
                <a:xfrm flipH="1" flipV="1">
                  <a:off x="2319474" y="1627735"/>
                  <a:ext cx="2285" cy="231525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1" name="Grouper 10"/>
                <p:cNvGrpSpPr/>
                <p:nvPr/>
              </p:nvGrpSpPr>
              <p:grpSpPr>
                <a:xfrm>
                  <a:off x="3823632" y="946230"/>
                  <a:ext cx="4091599" cy="329319"/>
                  <a:chOff x="636976" y="278383"/>
                  <a:chExt cx="4091599" cy="329319"/>
                </a:xfrm>
              </p:grpSpPr>
              <p:cxnSp>
                <p:nvCxnSpPr>
                  <p:cNvPr id="31" name="Connecteur droit avec flèche 30"/>
                  <p:cNvCxnSpPr/>
                  <p:nvPr/>
                </p:nvCxnSpPr>
                <p:spPr bwMode="auto">
                  <a:xfrm flipH="1">
                    <a:off x="2474385" y="456974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2" name="ZoneTexte 31"/>
                  <p:cNvSpPr txBox="1"/>
                  <p:nvPr/>
                </p:nvSpPr>
                <p:spPr>
                  <a:xfrm>
                    <a:off x="3304832" y="289020"/>
                    <a:ext cx="1423743" cy="3186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200" i="1" dirty="0" smtClean="0">
                        <a:solidFill>
                          <a:srgbClr val="FF6600"/>
                        </a:solidFill>
                      </a:rPr>
                      <a:t>Direct</a:t>
                    </a:r>
                    <a:r>
                      <a:rPr lang="eu-ES" sz="1200" i="1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eu-ES" sz="1200" i="1" dirty="0" smtClean="0">
                        <a:solidFill>
                          <a:srgbClr val="FF6600"/>
                        </a:solidFill>
                      </a:rPr>
                      <a:t>traceability</a:t>
                    </a:r>
                    <a:endParaRPr lang="eu-ES" sz="1200" i="1" dirty="0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3" name="Flèche vers la droite 32"/>
                  <p:cNvSpPr/>
                  <p:nvPr/>
                </p:nvSpPr>
                <p:spPr bwMode="auto">
                  <a:xfrm>
                    <a:off x="636976" y="365755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1508883" y="278383"/>
                    <a:ext cx="621988" cy="3186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200" smtClean="0">
                        <a:solidFill>
                          <a:schemeClr val="accent5"/>
                        </a:solidFill>
                      </a:rPr>
                      <a:t>derive</a:t>
                    </a:r>
                    <a:endParaRPr lang="eu-ES" sz="1200">
                      <a:solidFill>
                        <a:schemeClr val="accent5"/>
                      </a:solidFill>
                    </a:endParaRPr>
                  </a:p>
                </p:txBody>
              </p:sp>
            </p:grpSp>
            <p:cxnSp>
              <p:nvCxnSpPr>
                <p:cNvPr id="12" name="Connecteur droit avec flèche 11"/>
                <p:cNvCxnSpPr>
                  <a:stCxn id="9" idx="0"/>
                  <a:endCxn id="7" idx="2"/>
                </p:cNvCxnSpPr>
                <p:nvPr/>
              </p:nvCxnSpPr>
              <p:spPr bwMode="auto">
                <a:xfrm flipH="1" flipV="1">
                  <a:off x="2322226" y="4383321"/>
                  <a:ext cx="12055" cy="389511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1735767" y="3060995"/>
                  <a:ext cx="1180285" cy="4249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u-ES" sz="900" smtClean="0"/>
                    <a:t>System level requirements</a:t>
                  </a:r>
                  <a:endParaRPr lang="eu-ES" sz="900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1731616" y="3651098"/>
                  <a:ext cx="1180285" cy="58425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u-ES" sz="900" smtClean="0"/>
                    <a:t>Decomposed and derived  requirements</a:t>
                  </a:r>
                  <a:endParaRPr lang="eu-ES" sz="900"/>
                </a:p>
              </p:txBody>
            </p:sp>
            <p:sp>
              <p:nvSpPr>
                <p:cNvPr id="15" name="Carré corné 14"/>
                <p:cNvSpPr/>
                <p:nvPr/>
              </p:nvSpPr>
              <p:spPr bwMode="auto">
                <a:xfrm>
                  <a:off x="1674059" y="1859260"/>
                  <a:ext cx="1295400" cy="451152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Stakeholders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requirements</a:t>
                  </a:r>
                  <a:endParaRPr kumimoji="0" lang="eu-E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cxnSp>
              <p:nvCxnSpPr>
                <p:cNvPr id="16" name="Connecteur droit avec flèche 15"/>
                <p:cNvCxnSpPr/>
                <p:nvPr/>
              </p:nvCxnSpPr>
              <p:spPr bwMode="auto">
                <a:xfrm flipH="1" flipV="1">
                  <a:off x="2317189" y="2309433"/>
                  <a:ext cx="2285" cy="231525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" name="Flèche vers la droite 16"/>
                <p:cNvSpPr/>
                <p:nvPr/>
              </p:nvSpPr>
              <p:spPr bwMode="auto">
                <a:xfrm rot="5400000">
                  <a:off x="2424382" y="1684226"/>
                  <a:ext cx="265381" cy="152400"/>
                </a:xfrm>
                <a:prstGeom prst="rightArrow">
                  <a:avLst/>
                </a:prstGeom>
                <a:solidFill>
                  <a:schemeClr val="accent5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8" name="Flèche vers la droite 17"/>
                <p:cNvSpPr/>
                <p:nvPr/>
              </p:nvSpPr>
              <p:spPr bwMode="auto">
                <a:xfrm rot="5400000">
                  <a:off x="2424382" y="4479529"/>
                  <a:ext cx="265381" cy="152400"/>
                </a:xfrm>
                <a:prstGeom prst="rightArrow">
                  <a:avLst/>
                </a:prstGeom>
                <a:solidFill>
                  <a:schemeClr val="accent5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9" name="Flèche vers la droite 18"/>
                <p:cNvSpPr/>
                <p:nvPr/>
              </p:nvSpPr>
              <p:spPr bwMode="auto">
                <a:xfrm rot="5400000">
                  <a:off x="2424381" y="2366903"/>
                  <a:ext cx="265381" cy="152400"/>
                </a:xfrm>
                <a:prstGeom prst="rightArrow">
                  <a:avLst/>
                </a:prstGeom>
                <a:solidFill>
                  <a:schemeClr val="accent5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0" name="Carré corné 19"/>
                <p:cNvSpPr/>
                <p:nvPr/>
              </p:nvSpPr>
              <p:spPr bwMode="auto">
                <a:xfrm>
                  <a:off x="1638404" y="5856144"/>
                  <a:ext cx="1295400" cy="451152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SW low-level requirements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1" name="Carré corné 20"/>
                <p:cNvSpPr/>
                <p:nvPr/>
              </p:nvSpPr>
              <p:spPr>
                <a:xfrm>
                  <a:off x="3969741" y="5971181"/>
                  <a:ext cx="1145372" cy="463248"/>
                </a:xfrm>
                <a:prstGeom prst="foldedCorner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SW Code</a:t>
                  </a:r>
                  <a:endParaRPr lang="eu-ES" sz="1600" dirty="0"/>
                </a:p>
              </p:txBody>
            </p:sp>
            <p:cxnSp>
              <p:nvCxnSpPr>
                <p:cNvPr id="22" name="Connecteur droit avec flèche 21"/>
                <p:cNvCxnSpPr/>
                <p:nvPr/>
              </p:nvCxnSpPr>
              <p:spPr bwMode="auto">
                <a:xfrm flipH="1" flipV="1">
                  <a:off x="2204172" y="5466633"/>
                  <a:ext cx="12055" cy="389511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" name="Flèche vers la droite 22"/>
                <p:cNvSpPr/>
                <p:nvPr/>
              </p:nvSpPr>
              <p:spPr bwMode="auto">
                <a:xfrm rot="5400000">
                  <a:off x="2277790" y="5610306"/>
                  <a:ext cx="265381" cy="152400"/>
                </a:xfrm>
                <a:prstGeom prst="rightArrow">
                  <a:avLst/>
                </a:prstGeom>
                <a:solidFill>
                  <a:schemeClr val="accent5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4" name="Flèche vers la droite 23"/>
                <p:cNvSpPr/>
                <p:nvPr/>
              </p:nvSpPr>
              <p:spPr bwMode="auto">
                <a:xfrm>
                  <a:off x="3054815" y="6128506"/>
                  <a:ext cx="762000" cy="152400"/>
                </a:xfrm>
                <a:prstGeom prst="rightArrow">
                  <a:avLst/>
                </a:prstGeom>
                <a:solidFill>
                  <a:schemeClr val="accent5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cxnSp>
              <p:nvCxnSpPr>
                <p:cNvPr id="25" name="Connecteur droit avec flèche 24"/>
                <p:cNvCxnSpPr/>
                <p:nvPr/>
              </p:nvCxnSpPr>
              <p:spPr bwMode="auto">
                <a:xfrm flipH="1">
                  <a:off x="2933804" y="5992642"/>
                  <a:ext cx="762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Connecteur droit 25"/>
                <p:cNvCxnSpPr/>
                <p:nvPr/>
              </p:nvCxnSpPr>
              <p:spPr>
                <a:xfrm>
                  <a:off x="1105277" y="4472005"/>
                  <a:ext cx="6809953" cy="0"/>
                </a:xfrm>
                <a:prstGeom prst="line">
                  <a:avLst/>
                </a:prstGeom>
                <a:ln>
                  <a:solidFill>
                    <a:srgbClr val="008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190835" y="2400161"/>
                  <a:ext cx="6460580" cy="0"/>
                </a:xfrm>
                <a:prstGeom prst="line">
                  <a:avLst/>
                </a:prstGeom>
                <a:ln>
                  <a:solidFill>
                    <a:srgbClr val="008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/>
                <p:cNvSpPr txBox="1"/>
                <p:nvPr/>
              </p:nvSpPr>
              <p:spPr>
                <a:xfrm>
                  <a:off x="5568349" y="1664081"/>
                  <a:ext cx="2036266" cy="672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u-ES" sz="1600" dirty="0" smtClean="0"/>
                    <a:t>System concepts (problem space)</a:t>
                  </a:r>
                  <a:endParaRPr lang="eu-ES" sz="1600" dirty="0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68349" y="2528781"/>
                  <a:ext cx="1973062" cy="672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600" dirty="0" smtClean="0"/>
                    <a:t>System definition</a:t>
                  </a:r>
                </a:p>
                <a:p>
                  <a:r>
                    <a:rPr lang="eu-ES" sz="1600" dirty="0" smtClean="0"/>
                    <a:t>(Solution definition)</a:t>
                  </a:r>
                  <a:endParaRPr lang="eu-ES" sz="1600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5488353" y="4620432"/>
                  <a:ext cx="2426879" cy="672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600" dirty="0" smtClean="0"/>
                    <a:t>Software block definition</a:t>
                  </a:r>
                </a:p>
                <a:p>
                  <a:r>
                    <a:rPr lang="eu-ES" sz="1600" dirty="0" smtClean="0"/>
                    <a:t>And realization</a:t>
                  </a:r>
                  <a:endParaRPr lang="eu-ES" sz="1600" dirty="0"/>
                </a:p>
              </p:txBody>
            </p:sp>
          </p:grpSp>
          <p:sp>
            <p:nvSpPr>
              <p:cNvPr id="35" name="Rectangle à coins arrondis 34"/>
              <p:cNvSpPr/>
              <p:nvPr/>
            </p:nvSpPr>
            <p:spPr>
              <a:xfrm>
                <a:off x="1805966" y="3238654"/>
                <a:ext cx="1255118" cy="618865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2173274" y="1957696"/>
                <a:ext cx="870937" cy="45398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</a:t>
                </a:r>
                <a:endParaRPr lang="eu-ES" sz="1400" dirty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814715" y="2573117"/>
                <a:ext cx="794028" cy="45493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</a:t>
                </a:r>
                <a:r>
                  <a:rPr lang="eu-ES" sz="1100" dirty="0" smtClean="0"/>
                  <a:t>EN 50128</a:t>
                </a:r>
                <a:endParaRPr lang="eu-ES" sz="1100" dirty="0"/>
              </a:p>
            </p:txBody>
          </p:sp>
        </p:grpSp>
        <p:sp>
          <p:nvSpPr>
            <p:cNvPr id="43" name="Rectangle à coins arrondis 42"/>
            <p:cNvSpPr/>
            <p:nvPr/>
          </p:nvSpPr>
          <p:spPr>
            <a:xfrm>
              <a:off x="1840659" y="4105594"/>
              <a:ext cx="1203552" cy="70124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openETCS decomposed and derived requirements</a:t>
              </a:r>
              <a:endParaRPr lang="eu-ES" sz="1100" dirty="0"/>
            </a:p>
          </p:txBody>
        </p:sp>
        <p:cxnSp>
          <p:nvCxnSpPr>
            <p:cNvPr id="44" name="Connecteur droit avec flèche 43"/>
            <p:cNvCxnSpPr/>
            <p:nvPr/>
          </p:nvCxnSpPr>
          <p:spPr bwMode="auto">
            <a:xfrm flipH="1" flipV="1">
              <a:off x="2468558" y="3800309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22" name="Grouper 21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19" name="Grouper 18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366103" y="978615"/>
                  <a:ext cx="7117426" cy="5831078"/>
                  <a:chOff x="366103" y="978615"/>
                  <a:chExt cx="7117426" cy="5831078"/>
                </a:xfrm>
              </p:grpSpPr>
              <p:sp>
                <p:nvSpPr>
                  <p:cNvPr id="5" name="Espace réservé du contenu 2"/>
                  <p:cNvSpPr txBox="1">
                    <a:spLocks/>
                  </p:cNvSpPr>
                  <p:nvPr/>
                </p:nvSpPr>
                <p:spPr bwMode="auto">
                  <a:xfrm>
                    <a:off x="3517692" y="2585866"/>
                    <a:ext cx="3541685" cy="800067"/>
                  </a:xfrm>
                  <a:prstGeom prst="rect">
                    <a:avLst/>
                  </a:prstGeom>
                  <a:solidFill>
                    <a:srgbClr val="00C200"/>
                  </a:solidFill>
                  <a:ln>
                    <a:solidFill>
                      <a:schemeClr val="tx1"/>
                    </a:solidFill>
                  </a:ln>
                  <a:effectLst/>
                  <a:extLst>
                    <a:ext uri="{FAA26D3D-D897-4be2-8F04-BA451C77F1D7}">
                      <ma14:placeholderFlag xmlns:ma14="http://schemas.microsoft.com/office/mac/drawingml/2011/main" val="1"/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lang="en-US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6pPr>
                    <a:lvl7pPr marL="29718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7pPr>
                    <a:lvl8pPr marL="3429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8pPr>
                    <a:lvl9pPr marL="3886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9pPr>
                  </a:lstStyle>
                  <a:p>
                    <a:pPr fontAlgn="auto">
                      <a:spcAft>
                        <a:spcPts val="0"/>
                      </a:spcAft>
                      <a:buFont typeface="Arial"/>
                      <a:buChar char="•"/>
                    </a:pPr>
                    <a:r>
                      <a:rPr lang="eu-ES" sz="1600" b="1" smtClean="0"/>
                      <a:t>System boundaries model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smtClean="0"/>
                      <a:t>System main functions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smtClean="0"/>
                      <a:t>Interface definitions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endParaRPr lang="eu-ES" sz="1200" smtClean="0"/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endParaRPr lang="eu-ES" sz="1100" smtClean="0"/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endParaRPr lang="eu-ES" sz="1100" smtClean="0"/>
                  </a:p>
                  <a:p>
                    <a:pPr fontAlgn="auto">
                      <a:spcAft>
                        <a:spcPts val="0"/>
                      </a:spcAft>
                      <a:buFont typeface="Arial"/>
                      <a:buChar char="•"/>
                    </a:pPr>
                    <a:endParaRPr lang="eu-ES" sz="1600"/>
                  </a:p>
                </p:txBody>
              </p:sp>
              <p:sp>
                <p:nvSpPr>
                  <p:cNvPr id="6" name="Espace réservé du contenu 2"/>
                  <p:cNvSpPr txBox="1">
                    <a:spLocks/>
                  </p:cNvSpPr>
                  <p:nvPr/>
                </p:nvSpPr>
                <p:spPr bwMode="auto">
                  <a:xfrm>
                    <a:off x="3530521" y="3729425"/>
                    <a:ext cx="3503358" cy="1308790"/>
                  </a:xfrm>
                  <a:prstGeom prst="rect">
                    <a:avLst/>
                  </a:prstGeom>
                  <a:solidFill>
                    <a:srgbClr val="63B5E8"/>
                  </a:solidFill>
                  <a:ln>
                    <a:solidFill>
                      <a:schemeClr val="tx1"/>
                    </a:solidFill>
                  </a:ln>
                  <a:effectLst/>
                  <a:extLst>
                    <a:ext uri="{FAA26D3D-D897-4be2-8F04-BA451C77F1D7}">
                      <ma14:placeholderFlag xmlns:ma14="http://schemas.microsoft.com/office/mac/drawingml/2011/main" val="1"/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lang="en-US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6pPr>
                    <a:lvl7pPr marL="29718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7pPr>
                    <a:lvl8pPr marL="3429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8pPr>
                    <a:lvl9pPr marL="3886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9pPr>
                  </a:lstStyle>
                  <a:p>
                    <a:pPr fontAlgn="auto">
                      <a:spcAft>
                        <a:spcPts val="0"/>
                      </a:spcAft>
                      <a:buFont typeface="Arial"/>
                      <a:buChar char="•"/>
                    </a:pPr>
                    <a:r>
                      <a:rPr lang="eu-ES" sz="1600" b="1" dirty="0" smtClean="0"/>
                      <a:t>System Architecture Model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dirty="0" smtClean="0"/>
                      <a:t>Functional/logical architecture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dirty="0" smtClean="0"/>
                      <a:t>Physical configuration items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dirty="0" smtClean="0"/>
                      <a:t>Constraints/Equations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dirty="0" smtClean="0"/>
                      <a:t>Allocations</a:t>
                    </a:r>
                  </a:p>
                  <a:p>
                    <a:pPr marL="457200" lvl="1" indent="0" fontAlgn="auto">
                      <a:spcAft>
                        <a:spcPts val="0"/>
                      </a:spcAft>
                      <a:buNone/>
                    </a:pPr>
                    <a:r>
                      <a:rPr lang="eu-ES" sz="1100" dirty="0" smtClean="0"/>
                      <a:t> </a:t>
                    </a: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482522" y="1294619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541162" y="1370819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2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2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482522" y="2852521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0" name="Carré corné 9"/>
                  <p:cNvSpPr/>
                  <p:nvPr/>
                </p:nvSpPr>
                <p:spPr bwMode="auto">
                  <a:xfrm>
                    <a:off x="482522" y="4885814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" name="Carré corné 10"/>
                  <p:cNvSpPr/>
                  <p:nvPr/>
                </p:nvSpPr>
                <p:spPr bwMode="auto">
                  <a:xfrm>
                    <a:off x="570777" y="5038214"/>
                    <a:ext cx="1143000" cy="80762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</a:t>
                    </a:r>
                    <a:r>
                      <a:rPr kumimoji="0" lang="eu-ES" sz="12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block </a:t>
                    </a:r>
                    <a:r>
                      <a:rPr kumimoji="0" lang="eu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2" name="Connecteur droit avec flèche 11"/>
                  <p:cNvCxnSpPr>
                    <a:stCxn id="38" idx="0"/>
                    <a:endCxn id="8" idx="2"/>
                  </p:cNvCxnSpPr>
                  <p:nvPr/>
                </p:nvCxnSpPr>
                <p:spPr bwMode="auto">
                  <a:xfrm flipH="1" flipV="1">
                    <a:off x="1127470" y="1893117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" name="Connecteur droit avec flèche 12"/>
                  <p:cNvCxnSpPr/>
                  <p:nvPr/>
                </p:nvCxnSpPr>
                <p:spPr bwMode="auto">
                  <a:xfrm flipH="1" flipV="1">
                    <a:off x="1777922" y="1750512"/>
                    <a:ext cx="1676400" cy="2286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" name="Connecteur droit avec flèche 13"/>
                  <p:cNvCxnSpPr/>
                  <p:nvPr/>
                </p:nvCxnSpPr>
                <p:spPr bwMode="auto">
                  <a:xfrm flipV="1">
                    <a:off x="5204652" y="2286312"/>
                    <a:ext cx="0" cy="2894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dash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" name="Connecteur droit avec flèche 14"/>
                  <p:cNvCxnSpPr/>
                  <p:nvPr/>
                </p:nvCxnSpPr>
                <p:spPr bwMode="auto">
                  <a:xfrm flipV="1">
                    <a:off x="1734276" y="3287743"/>
                    <a:ext cx="1796246" cy="1432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" name="Connecteur droit avec flèche 15"/>
                  <p:cNvCxnSpPr>
                    <a:stCxn id="6" idx="0"/>
                    <a:endCxn id="5" idx="2"/>
                  </p:cNvCxnSpPr>
                  <p:nvPr/>
                </p:nvCxnSpPr>
                <p:spPr bwMode="auto">
                  <a:xfrm flipV="1">
                    <a:off x="5282200" y="3385933"/>
                    <a:ext cx="6335" cy="3434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dash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" name="Connecteur droit avec flèche 16"/>
                  <p:cNvCxnSpPr/>
                  <p:nvPr/>
                </p:nvCxnSpPr>
                <p:spPr bwMode="auto">
                  <a:xfrm flipH="1" flipV="1">
                    <a:off x="1701722" y="3655512"/>
                    <a:ext cx="1828800" cy="6096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" name="Connecteur droit avec flèche 17"/>
                  <p:cNvCxnSpPr/>
                  <p:nvPr/>
                </p:nvCxnSpPr>
                <p:spPr bwMode="auto">
                  <a:xfrm flipV="1">
                    <a:off x="1841294" y="4828944"/>
                    <a:ext cx="1676399" cy="5334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" name="Flèche vers la droite 26"/>
                  <p:cNvSpPr/>
                  <p:nvPr/>
                </p:nvSpPr>
                <p:spPr bwMode="auto">
                  <a:xfrm rot="1108203">
                    <a:off x="1696440" y="3755101"/>
                    <a:ext cx="1937746" cy="148505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" name="Flèche vers la droite 27"/>
                  <p:cNvSpPr/>
                  <p:nvPr/>
                </p:nvSpPr>
                <p:spPr bwMode="auto">
                  <a:xfrm rot="454278">
                    <a:off x="1780624" y="1630354"/>
                    <a:ext cx="1676400" cy="149228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9" name="Flèche vers la droite 28"/>
                  <p:cNvSpPr/>
                  <p:nvPr/>
                </p:nvSpPr>
                <p:spPr bwMode="auto">
                  <a:xfrm rot="9781260">
                    <a:off x="1743132" y="4873869"/>
                    <a:ext cx="1786555" cy="17593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" name="Flèche vers la droite 29"/>
                  <p:cNvSpPr/>
                  <p:nvPr/>
                </p:nvSpPr>
                <p:spPr bwMode="auto">
                  <a:xfrm rot="10523117">
                    <a:off x="1726345" y="3155427"/>
                    <a:ext cx="1737720" cy="12711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" name="Flèche vers la droite 30"/>
                  <p:cNvSpPr/>
                  <p:nvPr/>
                </p:nvSpPr>
                <p:spPr bwMode="auto">
                  <a:xfrm rot="5400000">
                    <a:off x="5461140" y="3458961"/>
                    <a:ext cx="298456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32" name="Connecteur droit avec flèche 31"/>
                  <p:cNvCxnSpPr>
                    <a:stCxn id="11" idx="0"/>
                    <a:endCxn id="9" idx="2"/>
                  </p:cNvCxnSpPr>
                  <p:nvPr/>
                </p:nvCxnSpPr>
                <p:spPr bwMode="auto">
                  <a:xfrm flipH="1" flipV="1">
                    <a:off x="1130222" y="464870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3" name="ZoneTexte 32"/>
                  <p:cNvSpPr txBox="1"/>
                  <p:nvPr/>
                </p:nvSpPr>
                <p:spPr>
                  <a:xfrm>
                    <a:off x="543763" y="3326377"/>
                    <a:ext cx="1180285" cy="4001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000" smtClean="0"/>
                      <a:t>System level requirements</a:t>
                    </a:r>
                    <a:endParaRPr lang="eu-ES" sz="1000"/>
                  </a:p>
                </p:txBody>
              </p: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539612" y="3916480"/>
                    <a:ext cx="1180285" cy="55399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000" smtClean="0"/>
                      <a:t>Decomposed and derived  requirements</a:t>
                    </a:r>
                    <a:endParaRPr lang="eu-ES" sz="1000"/>
                  </a:p>
                </p:txBody>
              </p:sp>
              <p:sp>
                <p:nvSpPr>
                  <p:cNvPr id="35" name="Flèche vers la droite 34"/>
                  <p:cNvSpPr/>
                  <p:nvPr/>
                </p:nvSpPr>
                <p:spPr bwMode="auto">
                  <a:xfrm rot="11092584">
                    <a:off x="1712194" y="4268174"/>
                    <a:ext cx="1786555" cy="17593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36" name="Connecteur droit avec flèche 35"/>
                  <p:cNvCxnSpPr/>
                  <p:nvPr/>
                </p:nvCxnSpPr>
                <p:spPr bwMode="auto">
                  <a:xfrm>
                    <a:off x="1713777" y="4405255"/>
                    <a:ext cx="1842243" cy="14131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7" name="Flèche vers la droite 36"/>
                  <p:cNvSpPr/>
                  <p:nvPr/>
                </p:nvSpPr>
                <p:spPr bwMode="auto">
                  <a:xfrm rot="5400000">
                    <a:off x="5302831" y="240181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8" name="Carré corné 37"/>
                  <p:cNvSpPr/>
                  <p:nvPr/>
                </p:nvSpPr>
                <p:spPr bwMode="auto">
                  <a:xfrm>
                    <a:off x="482055" y="2124642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39" name="Connecteur droit avec flèche 38"/>
                  <p:cNvCxnSpPr/>
                  <p:nvPr/>
                </p:nvCxnSpPr>
                <p:spPr bwMode="auto">
                  <a:xfrm flipH="1" flipV="1">
                    <a:off x="1125185" y="257481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0" name="Flèche vers la droite 39"/>
                  <p:cNvSpPr/>
                  <p:nvPr/>
                </p:nvSpPr>
                <p:spPr bwMode="auto">
                  <a:xfrm rot="10523117">
                    <a:off x="1790461" y="2157977"/>
                    <a:ext cx="1673648" cy="123449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1" name="Flèche vers la droite 40"/>
                  <p:cNvSpPr/>
                  <p:nvPr/>
                </p:nvSpPr>
                <p:spPr bwMode="auto">
                  <a:xfrm rot="841563">
                    <a:off x="1790730" y="2639828"/>
                    <a:ext cx="1676400" cy="149228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42" name="Connecteur droit avec flèche 41"/>
                  <p:cNvCxnSpPr/>
                  <p:nvPr/>
                </p:nvCxnSpPr>
                <p:spPr bwMode="auto">
                  <a:xfrm flipV="1">
                    <a:off x="1777455" y="2286311"/>
                    <a:ext cx="1796246" cy="1432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" name="Connecteur droit avec flèche 42"/>
                  <p:cNvCxnSpPr/>
                  <p:nvPr/>
                </p:nvCxnSpPr>
                <p:spPr bwMode="auto">
                  <a:xfrm flipH="1" flipV="1">
                    <a:off x="1719897" y="2610706"/>
                    <a:ext cx="1746465" cy="41831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4" name="Flèche vers la droite 43"/>
                  <p:cNvSpPr/>
                  <p:nvPr/>
                </p:nvSpPr>
                <p:spPr bwMode="auto">
                  <a:xfrm rot="5400000">
                    <a:off x="1232378" y="1949608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5" name="Flèche vers la droite 44"/>
                  <p:cNvSpPr/>
                  <p:nvPr/>
                </p:nvSpPr>
                <p:spPr bwMode="auto">
                  <a:xfrm rot="5400000">
                    <a:off x="1232378" y="4744911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6" name="Flèche vers la droite 45"/>
                  <p:cNvSpPr/>
                  <p:nvPr/>
                </p:nvSpPr>
                <p:spPr bwMode="auto">
                  <a:xfrm rot="5400000">
                    <a:off x="1232377" y="2632285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8" name="Carré corné 47"/>
                  <p:cNvSpPr/>
                  <p:nvPr/>
                </p:nvSpPr>
                <p:spPr bwMode="auto">
                  <a:xfrm>
                    <a:off x="457200" y="6264722"/>
                    <a:ext cx="1212557" cy="39214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9" name="Carré corné 48"/>
                  <p:cNvSpPr/>
                  <p:nvPr/>
                </p:nvSpPr>
                <p:spPr>
                  <a:xfrm>
                    <a:off x="3578001" y="6474903"/>
                    <a:ext cx="3455878" cy="334790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b="1" smtClean="0">
                        <a:solidFill>
                          <a:schemeClr val="tx1"/>
                        </a:solidFill>
                      </a:rPr>
                      <a:t>SW Code</a:t>
                    </a:r>
                    <a:endParaRPr lang="eu-ES" sz="1600" b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0" name="Connecteur droit avec flèche 49"/>
                  <p:cNvCxnSpPr>
                    <a:stCxn id="49" idx="1"/>
                  </p:cNvCxnSpPr>
                  <p:nvPr/>
                </p:nvCxnSpPr>
                <p:spPr bwMode="auto">
                  <a:xfrm flipH="1" flipV="1">
                    <a:off x="1726965" y="6474904"/>
                    <a:ext cx="1851036" cy="16739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1" name="Flèche vers la droite 50"/>
                  <p:cNvSpPr/>
                  <p:nvPr/>
                </p:nvSpPr>
                <p:spPr bwMode="auto">
                  <a:xfrm rot="299954">
                    <a:off x="1748972" y="6393138"/>
                    <a:ext cx="1763616" cy="143205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52" name="Connecteur droit avec flèche 51"/>
                  <p:cNvCxnSpPr/>
                  <p:nvPr/>
                </p:nvCxnSpPr>
                <p:spPr bwMode="auto">
                  <a:xfrm flipH="1" flipV="1">
                    <a:off x="1013455" y="5880391"/>
                    <a:ext cx="11284" cy="33856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Flèche vers la droite 52"/>
                  <p:cNvSpPr/>
                  <p:nvPr/>
                </p:nvSpPr>
                <p:spPr bwMode="auto">
                  <a:xfrm rot="5400000">
                    <a:off x="1108532" y="6002252"/>
                    <a:ext cx="290754" cy="142654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54" name="Espace réservé du contenu 2"/>
                  <p:cNvSpPr txBox="1">
                    <a:spLocks/>
                  </p:cNvSpPr>
                  <p:nvPr/>
                </p:nvSpPr>
                <p:spPr bwMode="auto">
                  <a:xfrm>
                    <a:off x="3556020" y="5458023"/>
                    <a:ext cx="3503358" cy="6779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  <a:extLst>
                    <a:ext uri="{FAA26D3D-D897-4be2-8F04-BA451C77F1D7}">
                      <ma14:placeholderFlag xmlns:ma14="http://schemas.microsoft.com/office/mac/drawingml/2011/main" val="1"/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lang="en-US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6pPr>
                    <a:lvl7pPr marL="29718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7pPr>
                    <a:lvl8pPr marL="3429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8pPr>
                    <a:lvl9pPr marL="3886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800">
                        <a:solidFill>
                          <a:schemeClr val="tx1"/>
                        </a:solidFill>
                        <a:latin typeface="+mn-lt"/>
                        <a:ea typeface="Arial" charset="0"/>
                        <a:cs typeface="+mn-cs"/>
                      </a:defRPr>
                    </a:lvl9pPr>
                  </a:lstStyle>
                  <a:p>
                    <a:pPr fontAlgn="auto">
                      <a:spcAft>
                        <a:spcPts val="0"/>
                      </a:spcAft>
                      <a:buFont typeface="Arial"/>
                      <a:buChar char="•"/>
                    </a:pPr>
                    <a:r>
                      <a:rPr lang="eu-ES" sz="1600" b="1" dirty="0" smtClean="0"/>
                      <a:t>SW Architecture Model</a:t>
                    </a:r>
                  </a:p>
                  <a:p>
                    <a:pPr lvl="1" fontAlgn="auto">
                      <a:spcAft>
                        <a:spcPts val="0"/>
                      </a:spcAft>
                      <a:buFont typeface="Arial"/>
                      <a:buChar char="–"/>
                    </a:pPr>
                    <a:r>
                      <a:rPr lang="eu-ES" sz="1200" dirty="0" smtClean="0"/>
                      <a:t>Architecture / Design</a:t>
                    </a:r>
                  </a:p>
                  <a:p>
                    <a:pPr marL="457200" lvl="1" indent="0" fontAlgn="auto">
                      <a:spcAft>
                        <a:spcPts val="0"/>
                      </a:spcAft>
                      <a:buNone/>
                    </a:pPr>
                    <a:r>
                      <a:rPr lang="eu-ES" sz="1100" dirty="0" smtClean="0"/>
                      <a:t> </a:t>
                    </a:r>
                  </a:p>
                </p:txBody>
              </p:sp>
              <p:sp>
                <p:nvSpPr>
                  <p:cNvPr id="55" name="Flèche vers la droite 54"/>
                  <p:cNvSpPr/>
                  <p:nvPr/>
                </p:nvSpPr>
                <p:spPr bwMode="auto">
                  <a:xfrm rot="442519">
                    <a:off x="1707184" y="5473113"/>
                    <a:ext cx="1835452" cy="165599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56" name="Connecteur droit avec flèche 55"/>
                  <p:cNvCxnSpPr>
                    <a:stCxn id="54" idx="1"/>
                  </p:cNvCxnSpPr>
                  <p:nvPr/>
                </p:nvCxnSpPr>
                <p:spPr bwMode="auto">
                  <a:xfrm flipH="1" flipV="1">
                    <a:off x="1701722" y="5574433"/>
                    <a:ext cx="1854298" cy="22257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7" name="Flèche vers la droite 56"/>
                  <p:cNvSpPr/>
                  <p:nvPr/>
                </p:nvSpPr>
                <p:spPr bwMode="auto">
                  <a:xfrm rot="10142742">
                    <a:off x="1681014" y="5985644"/>
                    <a:ext cx="1786555" cy="17593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58" name="Connecteur droit avec flèche 57"/>
                  <p:cNvCxnSpPr/>
                  <p:nvPr/>
                </p:nvCxnSpPr>
                <p:spPr bwMode="auto">
                  <a:xfrm flipV="1">
                    <a:off x="1680574" y="5979054"/>
                    <a:ext cx="1837119" cy="37355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9" name="Flèche vers la droite 58"/>
                  <p:cNvSpPr/>
                  <p:nvPr/>
                </p:nvSpPr>
                <p:spPr bwMode="auto">
                  <a:xfrm rot="5400000">
                    <a:off x="5308740" y="5154003"/>
                    <a:ext cx="298456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0" name="Flèche vers la droite 59"/>
                  <p:cNvSpPr/>
                  <p:nvPr/>
                </p:nvSpPr>
                <p:spPr bwMode="auto">
                  <a:xfrm rot="5400000">
                    <a:off x="5362494" y="6209014"/>
                    <a:ext cx="298456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61" name="Connecteur droit avec flèche 60"/>
                  <p:cNvCxnSpPr/>
                  <p:nvPr/>
                </p:nvCxnSpPr>
                <p:spPr bwMode="auto">
                  <a:xfrm flipH="1" flipV="1">
                    <a:off x="5269372" y="5038214"/>
                    <a:ext cx="6414" cy="3434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dash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2" name="Connecteur droit avec flèche 61"/>
                  <p:cNvCxnSpPr/>
                  <p:nvPr/>
                </p:nvCxnSpPr>
                <p:spPr bwMode="auto">
                  <a:xfrm flipH="1" flipV="1">
                    <a:off x="5282200" y="6106069"/>
                    <a:ext cx="6414" cy="3434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" name="Rectangle à coins arrondis 2"/>
                  <p:cNvSpPr/>
                  <p:nvPr/>
                </p:nvSpPr>
                <p:spPr>
                  <a:xfrm>
                    <a:off x="543763" y="2913232"/>
                    <a:ext cx="1160384" cy="793310"/>
                  </a:xfrm>
                  <a:prstGeom prst="roundRect">
                    <a:avLst/>
                  </a:prstGeom>
                  <a:solidFill>
                    <a:srgbClr val="660066">
                      <a:alpha val="68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SRS – Subset 26</a:t>
                    </a:r>
                    <a:endParaRPr lang="eu-ES" sz="1600" dirty="0"/>
                  </a:p>
                </p:txBody>
              </p:sp>
              <p:sp>
                <p:nvSpPr>
                  <p:cNvPr id="63" name="Rectangle à coins arrondis 62"/>
                  <p:cNvSpPr/>
                  <p:nvPr/>
                </p:nvSpPr>
                <p:spPr>
                  <a:xfrm>
                    <a:off x="926698" y="1280156"/>
                    <a:ext cx="870937" cy="612961"/>
                  </a:xfrm>
                  <a:prstGeom prst="roundRect">
                    <a:avLst/>
                  </a:prstGeom>
                  <a:solidFill>
                    <a:srgbClr val="660066">
                      <a:alpha val="68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User stories</a:t>
                    </a:r>
                    <a:endParaRPr lang="eu-ES" sz="1600" dirty="0"/>
                  </a:p>
                </p:txBody>
              </p:sp>
              <p:sp>
                <p:nvSpPr>
                  <p:cNvPr id="64" name="Rectangle à coins arrondis 63"/>
                  <p:cNvSpPr/>
                  <p:nvPr/>
                </p:nvSpPr>
                <p:spPr>
                  <a:xfrm>
                    <a:off x="5068623" y="4016113"/>
                    <a:ext cx="1829227" cy="1962941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dirty="0" smtClean="0"/>
                      <a:t>openETCS OnBoard Unit functions</a:t>
                    </a:r>
                    <a:endParaRPr lang="eu-ES" dirty="0" smtClean="0"/>
                  </a:p>
                  <a:p>
                    <a:pPr algn="ctr"/>
                    <a:r>
                      <a:rPr lang="eu-ES" dirty="0" smtClean="0"/>
                      <a:t>(executable) model</a:t>
                    </a:r>
                    <a:endParaRPr lang="eu-ES" dirty="0"/>
                  </a:p>
                </p:txBody>
              </p:sp>
              <p:sp>
                <p:nvSpPr>
                  <p:cNvPr id="70" name="Rectangle à coins arrondis 69"/>
                  <p:cNvSpPr/>
                  <p:nvPr/>
                </p:nvSpPr>
                <p:spPr>
                  <a:xfrm>
                    <a:off x="366103" y="2038844"/>
                    <a:ext cx="816479" cy="535971"/>
                  </a:xfrm>
                  <a:prstGeom prst="roundRect">
                    <a:avLst/>
                  </a:prstGeom>
                  <a:solidFill>
                    <a:srgbClr val="660066">
                      <a:alpha val="68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Cenelec EN50128</a:t>
                    </a:r>
                    <a:endParaRPr lang="eu-ES" sz="1200" dirty="0"/>
                  </a:p>
                </p:txBody>
              </p:sp>
              <p:sp>
                <p:nvSpPr>
                  <p:cNvPr id="76" name="Titre 1"/>
                  <p:cNvSpPr txBox="1">
                    <a:spLocks/>
                  </p:cNvSpPr>
                  <p:nvPr/>
                </p:nvSpPr>
                <p:spPr bwMode="auto">
                  <a:xfrm>
                    <a:off x="1182582" y="978615"/>
                    <a:ext cx="6300947" cy="466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  <a:ext uri="{FAA26D3D-D897-4be2-8F04-BA451C77F1D7}">
                      <ma14:placeholderFlag xmlns:ma14="http://schemas.microsoft.com/office/mac/drawingml/2011/main" val="1"/>
                    </a:ext>
                  </a:extLst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rmAutofit/>
                  </a:bodyPr>
                  <a:lstStyle>
                    <a:lvl1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lang="en-GB" sz="2200" b="1" noProof="0" dirty="0">
                        <a:solidFill>
                          <a:srgbClr val="8A7A66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  <a:lvl2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2pPr>
                    <a:lvl3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3pPr>
                    <a:lvl4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4pPr>
                    <a:lvl5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5pPr>
                    <a:lvl6pPr marL="4572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6pPr>
                    <a:lvl7pPr marL="9144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7pPr>
                    <a:lvl8pPr marL="13716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8pPr>
                    <a:lvl9pPr marL="18288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9pPr>
                  </a:lstStyle>
                  <a:p>
                    <a:endParaRPr lang="eu-ES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3556020" y="2681941"/>
                    <a:ext cx="2335954" cy="1642782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dirty="0" smtClean="0"/>
                      <a:t>Architecture </a:t>
                    </a:r>
                  </a:p>
                  <a:p>
                    <a:pPr algn="ctr"/>
                    <a:r>
                      <a:rPr lang="eu-ES" dirty="0" smtClean="0"/>
                      <a:t>(semi formal) </a:t>
                    </a:r>
                    <a:r>
                      <a:rPr lang="eu-ES" dirty="0" smtClean="0"/>
                      <a:t>model</a:t>
                    </a:r>
                    <a:endParaRPr lang="eu-ES" dirty="0"/>
                  </a:p>
                </p:txBody>
              </p:sp>
              <p:sp>
                <p:nvSpPr>
                  <p:cNvPr id="72" name="Rectangle à coins arrondis 71"/>
                  <p:cNvSpPr/>
                  <p:nvPr/>
                </p:nvSpPr>
                <p:spPr>
                  <a:xfrm>
                    <a:off x="5705186" y="3169411"/>
                    <a:ext cx="1102048" cy="1023146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400" dirty="0" smtClean="0"/>
                      <a:t>Data dictionnary model</a:t>
                    </a:r>
                    <a:endParaRPr lang="eu-ES" sz="1400" dirty="0"/>
                  </a:p>
                </p:txBody>
              </p:sp>
              <p:sp>
                <p:nvSpPr>
                  <p:cNvPr id="67" name="Rectangle à coins arrondis 66"/>
                  <p:cNvSpPr/>
                  <p:nvPr/>
                </p:nvSpPr>
                <p:spPr>
                  <a:xfrm>
                    <a:off x="3607803" y="1613311"/>
                    <a:ext cx="2821290" cy="510086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dirty="0" smtClean="0"/>
                      <a:t>User stories </a:t>
                    </a:r>
                    <a:r>
                      <a:rPr lang="eu-ES" dirty="0" smtClean="0"/>
                      <a:t>model</a:t>
                    </a:r>
                    <a:endParaRPr lang="eu-ES" dirty="0" smtClean="0"/>
                  </a:p>
                </p:txBody>
              </p:sp>
            </p:grpSp>
            <p:grpSp>
              <p:nvGrpSpPr>
                <p:cNvPr id="83" name="Grouper 82"/>
                <p:cNvGrpSpPr/>
                <p:nvPr/>
              </p:nvGrpSpPr>
              <p:grpSpPr>
                <a:xfrm>
                  <a:off x="431702" y="806250"/>
                  <a:ext cx="6602177" cy="523220"/>
                  <a:chOff x="1498305" y="948377"/>
                  <a:chExt cx="7546107" cy="523220"/>
                </a:xfrm>
              </p:grpSpPr>
              <p:sp>
                <p:nvSpPr>
                  <p:cNvPr id="84" name="Titre 1"/>
                  <p:cNvSpPr txBox="1">
                    <a:spLocks/>
                  </p:cNvSpPr>
                  <p:nvPr/>
                </p:nvSpPr>
                <p:spPr bwMode="auto">
                  <a:xfrm>
                    <a:off x="1498305" y="978615"/>
                    <a:ext cx="5985224" cy="466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  <a:ext uri="{FAA26D3D-D897-4be2-8F04-BA451C77F1D7}">
                      <ma14:placeholderFlag xmlns:ma14="http://schemas.microsoft.com/office/mac/drawingml/2011/main" val="1"/>
                    </a:ext>
                  </a:extLst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rmAutofit/>
                  </a:bodyPr>
                  <a:lstStyle>
                    <a:lvl1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lang="en-GB" sz="2200" b="1" noProof="0" dirty="0">
                        <a:solidFill>
                          <a:srgbClr val="8A7A66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  <a:lvl2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2pPr>
                    <a:lvl3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3pPr>
                    <a:lvl4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4pPr>
                    <a:lvl5pPr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5pPr>
                    <a:lvl6pPr marL="4572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6pPr>
                    <a:lvl7pPr marL="9144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7pPr>
                    <a:lvl8pPr marL="13716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8pPr>
                    <a:lvl9pPr marL="1828800" algn="l" rtl="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 sz="2200" b="1">
                        <a:solidFill>
                          <a:schemeClr val="folHlink"/>
                        </a:solidFill>
                        <a:latin typeface="Verdana" charset="0"/>
                        <a:ea typeface="ＭＳ Ｐゴシック" charset="0"/>
                        <a:cs typeface="Arial" charset="0"/>
                      </a:defRPr>
                    </a:lvl9pPr>
                  </a:lstStyle>
                  <a:p>
                    <a:endParaRPr lang="en-GB" dirty="0"/>
                  </a:p>
                </p:txBody>
              </p:sp>
              <p:cxnSp>
                <p:nvCxnSpPr>
                  <p:cNvPr id="85" name="Connecteur droit avec flèche 84"/>
                  <p:cNvCxnSpPr/>
                  <p:nvPr/>
                </p:nvCxnSpPr>
                <p:spPr bwMode="auto">
                  <a:xfrm flipH="1">
                    <a:off x="4191076" y="115472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6" name="ZoneTexte 85"/>
                  <p:cNvSpPr txBox="1"/>
                  <p:nvPr/>
                </p:nvSpPr>
                <p:spPr>
                  <a:xfrm>
                    <a:off x="5128501" y="948377"/>
                    <a:ext cx="391591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i="1" dirty="0" smtClean="0">
                        <a:solidFill>
                          <a:srgbClr val="FF6600"/>
                        </a:solidFill>
                      </a:rPr>
                      <a:t>Traceability  (between requirements or through models)</a:t>
                    </a:r>
                    <a:endParaRPr lang="en-GB" sz="1400" i="1" dirty="0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89" name="Flèche vers la droite 88"/>
                  <p:cNvSpPr/>
                  <p:nvPr/>
                </p:nvSpPr>
                <p:spPr bwMode="auto">
                  <a:xfrm>
                    <a:off x="1715982" y="1066371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2587880" y="978999"/>
                    <a:ext cx="6463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 smtClean="0">
                        <a:solidFill>
                          <a:schemeClr val="accent5"/>
                        </a:solidFill>
                      </a:rPr>
                      <a:t>derive</a:t>
                    </a:r>
                    <a:endParaRPr lang="en-GB" sz="1400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sp>
            <p:nvSpPr>
              <p:cNvPr id="74" name="Rectangle à coins arrondis 73"/>
              <p:cNvSpPr/>
              <p:nvPr/>
            </p:nvSpPr>
            <p:spPr>
              <a:xfrm>
                <a:off x="539612" y="3853139"/>
                <a:ext cx="1160384" cy="160488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decomposed and derived requirements</a:t>
                </a:r>
                <a:endParaRPr lang="eu-ES" sz="1200" dirty="0"/>
              </a:p>
            </p:txBody>
          </p:sp>
        </p:grpSp>
        <p:cxnSp>
          <p:nvCxnSpPr>
            <p:cNvPr id="75" name="Connecteur droit avec flèche 74"/>
            <p:cNvCxnSpPr>
              <a:stCxn id="74" idx="0"/>
            </p:cNvCxnSpPr>
            <p:nvPr/>
          </p:nvCxnSpPr>
          <p:spPr bwMode="auto">
            <a:xfrm flipH="1" flipV="1">
              <a:off x="1113132" y="3615161"/>
              <a:ext cx="6672" cy="2379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</a:t>
            </a:r>
            <a:r>
              <a:rPr lang="eu-ES" dirty="0" smtClean="0"/>
              <a:t>traceability priority</a:t>
            </a:r>
            <a:endParaRPr lang="eu-ES" dirty="0"/>
          </a:p>
        </p:txBody>
      </p:sp>
      <p:grpSp>
        <p:nvGrpSpPr>
          <p:cNvPr id="127" name="Grouper 126"/>
          <p:cNvGrpSpPr/>
          <p:nvPr/>
        </p:nvGrpSpPr>
        <p:grpSpPr>
          <a:xfrm>
            <a:off x="920223" y="1519887"/>
            <a:ext cx="5581010" cy="5013506"/>
            <a:chOff x="920223" y="1519887"/>
            <a:chExt cx="5581010" cy="5013506"/>
          </a:xfrm>
        </p:grpSpPr>
        <p:grpSp>
          <p:nvGrpSpPr>
            <p:cNvPr id="126" name="Grouper 125"/>
            <p:cNvGrpSpPr/>
            <p:nvPr/>
          </p:nvGrpSpPr>
          <p:grpSpPr>
            <a:xfrm>
              <a:off x="920223" y="2482896"/>
              <a:ext cx="5581010" cy="4050497"/>
              <a:chOff x="920223" y="2482896"/>
              <a:chExt cx="5581010" cy="4050497"/>
            </a:xfrm>
          </p:grpSpPr>
          <p:grpSp>
            <p:nvGrpSpPr>
              <p:cNvPr id="108" name="Grouper 107"/>
              <p:cNvGrpSpPr/>
              <p:nvPr/>
            </p:nvGrpSpPr>
            <p:grpSpPr>
              <a:xfrm>
                <a:off x="920223" y="2482896"/>
                <a:ext cx="5581010" cy="4050497"/>
                <a:chOff x="920223" y="2482896"/>
                <a:chExt cx="5581010" cy="4050497"/>
              </a:xfrm>
            </p:grpSpPr>
            <p:grpSp>
              <p:nvGrpSpPr>
                <p:cNvPr id="98" name="Grouper 97"/>
                <p:cNvGrpSpPr/>
                <p:nvPr/>
              </p:nvGrpSpPr>
              <p:grpSpPr>
                <a:xfrm>
                  <a:off x="920223" y="2482896"/>
                  <a:ext cx="5581010" cy="4050497"/>
                  <a:chOff x="920223" y="2482896"/>
                  <a:chExt cx="5581010" cy="4050497"/>
                </a:xfrm>
              </p:grpSpPr>
              <p:grpSp>
                <p:nvGrpSpPr>
                  <p:cNvPr id="97" name="Grouper 96"/>
                  <p:cNvGrpSpPr/>
                  <p:nvPr/>
                </p:nvGrpSpPr>
                <p:grpSpPr>
                  <a:xfrm>
                    <a:off x="920223" y="2482896"/>
                    <a:ext cx="5581010" cy="4050497"/>
                    <a:chOff x="920223" y="2482896"/>
                    <a:chExt cx="5581010" cy="4050497"/>
                  </a:xfrm>
                </p:grpSpPr>
                <p:grpSp>
                  <p:nvGrpSpPr>
                    <p:cNvPr id="22" name="Grouper 21"/>
                    <p:cNvGrpSpPr/>
                    <p:nvPr/>
                  </p:nvGrpSpPr>
                  <p:grpSpPr>
                    <a:xfrm>
                      <a:off x="920223" y="2482896"/>
                      <a:ext cx="5581010" cy="4050497"/>
                      <a:chOff x="366103" y="2741299"/>
                      <a:chExt cx="5581010" cy="4050497"/>
                    </a:xfrm>
                  </p:grpSpPr>
                  <p:grpSp>
                    <p:nvGrpSpPr>
                      <p:cNvPr id="4" name="Grouper 3"/>
                      <p:cNvGrpSpPr/>
                      <p:nvPr/>
                    </p:nvGrpSpPr>
                    <p:grpSpPr>
                      <a:xfrm>
                        <a:off x="366103" y="2741299"/>
                        <a:ext cx="5581010" cy="3112203"/>
                        <a:chOff x="366103" y="2741299"/>
                        <a:chExt cx="5581010" cy="3112203"/>
                      </a:xfrm>
                    </p:grpSpPr>
                    <p:sp>
                      <p:nvSpPr>
                        <p:cNvPr id="3" name="Rectangle à coins arrondis 2"/>
                        <p:cNvSpPr/>
                        <p:nvPr/>
                      </p:nvSpPr>
                      <p:spPr>
                        <a:xfrm>
                          <a:off x="366103" y="2741299"/>
                          <a:ext cx="1243411" cy="200577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SRS – Subset </a:t>
                          </a:r>
                          <a:r>
                            <a:rPr lang="eu-ES" sz="1600" dirty="0" smtClean="0"/>
                            <a:t>26</a:t>
                          </a:r>
                        </a:p>
                        <a:p>
                          <a:pPr algn="ctr"/>
                          <a:endParaRPr lang="eu-ES" sz="1600" dirty="0"/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81" name="Rectangle à coins arrondis 80"/>
                        <p:cNvSpPr/>
                        <p:nvPr/>
                      </p:nvSpPr>
                      <p:spPr>
                        <a:xfrm>
                          <a:off x="2489113" y="2787067"/>
                          <a:ext cx="1933483" cy="153765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Architecture 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(semi formal) model</a:t>
                          </a:r>
                        </a:p>
                        <a:p>
                          <a:pPr algn="ctr"/>
                          <a:endParaRPr lang="eu-ES" dirty="0"/>
                        </a:p>
                      </p:txBody>
                    </p:sp>
                    <p:sp>
                      <p:nvSpPr>
                        <p:cNvPr id="72" name="Rectangle à coins arrondis 71"/>
                        <p:cNvSpPr/>
                        <p:nvPr/>
                      </p:nvSpPr>
                      <p:spPr>
                        <a:xfrm>
                          <a:off x="4338256" y="3162730"/>
                          <a:ext cx="1102048" cy="102314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400" dirty="0" smtClean="0"/>
                            <a:t>Data dictionnary model</a:t>
                          </a:r>
                          <a:endParaRPr lang="eu-ES" sz="1400" dirty="0"/>
                        </a:p>
                      </p:txBody>
                    </p:sp>
                    <p:sp>
                      <p:nvSpPr>
                        <p:cNvPr id="64" name="Rectangle à coins arrondis 63"/>
                        <p:cNvSpPr/>
                        <p:nvPr/>
                      </p:nvSpPr>
                      <p:spPr>
                        <a:xfrm>
                          <a:off x="3817003" y="4050440"/>
                          <a:ext cx="2130110" cy="1803062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mtClean="0"/>
                            <a:t>openETCS </a:t>
                          </a:r>
                          <a:r>
                            <a:rPr lang="eu-ES" dirty="0" smtClean="0"/>
                            <a:t>OnBoard Unit functions</a:t>
                          </a:r>
                          <a:endParaRPr lang="eu-ES" dirty="0" smtClean="0"/>
                        </a:p>
                        <a:p>
                          <a:pPr algn="ctr"/>
                          <a:r>
                            <a:rPr lang="eu-ES" dirty="0" smtClean="0"/>
                            <a:t>(executable) model</a:t>
                          </a:r>
                          <a:endParaRPr lang="eu-ES" dirty="0"/>
                        </a:p>
                      </p:txBody>
                    </p:sp>
                  </p:grpSp>
                  <p:sp>
                    <p:nvSpPr>
                      <p:cNvPr id="75" name="Rectangle à coins arrondis 74"/>
                      <p:cNvSpPr/>
                      <p:nvPr/>
                    </p:nvSpPr>
                    <p:spPr>
                      <a:xfrm>
                        <a:off x="3897090" y="6334061"/>
                        <a:ext cx="2034565" cy="457735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400" dirty="0" smtClean="0"/>
                          <a:t>G</a:t>
                        </a:r>
                        <a:r>
                          <a:rPr lang="eu-ES" sz="1400" dirty="0" smtClean="0"/>
                          <a:t>enerated SW code</a:t>
                        </a:r>
                        <a:endParaRPr lang="eu-ES" sz="1400" dirty="0"/>
                      </a:p>
                    </p:txBody>
                  </p:sp>
                </p:grpSp>
                <p:cxnSp>
                  <p:nvCxnSpPr>
                    <p:cNvPr id="77" name="Connecteur droit avec flèche 76"/>
                    <p:cNvCxnSpPr/>
                    <p:nvPr/>
                  </p:nvCxnSpPr>
                  <p:spPr>
                    <a:xfrm flipH="1">
                      <a:off x="2052523" y="4210626"/>
                      <a:ext cx="2318600" cy="1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V="1">
                      <a:off x="5765953" y="5389142"/>
                      <a:ext cx="0" cy="686516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Rectangle à coins arrondis 70"/>
                  <p:cNvSpPr/>
                  <p:nvPr/>
                </p:nvSpPr>
                <p:spPr>
                  <a:xfrm>
                    <a:off x="1015767" y="3682637"/>
                    <a:ext cx="1036756" cy="675830"/>
                  </a:xfrm>
                  <a:prstGeom prst="roundRect">
                    <a:avLst/>
                  </a:prstGeom>
                  <a:solidFill>
                    <a:srgbClr val="660066">
                      <a:alpha val="68000"/>
                    </a:srgbClr>
                  </a:solidFill>
                  <a:ln w="762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Chapters 7 &amp; 8</a:t>
                    </a:r>
                    <a:endParaRPr lang="eu-ES" sz="1600" dirty="0"/>
                  </a:p>
                </p:txBody>
              </p:sp>
            </p:grpSp>
            <p:cxnSp>
              <p:nvCxnSpPr>
                <p:cNvPr id="99" name="Connecteur droit avec flèche 98"/>
                <p:cNvCxnSpPr/>
                <p:nvPr/>
              </p:nvCxnSpPr>
              <p:spPr>
                <a:xfrm flipH="1">
                  <a:off x="2132613" y="3142691"/>
                  <a:ext cx="910620" cy="0"/>
                </a:xfrm>
                <a:prstGeom prst="straightConnector1">
                  <a:avLst/>
                </a:prstGeom>
                <a:ln w="28575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avec flèche 100"/>
                <p:cNvCxnSpPr/>
                <p:nvPr/>
              </p:nvCxnSpPr>
              <p:spPr>
                <a:xfrm flipH="1">
                  <a:off x="2162880" y="3646469"/>
                  <a:ext cx="2813836" cy="0"/>
                </a:xfrm>
                <a:prstGeom prst="straightConnector1">
                  <a:avLst/>
                </a:prstGeom>
                <a:ln w="28575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/>
              <p:nvPr/>
            </p:nvCxnSpPr>
            <p:spPr bwMode="auto">
              <a:xfrm flipH="1" flipV="1">
                <a:off x="1541929" y="4465787"/>
                <a:ext cx="10492" cy="3970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0" name="Rectangle à coins arrondis 109"/>
              <p:cNvSpPr/>
              <p:nvPr/>
            </p:nvSpPr>
            <p:spPr>
              <a:xfrm>
                <a:off x="972229" y="4885733"/>
                <a:ext cx="1160384" cy="8924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decomposed and derived requirements</a:t>
                </a:r>
                <a:endParaRPr lang="eu-ES" sz="1200" dirty="0"/>
              </a:p>
            </p:txBody>
          </p:sp>
          <p:cxnSp>
            <p:nvCxnSpPr>
              <p:cNvPr id="113" name="Connecteur droit avec flèche 112"/>
              <p:cNvCxnSpPr/>
              <p:nvPr/>
            </p:nvCxnSpPr>
            <p:spPr>
              <a:xfrm flipH="1">
                <a:off x="2132614" y="5240399"/>
                <a:ext cx="2238509" cy="1"/>
              </a:xfrm>
              <a:prstGeom prst="straightConnector1">
                <a:avLst/>
              </a:prstGeom>
              <a:ln w="57150" cmpd="sng">
                <a:solidFill>
                  <a:srgbClr val="FF66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er 124"/>
            <p:cNvGrpSpPr/>
            <p:nvPr/>
          </p:nvGrpSpPr>
          <p:grpSpPr>
            <a:xfrm>
              <a:off x="1263501" y="1519887"/>
              <a:ext cx="4959945" cy="629158"/>
              <a:chOff x="1378239" y="1361250"/>
              <a:chExt cx="4959945" cy="629158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1378239" y="1556205"/>
                <a:ext cx="5830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ZoneTexte 117"/>
              <p:cNvSpPr txBox="1"/>
              <p:nvPr/>
            </p:nvSpPr>
            <p:spPr>
              <a:xfrm>
                <a:off x="2017875" y="1361250"/>
                <a:ext cx="4205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FF6600"/>
                    </a:solidFill>
                  </a:rPr>
                  <a:t>Traceability links to define and maintain</a:t>
                </a:r>
                <a:endParaRPr lang="en-GB" sz="1400" i="1" dirty="0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122" name="Connecteur droit avec flèche 121"/>
              <p:cNvCxnSpPr/>
              <p:nvPr/>
            </p:nvCxnSpPr>
            <p:spPr bwMode="auto">
              <a:xfrm flipH="1">
                <a:off x="1378239" y="1834466"/>
                <a:ext cx="5830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3" name="ZoneTexte 122"/>
              <p:cNvSpPr txBox="1"/>
              <p:nvPr/>
            </p:nvSpPr>
            <p:spPr>
              <a:xfrm>
                <a:off x="2132613" y="1682631"/>
                <a:ext cx="4205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FF6600"/>
                    </a:solidFill>
                  </a:rPr>
                  <a:t>Traceability links automatically defined and maintained</a:t>
                </a:r>
                <a:endParaRPr lang="en-GB" sz="1400" i="1" dirty="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8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735</Words>
  <Application>Microsoft Macintosh PowerPoint</Application>
  <PresentationFormat>Présentation à l'écran (4:3)</PresentationFormat>
  <Paragraphs>254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OpenETCS traceability priority</vt:lpstr>
      <vt:lpstr>OpenETCS current tooling context</vt:lpstr>
      <vt:lpstr>WP3 priorities regarding traceability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268</cp:revision>
  <dcterms:created xsi:type="dcterms:W3CDTF">2015-09-28T11:47:43Z</dcterms:created>
  <dcterms:modified xsi:type="dcterms:W3CDTF">2015-10-25T21:57:18Z</dcterms:modified>
</cp:coreProperties>
</file>