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300" r:id="rId4"/>
    <p:sldId id="294" r:id="rId5"/>
    <p:sldId id="298" r:id="rId6"/>
    <p:sldId id="303" r:id="rId7"/>
    <p:sldId id="312" r:id="rId8"/>
    <p:sldId id="314" r:id="rId9"/>
    <p:sldId id="306" r:id="rId10"/>
    <p:sldId id="291" r:id="rId11"/>
    <p:sldId id="309" r:id="rId12"/>
    <p:sldId id="292" r:id="rId13"/>
    <p:sldId id="297" r:id="rId14"/>
    <p:sldId id="285" r:id="rId15"/>
    <p:sldId id="266" r:id="rId16"/>
    <p:sldId id="275" r:id="rId17"/>
    <p:sldId id="277" r:id="rId18"/>
    <p:sldId id="276" r:id="rId19"/>
    <p:sldId id="265" r:id="rId20"/>
    <p:sldId id="272" r:id="rId21"/>
    <p:sldId id="302" r:id="rId22"/>
    <p:sldId id="301" r:id="rId23"/>
    <p:sldId id="282" r:id="rId24"/>
    <p:sldId id="283" r:id="rId25"/>
    <p:sldId id="284" r:id="rId26"/>
    <p:sldId id="274" r:id="rId27"/>
    <p:sldId id="304" r:id="rId28"/>
    <p:sldId id="307" r:id="rId29"/>
    <p:sldId id="308" r:id="rId30"/>
    <p:sldId id="313" r:id="rId31"/>
    <p:sldId id="315" r:id="rId3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087E-E36A-2A4D-8CB3-3CD1A9D98D8B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E00F-A0F1-E24A-907E-3C95BA978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10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9204-F5D6-9145-8B06-239DED8355FC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46B2-06D9-5248-B3EC-078D066A7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3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46B2-06D9-5248-B3EC-078D066A7E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6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0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7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5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3D5F-CF0A-C342-86E8-AC8A51E170D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7165"/>
            <a:ext cx="7772400" cy="18971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OpenETCS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Summary</a:t>
            </a:r>
            <a:r>
              <a:rPr lang="fr-FR" dirty="0" smtClean="0"/>
              <a:t> of WP3 </a:t>
            </a:r>
            <a:r>
              <a:rPr lang="fr-FR" dirty="0" err="1" smtClean="0"/>
              <a:t>priorities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3817" y="3886200"/>
            <a:ext cx="7554383" cy="175260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Meeting of 25 </a:t>
            </a:r>
            <a:r>
              <a:rPr lang="fr-FR" dirty="0" err="1" smtClean="0"/>
              <a:t>September</a:t>
            </a:r>
            <a:r>
              <a:rPr lang="fr-FR" dirty="0" smtClean="0"/>
              <a:t> 2015 + </a:t>
            </a:r>
            <a:r>
              <a:rPr lang="fr-FR" dirty="0" err="1" smtClean="0"/>
              <a:t>complements</a:t>
            </a:r>
            <a:endParaRPr lang="fr-FR" dirty="0" smtClean="0"/>
          </a:p>
          <a:p>
            <a:r>
              <a:rPr lang="fr-FR" dirty="0" err="1" smtClean="0"/>
              <a:t>Prepared</a:t>
            </a:r>
            <a:r>
              <a:rPr lang="fr-FR" dirty="0" smtClean="0"/>
              <a:t> by Raphael Faudou </a:t>
            </a:r>
          </a:p>
          <a:p>
            <a:r>
              <a:rPr lang="fr-FR" dirty="0" smtClean="0"/>
              <a:t>(Samares </a:t>
            </a:r>
            <a:r>
              <a:rPr lang="fr-FR" smtClean="0"/>
              <a:t>Engineering)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34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  <p:grpSp>
        <p:nvGrpSpPr>
          <p:cNvPr id="44" name="Grouper 43"/>
          <p:cNvGrpSpPr/>
          <p:nvPr/>
        </p:nvGrpSpPr>
        <p:grpSpPr>
          <a:xfrm>
            <a:off x="334947" y="522921"/>
            <a:ext cx="8459518" cy="5541715"/>
            <a:chOff x="334947" y="522921"/>
            <a:chExt cx="8459518" cy="5541715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3020427" y="522921"/>
              <a:ext cx="3426000" cy="325491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SysML model for system and SW architecture definition</a:t>
              </a:r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/>
            </a:p>
            <a:p>
              <a:pPr algn="ctr"/>
              <a:endParaRPr lang="eu-ES" sz="1400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195" y="1307725"/>
              <a:ext cx="2326282" cy="894849"/>
            </a:xfrm>
            <a:prstGeom prst="rect">
              <a:avLst/>
            </a:prstGeom>
          </p:spPr>
        </p:pic>
        <p:sp>
          <p:nvSpPr>
            <p:cNvPr id="13" name="Cylindre 12"/>
            <p:cNvSpPr/>
            <p:nvPr/>
          </p:nvSpPr>
          <p:spPr>
            <a:xfrm>
              <a:off x="334947" y="1036492"/>
              <a:ext cx="2096962" cy="4485467"/>
            </a:xfrm>
            <a:prstGeom prst="can">
              <a:avLst>
                <a:gd name="adj" fmla="val 16329"/>
              </a:avLst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830" y="2400699"/>
              <a:ext cx="2824043" cy="1163697"/>
            </a:xfrm>
            <a:prstGeom prst="rect">
              <a:avLst/>
            </a:prstGeom>
          </p:spPr>
        </p:pic>
        <p:sp>
          <p:nvSpPr>
            <p:cNvPr id="14" name="Rectangle à coins arrondis 13"/>
            <p:cNvSpPr/>
            <p:nvPr/>
          </p:nvSpPr>
          <p:spPr>
            <a:xfrm>
              <a:off x="6884014" y="2428464"/>
              <a:ext cx="1910451" cy="3216947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(formal) executable SCADE</a:t>
              </a:r>
            </a:p>
            <a:p>
              <a:pPr algn="ctr"/>
              <a:r>
                <a:rPr lang="fr-FR" sz="1400" dirty="0" smtClean="0"/>
                <a:t>M</a:t>
              </a:r>
              <a:r>
                <a:rPr lang="eu-ES" sz="1400" dirty="0" smtClean="0"/>
                <a:t>odel</a:t>
              </a:r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sz="1400" dirty="0" smtClean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 smtClean="0"/>
            </a:p>
            <a:p>
              <a:pPr algn="ctr"/>
              <a:endParaRPr lang="eu-ES" dirty="0"/>
            </a:p>
            <a:p>
              <a:pPr algn="ctr"/>
              <a:endParaRPr lang="eu-ES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7012090" y="3575880"/>
              <a:ext cx="1642966" cy="441568"/>
            </a:xfrm>
            <a:prstGeom prst="roundRect">
              <a:avLst/>
            </a:prstGeom>
            <a:solidFill>
              <a:srgbClr val="0000FF">
                <a:alpha val="68000"/>
              </a:srgb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SW </a:t>
              </a:r>
              <a:r>
                <a:rPr lang="fr-FR" sz="1100" dirty="0" err="1" smtClean="0"/>
                <a:t>Integration</a:t>
              </a:r>
              <a:r>
                <a:rPr lang="fr-FR" sz="1100" dirty="0" smtClean="0"/>
                <a:t> model</a:t>
              </a:r>
              <a:endParaRPr lang="eu-ES" sz="1100" dirty="0"/>
            </a:p>
          </p:txBody>
        </p:sp>
        <p:sp>
          <p:nvSpPr>
            <p:cNvPr id="21" name="ZoneTexte 20"/>
            <p:cNvSpPr txBox="1"/>
            <p:nvPr/>
          </p:nvSpPr>
          <p:spPr>
            <a:xfrm rot="1980773">
              <a:off x="5893728" y="2708710"/>
              <a:ext cx="14127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28" name="Connecteur droit avec flèche 27"/>
            <p:cNvCxnSpPr>
              <a:stCxn id="2" idx="3"/>
            </p:cNvCxnSpPr>
            <p:nvPr/>
          </p:nvCxnSpPr>
          <p:spPr>
            <a:xfrm>
              <a:off x="5961873" y="2982548"/>
              <a:ext cx="922141" cy="5818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36079" y="2040557"/>
              <a:ext cx="1705556" cy="754178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 smtClean="0"/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359" y="30669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cxnSp>
          <p:nvCxnSpPr>
            <p:cNvPr id="97" name="Connecteur droit avec flèche 96"/>
            <p:cNvCxnSpPr/>
            <p:nvPr/>
          </p:nvCxnSpPr>
          <p:spPr>
            <a:xfrm flipH="1">
              <a:off x="2102560" y="2794735"/>
              <a:ext cx="1195364" cy="48449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>
              <a:stCxn id="2" idx="2"/>
              <a:endCxn id="49" idx="3"/>
            </p:cNvCxnSpPr>
            <p:nvPr/>
          </p:nvCxnSpPr>
          <p:spPr>
            <a:xfrm flipH="1">
              <a:off x="2141635" y="3564396"/>
              <a:ext cx="2408217" cy="139131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flipH="1">
              <a:off x="2181349" y="3219386"/>
              <a:ext cx="1145463" cy="37126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 flipH="1">
              <a:off x="2141636" y="3219386"/>
              <a:ext cx="1638412" cy="14655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er 107"/>
            <p:cNvGrpSpPr/>
            <p:nvPr/>
          </p:nvGrpSpPr>
          <p:grpSpPr>
            <a:xfrm>
              <a:off x="1828120" y="5699700"/>
              <a:ext cx="2384613" cy="364936"/>
              <a:chOff x="6294158" y="426676"/>
              <a:chExt cx="2384613" cy="364936"/>
            </a:xfrm>
          </p:grpSpPr>
          <p:cxnSp>
            <p:nvCxnSpPr>
              <p:cNvPr id="109" name="Connecteur droit avec flèche 108"/>
              <p:cNvCxnSpPr/>
              <p:nvPr/>
            </p:nvCxnSpPr>
            <p:spPr>
              <a:xfrm flipH="1" flipV="1">
                <a:off x="6376487" y="426676"/>
                <a:ext cx="2002687" cy="1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36759" y="32193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9159" y="3371786"/>
              <a:ext cx="1426087" cy="848280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Requirements</a:t>
              </a:r>
              <a:endParaRPr lang="fr-FR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759" y="4524865"/>
              <a:ext cx="1504876" cy="861687"/>
            </a:xfrm>
            <a:prstGeom prst="rect">
              <a:avLst/>
            </a:prstGeom>
            <a:solidFill>
              <a:srgbClr val="CC66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SW Component</a:t>
              </a:r>
            </a:p>
            <a:p>
              <a:pPr algn="ctr"/>
              <a:r>
                <a:rPr lang="fr-FR" sz="1600" dirty="0" smtClean="0"/>
                <a:t>Interface requirements</a:t>
              </a:r>
              <a:endParaRPr lang="fr-FR" sz="1600" dirty="0"/>
            </a:p>
          </p:txBody>
        </p:sp>
        <p:cxnSp>
          <p:nvCxnSpPr>
            <p:cNvPr id="55" name="Connecteur droit avec flèche 54"/>
            <p:cNvCxnSpPr/>
            <p:nvPr/>
          </p:nvCxnSpPr>
          <p:spPr>
            <a:xfrm>
              <a:off x="2181349" y="2400008"/>
              <a:ext cx="956482" cy="23594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41635" y="1654867"/>
              <a:ext cx="1195364" cy="64327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4217635" y="5699700"/>
              <a:ext cx="1958429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197787" y="569970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</a:t>
              </a:r>
              <a:r>
                <a:rPr lang="eu-ES" sz="1400" dirty="0" smtClean="0"/>
                <a:t>nput for</a:t>
              </a:r>
              <a:endParaRPr lang="eu-ES" sz="14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>
              <a:off x="4310284" y="2202574"/>
              <a:ext cx="0" cy="2721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50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57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and Design Document (Draft)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25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r 22"/>
          <p:cNvGrpSpPr/>
          <p:nvPr/>
        </p:nvGrpSpPr>
        <p:grpSpPr>
          <a:xfrm>
            <a:off x="0" y="83813"/>
            <a:ext cx="9055000" cy="6694648"/>
            <a:chOff x="0" y="83813"/>
            <a:chExt cx="9055000" cy="6694648"/>
          </a:xfrm>
        </p:grpSpPr>
        <p:grpSp>
          <p:nvGrpSpPr>
            <p:cNvPr id="196" name="Grouper 195"/>
            <p:cNvGrpSpPr/>
            <p:nvPr/>
          </p:nvGrpSpPr>
          <p:grpSpPr>
            <a:xfrm>
              <a:off x="0" y="83813"/>
              <a:ext cx="9055000" cy="6694648"/>
              <a:chOff x="0" y="83813"/>
              <a:chExt cx="9055000" cy="6694648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805049" y="1480145"/>
                <a:ext cx="13204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366363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89980" y="443597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35" name="Grouper 34"/>
              <p:cNvGrpSpPr/>
              <p:nvPr/>
            </p:nvGrpSpPr>
            <p:grpSpPr>
              <a:xfrm>
                <a:off x="3311135" y="2092427"/>
                <a:ext cx="2211394" cy="3149211"/>
                <a:chOff x="3780692" y="2271632"/>
                <a:chExt cx="2338391" cy="2676484"/>
              </a:xfrm>
              <a:solidFill>
                <a:srgbClr val="0000FF"/>
              </a:solidFill>
            </p:grpSpPr>
            <p:sp>
              <p:nvSpPr>
                <p:cNvPr id="11" name="Rectangle à coins arrondis 10"/>
                <p:cNvSpPr/>
                <p:nvPr/>
              </p:nvSpPr>
              <p:spPr>
                <a:xfrm>
                  <a:off x="3780692" y="2271632"/>
                  <a:ext cx="2338391" cy="2676484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34" name="Image 3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1993874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787429" y="1938538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cxnSp>
            <p:nvCxnSpPr>
              <p:cNvPr id="72" name="Connecteur droit avec flèche 71"/>
              <p:cNvCxnSpPr>
                <a:endCxn id="9" idx="3"/>
              </p:cNvCxnSpPr>
              <p:nvPr/>
            </p:nvCxnSpPr>
            <p:spPr>
              <a:xfrm flipH="1">
                <a:off x="3097433" y="494397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à coins arrondis 77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91" name="Grouper 90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83" name="Grouper 82"/>
                <p:cNvGrpSpPr/>
                <p:nvPr/>
              </p:nvGrpSpPr>
              <p:grpSpPr>
                <a:xfrm>
                  <a:off x="6994588" y="5143842"/>
                  <a:ext cx="1694138" cy="580708"/>
                  <a:chOff x="7078605" y="5378304"/>
                  <a:chExt cx="1694138" cy="580708"/>
                </a:xfrm>
              </p:grpSpPr>
              <p:sp>
                <p:nvSpPr>
                  <p:cNvPr id="80" name="Rectangle à coins arrondis 79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1" name="Rectangle à coins arrondis 80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82" name="Rectangle à coins arrondis 81"/>
                  <p:cNvSpPr/>
                  <p:nvPr/>
                </p:nvSpPr>
                <p:spPr>
                  <a:xfrm>
                    <a:off x="7217332" y="5546914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85" name="Rectangle à coins arrondis 84"/>
                <p:cNvSpPr/>
                <p:nvPr/>
              </p:nvSpPr>
              <p:spPr>
                <a:xfrm>
                  <a:off x="6600661" y="5739524"/>
                  <a:ext cx="1038638" cy="241847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87" name="Rectangle à coins arrondis 86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89" name="Connecteur droit avec flèche 88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97" name="Connecteur droit avec flèche 96"/>
              <p:cNvCxnSpPr>
                <a:endCxn id="80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101" name="Connecteur droit avec flèche 100"/>
              <p:cNvCxnSpPr>
                <a:endCxn id="82" idx="1"/>
              </p:cNvCxnSpPr>
              <p:nvPr/>
            </p:nvCxnSpPr>
            <p:spPr>
              <a:xfrm>
                <a:off x="4896342" y="4768975"/>
                <a:ext cx="2477123" cy="58413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107"/>
              <p:cNvCxnSpPr>
                <a:endCxn id="87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avec flèche 111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9" name="Connecteur droit avec flèche 118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ZoneTexte 122"/>
              <p:cNvSpPr txBox="1"/>
              <p:nvPr/>
            </p:nvSpPr>
            <p:spPr>
              <a:xfrm>
                <a:off x="7635884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125" name="Connecteur droit avec flèche 124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28" name="Connecteur droit avec flèche 127"/>
              <p:cNvCxnSpPr>
                <a:endCxn id="78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136" name="Connecteur droit avec flèche 135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avec flèche 139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ZoneTexte 142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r 48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986695" y="5666150"/>
                <a:ext cx="5879593" cy="1996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flipH="1">
                <a:off x="3097433" y="5366464"/>
                <a:ext cx="3455768" cy="2676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avec flèche 155"/>
              <p:cNvCxnSpPr>
                <a:stCxn id="9" idx="1"/>
              </p:cNvCxnSpPr>
              <p:nvPr/>
            </p:nvCxnSpPr>
            <p:spPr>
              <a:xfrm flipH="1">
                <a:off x="1040060" y="4943974"/>
                <a:ext cx="849920" cy="0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ZoneTexte 163"/>
              <p:cNvSpPr txBox="1"/>
              <p:nvPr/>
            </p:nvSpPr>
            <p:spPr>
              <a:xfrm>
                <a:off x="5413362" y="5064614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cxnSp>
            <p:nvCxnSpPr>
              <p:cNvPr id="165" name="Connecteur droit avec flèche 164"/>
              <p:cNvCxnSpPr>
                <a:endCxn id="79" idx="3"/>
              </p:cNvCxnSpPr>
              <p:nvPr/>
            </p:nvCxnSpPr>
            <p:spPr>
              <a:xfrm flipH="1">
                <a:off x="1514231" y="5775563"/>
                <a:ext cx="5078046" cy="470909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ZoneTexte 166"/>
              <p:cNvSpPr txBox="1"/>
              <p:nvPr/>
            </p:nvSpPr>
            <p:spPr>
              <a:xfrm>
                <a:off x="6034649" y="1131503"/>
                <a:ext cx="11034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 rot="21329949">
                <a:off x="2367291" y="5782195"/>
                <a:ext cx="1100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implements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1152531" y="4531815"/>
                <a:ext cx="84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Satisfies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Connecteur droit avec flèche 183"/>
              <p:cNvCxnSpPr/>
              <p:nvPr/>
            </p:nvCxnSpPr>
            <p:spPr>
              <a:xfrm flipV="1">
                <a:off x="7593192" y="1909848"/>
                <a:ext cx="0" cy="796088"/>
              </a:xfrm>
              <a:prstGeom prst="straightConnector1">
                <a:avLst/>
              </a:prstGeom>
              <a:ln w="571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ZoneTexte 185"/>
              <p:cNvSpPr txBox="1"/>
              <p:nvPr/>
            </p:nvSpPr>
            <p:spPr>
              <a:xfrm>
                <a:off x="6531854" y="2246315"/>
                <a:ext cx="10955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>
                    <a:solidFill>
                      <a:srgbClr val="FF0000"/>
                    </a:solidFill>
                  </a:rPr>
                  <a:t>Validated</a:t>
                </a:r>
                <a:r>
                  <a:rPr lang="fr-FR" sz="1400" dirty="0" smtClean="0">
                    <a:solidFill>
                      <a:srgbClr val="FF0000"/>
                    </a:solidFill>
                  </a:rPr>
                  <a:t> by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27225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avec flèche 72"/>
            <p:cNvCxnSpPr/>
            <p:nvPr/>
          </p:nvCxnSpPr>
          <p:spPr>
            <a:xfrm flipV="1">
              <a:off x="7453923" y="5872271"/>
              <a:ext cx="0" cy="494092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6609890" y="5926638"/>
              <a:ext cx="84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</a:rPr>
                <a:t>Satisfies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Connecteur droit avec flèche 83"/>
            <p:cNvCxnSpPr/>
            <p:nvPr/>
          </p:nvCxnSpPr>
          <p:spPr>
            <a:xfrm>
              <a:off x="986695" y="5505334"/>
              <a:ext cx="6357417" cy="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39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85"/>
          <p:cNvSpPr/>
          <p:nvPr/>
        </p:nvSpPr>
        <p:spPr>
          <a:xfrm>
            <a:off x="6339028" y="2364154"/>
            <a:ext cx="2502126" cy="4235512"/>
          </a:xfrm>
          <a:prstGeom prst="round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Architecture </a:t>
            </a:r>
          </a:p>
          <a:p>
            <a:pPr algn="ctr"/>
            <a:r>
              <a:rPr lang="fr-FR" dirty="0" smtClean="0"/>
              <a:t>M</a:t>
            </a:r>
            <a:r>
              <a:rPr lang="eu-ES" dirty="0" smtClean="0"/>
              <a:t>odel (SysML)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92" name="Rectangle à coins arrondis 91"/>
          <p:cNvSpPr/>
          <p:nvPr/>
        </p:nvSpPr>
        <p:spPr>
          <a:xfrm>
            <a:off x="3302000" y="4486266"/>
            <a:ext cx="2735385" cy="2012904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r>
              <a:rPr lang="eu-ES" sz="1400" dirty="0" smtClean="0"/>
              <a:t>OBU integration Executable formal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 (SCADE)</a:t>
            </a:r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3770923" y="5575316"/>
            <a:ext cx="1917294" cy="828285"/>
            <a:chOff x="4571994" y="4435216"/>
            <a:chExt cx="1017294" cy="1168434"/>
          </a:xfrm>
          <a:solidFill>
            <a:srgbClr val="0000FF"/>
          </a:solidFill>
        </p:grpSpPr>
        <p:sp>
          <p:nvSpPr>
            <p:cNvPr id="3" name="Rectangle à coins arrondis 2"/>
            <p:cNvSpPr/>
            <p:nvPr/>
          </p:nvSpPr>
          <p:spPr>
            <a:xfrm>
              <a:off x="4571994" y="4435216"/>
              <a:ext cx="601894" cy="898769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F2.1</a:t>
              </a:r>
              <a:endParaRPr lang="fr-FR" sz="1400" dirty="0"/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4637764" y="4476279"/>
              <a:ext cx="951524" cy="1127371"/>
              <a:chOff x="4509475" y="4021014"/>
              <a:chExt cx="951524" cy="1127371"/>
            </a:xfrm>
            <a:grpFill/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4509475" y="4021014"/>
                <a:ext cx="687755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F2.2</a:t>
                </a:r>
                <a:endParaRPr lang="fr-FR" sz="1400" dirty="0"/>
              </a:p>
            </p:txBody>
          </p:sp>
          <p:sp>
            <p:nvSpPr>
              <p:cNvPr id="94" name="Rectangle à coins arrondis 93"/>
              <p:cNvSpPr/>
              <p:nvPr/>
            </p:nvSpPr>
            <p:spPr>
              <a:xfrm>
                <a:off x="4613030" y="4114800"/>
                <a:ext cx="672123" cy="898769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F2.3</a:t>
                </a:r>
                <a:endParaRPr lang="fr-FR" sz="1400" dirty="0"/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726354" y="4218355"/>
                <a:ext cx="734645" cy="930030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F2.15</a:t>
                </a:r>
              </a:p>
              <a:p>
                <a:pPr algn="ctr"/>
                <a:r>
                  <a:rPr lang="fr-FR" sz="1200" dirty="0" err="1" smtClean="0"/>
                  <a:t>Functional</a:t>
                </a:r>
                <a:r>
                  <a:rPr lang="fr-FR" sz="1200" dirty="0" smtClean="0"/>
                  <a:t> design model</a:t>
                </a:r>
                <a:endParaRPr lang="fr-FR" sz="1200" dirty="0"/>
              </a:p>
            </p:txBody>
          </p:sp>
        </p:grpSp>
      </p:grpSp>
      <p:sp>
        <p:nvSpPr>
          <p:cNvPr id="97" name="Rectangle à coins arrondis 96"/>
          <p:cNvSpPr/>
          <p:nvPr/>
        </p:nvSpPr>
        <p:spPr>
          <a:xfrm>
            <a:off x="3302001" y="2462268"/>
            <a:ext cx="2647461" cy="1865069"/>
          </a:xfrm>
          <a:prstGeom prst="roundRect">
            <a:avLst/>
          </a:prstGeom>
          <a:solidFill>
            <a:srgbClr val="0000FF">
              <a:alpha val="60000"/>
            </a:srgbClr>
          </a:solidFill>
          <a:ln w="28575" cmpd="sng">
            <a:solidFill>
              <a:srgbClr val="000000">
                <a:alpha val="49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Operational environment</a:t>
            </a:r>
          </a:p>
          <a:p>
            <a:pPr algn="ctr"/>
            <a:r>
              <a:rPr lang="eu-ES" sz="1600" dirty="0" smtClean="0"/>
              <a:t>model (SCADE)</a:t>
            </a:r>
            <a:endParaRPr lang="eu-ES" sz="1600" dirty="0"/>
          </a:p>
        </p:txBody>
      </p:sp>
      <p:pic>
        <p:nvPicPr>
          <p:cNvPr id="9" name="Image 8" descr="1st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u-ES" smtClean="0"/>
              <a:t>WP3 priorities regarding traceability</a:t>
            </a:r>
            <a:endParaRPr lang="eu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210" cy="4525963"/>
          </a:xfrm>
        </p:spPr>
        <p:txBody>
          <a:bodyPr/>
          <a:lstStyle/>
          <a:p>
            <a:r>
              <a:rPr lang="eu-ES" smtClean="0"/>
              <a:t>Urgent: Scade model to SRS traceability</a:t>
            </a:r>
          </a:p>
          <a:p>
            <a:pPr lvl="1"/>
            <a:r>
              <a:rPr lang="eu-ES" smtClean="0"/>
              <a:t>Either through ReqTify tool</a:t>
            </a:r>
          </a:p>
          <a:p>
            <a:pPr lvl="1"/>
            <a:r>
              <a:rPr lang="eu-ES" smtClean="0"/>
              <a:t>Else (ideally) through open source solution</a:t>
            </a:r>
          </a:p>
          <a:p>
            <a:pPr lvl="1"/>
            <a:endParaRPr lang="eu-ES" smtClean="0"/>
          </a:p>
          <a:p>
            <a:r>
              <a:rPr lang="eu-ES" smtClean="0"/>
              <a:t>Nice to have: SysML model to SRS traeability</a:t>
            </a:r>
          </a:p>
          <a:p>
            <a:pPr lvl="1"/>
            <a:r>
              <a:rPr lang="eu-ES" smtClean="0"/>
              <a:t>Either through ReqIF/ReqCycle</a:t>
            </a:r>
          </a:p>
          <a:p>
            <a:pPr lvl="1"/>
            <a:r>
              <a:rPr lang="eu-ES" smtClean="0"/>
              <a:t>Else through other open source chain</a:t>
            </a:r>
            <a:endParaRPr lang="eu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solution – </a:t>
            </a:r>
            <a:r>
              <a:rPr lang="fr-FR" dirty="0" err="1" smtClean="0"/>
              <a:t>ProR</a:t>
            </a:r>
            <a:r>
              <a:rPr lang="fr-FR" dirty="0" smtClean="0"/>
              <a:t> + ReqCycle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6748" y="6492875"/>
            <a:ext cx="2133600" cy="365125"/>
          </a:xfrm>
        </p:spPr>
        <p:txBody>
          <a:bodyPr/>
          <a:lstStyle/>
          <a:p>
            <a:r>
              <a:rPr lang="fr-FR" dirty="0" smtClean="0"/>
              <a:t>28/09/2015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16</a:t>
            </a:fld>
            <a:endParaRPr lang="fr-FR"/>
          </a:p>
        </p:txBody>
      </p:sp>
      <p:grpSp>
        <p:nvGrpSpPr>
          <p:cNvPr id="101" name="Grouper 100"/>
          <p:cNvGrpSpPr/>
          <p:nvPr/>
        </p:nvGrpSpPr>
        <p:grpSpPr>
          <a:xfrm>
            <a:off x="832460" y="1083596"/>
            <a:ext cx="7927172" cy="5131194"/>
            <a:chOff x="832460" y="1083596"/>
            <a:chExt cx="7927172" cy="5131194"/>
          </a:xfrm>
        </p:grpSpPr>
        <p:grpSp>
          <p:nvGrpSpPr>
            <p:cNvPr id="99" name="Grouper 98"/>
            <p:cNvGrpSpPr/>
            <p:nvPr/>
          </p:nvGrpSpPr>
          <p:grpSpPr>
            <a:xfrm>
              <a:off x="832460" y="1083596"/>
              <a:ext cx="7927172" cy="5131194"/>
              <a:chOff x="832460" y="1083596"/>
              <a:chExt cx="7927172" cy="513119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58941" y="1311455"/>
                <a:ext cx="2387979" cy="640747"/>
              </a:xfrm>
              <a:prstGeom prst="rect">
                <a:avLst/>
              </a:prstGeom>
              <a:solidFill>
                <a:srgbClr val="CCC1D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</a:rPr>
                  <a:t>Reference Requirement Data Base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er 68"/>
              <p:cNvGrpSpPr/>
              <p:nvPr/>
            </p:nvGrpSpPr>
            <p:grpSpPr>
              <a:xfrm>
                <a:off x="953813" y="1083596"/>
                <a:ext cx="7805819" cy="5073985"/>
                <a:chOff x="953813" y="1083596"/>
                <a:chExt cx="7805819" cy="5073985"/>
              </a:xfrm>
            </p:grpSpPr>
            <p:grpSp>
              <p:nvGrpSpPr>
                <p:cNvPr id="68" name="Grouper 67"/>
                <p:cNvGrpSpPr/>
                <p:nvPr/>
              </p:nvGrpSpPr>
              <p:grpSpPr>
                <a:xfrm>
                  <a:off x="953813" y="1083596"/>
                  <a:ext cx="7798108" cy="5073985"/>
                  <a:chOff x="953813" y="1083596"/>
                  <a:chExt cx="7798108" cy="5073985"/>
                </a:xfrm>
              </p:grpSpPr>
              <p:sp>
                <p:nvSpPr>
                  <p:cNvPr id="53" name="Ellipse 52"/>
                  <p:cNvSpPr/>
                  <p:nvPr/>
                </p:nvSpPr>
                <p:spPr>
                  <a:xfrm>
                    <a:off x="1600215" y="5474721"/>
                    <a:ext cx="1818873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RT-tester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7" name="Grouper 66"/>
                  <p:cNvGrpSpPr/>
                  <p:nvPr/>
                </p:nvGrpSpPr>
                <p:grpSpPr>
                  <a:xfrm>
                    <a:off x="953813" y="1083596"/>
                    <a:ext cx="7798108" cy="4391125"/>
                    <a:chOff x="953813" y="1083596"/>
                    <a:chExt cx="7798108" cy="4391125"/>
                  </a:xfrm>
                </p:grpSpPr>
                <p:sp>
                  <p:nvSpPr>
                    <p:cNvPr id="11" name="ZoneTexte 10"/>
                    <p:cNvSpPr txBox="1"/>
                    <p:nvPr/>
                  </p:nvSpPr>
                  <p:spPr>
                    <a:xfrm>
                      <a:off x="4938105" y="2230970"/>
                      <a:ext cx="31398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4. Copy (to support traceability)</a:t>
                      </a:r>
                      <a:endParaRPr lang="fr-FR" dirty="0"/>
                    </a:p>
                  </p:txBody>
                </p:sp>
                <p:grpSp>
                  <p:nvGrpSpPr>
                    <p:cNvPr id="45" name="Grouper 44"/>
                    <p:cNvGrpSpPr/>
                    <p:nvPr/>
                  </p:nvGrpSpPr>
                  <p:grpSpPr>
                    <a:xfrm>
                      <a:off x="953813" y="1107126"/>
                      <a:ext cx="1350434" cy="822192"/>
                      <a:chOff x="2287087" y="1107126"/>
                      <a:chExt cx="1350434" cy="822192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2413363" y="1288571"/>
                        <a:ext cx="1224158" cy="6407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dirty="0" err="1" smtClean="0">
                            <a:solidFill>
                              <a:schemeClr val="tx1"/>
                            </a:solidFill>
                          </a:rPr>
                          <a:t>Subset</a:t>
                        </a:r>
                        <a:r>
                          <a:rPr lang="fr-FR" dirty="0" smtClean="0">
                            <a:solidFill>
                              <a:schemeClr val="tx1"/>
                            </a:solidFill>
                          </a:rPr>
                          <a:t> 026</a:t>
                        </a:r>
                        <a:endParaRPr lang="fr-FR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2" name="Image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7087" y="1107126"/>
                        <a:ext cx="394505" cy="39450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1" name="Ellipse 20"/>
                    <p:cNvSpPr/>
                    <p:nvPr/>
                  </p:nvSpPr>
                  <p:spPr>
                    <a:xfrm>
                      <a:off x="4084340" y="2820672"/>
                      <a:ext cx="1533058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ReqCycle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5228412" y="4269664"/>
                      <a:ext cx="2299586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SCADE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7" name="Ellipse 26"/>
                    <p:cNvSpPr/>
                    <p:nvPr/>
                  </p:nvSpPr>
                  <p:spPr>
                    <a:xfrm>
                      <a:off x="1555509" y="4269664"/>
                      <a:ext cx="1911031" cy="682860"/>
                    </a:xfrm>
                    <a:prstGeom prst="ellipse">
                      <a:avLst/>
                    </a:prstGeom>
                    <a:solidFill>
                      <a:srgbClr val="CCC1D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Papyrus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29" name="Connecteur droit avec flèche 28"/>
                    <p:cNvCxnSpPr>
                      <a:endCxn id="27" idx="7"/>
                    </p:cNvCxnSpPr>
                    <p:nvPr/>
                  </p:nvCxnSpPr>
                  <p:spPr>
                    <a:xfrm flipH="1">
                      <a:off x="3186676" y="3503532"/>
                      <a:ext cx="1195122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avec flèche 30"/>
                    <p:cNvCxnSpPr>
                      <a:stCxn id="26" idx="0"/>
                      <a:endCxn id="21" idx="5"/>
                    </p:cNvCxnSpPr>
                    <p:nvPr/>
                  </p:nvCxnSpPr>
                  <p:spPr>
                    <a:xfrm flipH="1" flipV="1">
                      <a:off x="5392887" y="3403529"/>
                      <a:ext cx="985318" cy="866135"/>
                    </a:xfrm>
                    <a:prstGeom prst="straightConnector1">
                      <a:avLst/>
                    </a:prstGeom>
                    <a:ln>
                      <a:solidFill>
                        <a:srgbClr val="008000"/>
                      </a:solidFill>
                      <a:headEnd type="stealth" w="lg" len="lg"/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3162671" y="3541513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5940821" y="3503532"/>
                      <a:ext cx="7883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5. Link</a:t>
                      </a:r>
                      <a:endParaRPr lang="fr-FR" dirty="0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545489" y="2833506"/>
                      <a:ext cx="2206432" cy="669113"/>
                    </a:xfrm>
                    <a:prstGeom prst="rect">
                      <a:avLst/>
                    </a:prstGeom>
                    <a:solidFill>
                      <a:srgbClr val="CCC1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fr-FR" sz="1600" dirty="0" err="1" smtClean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Requirement Data Base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Connecteur droit avec flèche 37"/>
                    <p:cNvCxnSpPr>
                      <a:stCxn id="21" idx="6"/>
                      <a:endCxn id="37" idx="1"/>
                    </p:cNvCxnSpPr>
                    <p:nvPr/>
                  </p:nvCxnSpPr>
                  <p:spPr>
                    <a:xfrm>
                      <a:off x="5617398" y="3162102"/>
                      <a:ext cx="928091" cy="596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ZoneTexte 42"/>
                    <p:cNvSpPr txBox="1"/>
                    <p:nvPr/>
                  </p:nvSpPr>
                  <p:spPr>
                    <a:xfrm>
                      <a:off x="6378205" y="1133896"/>
                      <a:ext cx="110551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3. Update</a:t>
                      </a:r>
                      <a:endParaRPr lang="fr-FR" dirty="0"/>
                    </a:p>
                  </p:txBody>
                </p:sp>
                <p:cxnSp>
                  <p:nvCxnSpPr>
                    <p:cNvPr id="46" name="Connecteur droit avec flèche 45"/>
                    <p:cNvCxnSpPr>
                      <a:stCxn id="6" idx="3"/>
                      <a:endCxn id="39" idx="1"/>
                    </p:cNvCxnSpPr>
                    <p:nvPr/>
                  </p:nvCxnSpPr>
                  <p:spPr>
                    <a:xfrm>
                      <a:off x="2304247" y="1608945"/>
                      <a:ext cx="1354694" cy="2288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2409840" y="1133896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1. Import</a:t>
                      </a:r>
                      <a:endParaRPr lang="fr-FR" dirty="0"/>
                    </a:p>
                  </p:txBody>
                </p:sp>
                <p:cxnSp>
                  <p:nvCxnSpPr>
                    <p:cNvPr id="49" name="Connecteur droit avec flèche 48"/>
                    <p:cNvCxnSpPr>
                      <a:stCxn id="39" idx="2"/>
                      <a:endCxn id="21" idx="0"/>
                    </p:cNvCxnSpPr>
                    <p:nvPr/>
                  </p:nvCxnSpPr>
                  <p:spPr>
                    <a:xfrm flipH="1">
                      <a:off x="4850869" y="1952202"/>
                      <a:ext cx="2062" cy="86847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avec flèche 53"/>
                    <p:cNvCxnSpPr>
                      <a:stCxn id="27" idx="4"/>
                      <a:endCxn id="53" idx="0"/>
                    </p:cNvCxnSpPr>
                    <p:nvPr/>
                  </p:nvCxnSpPr>
                  <p:spPr>
                    <a:xfrm flipH="1">
                      <a:off x="2509652" y="4952524"/>
                      <a:ext cx="1373" cy="522197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56190" y="2095262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OpenETCS API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1" name="Connecteur droit avec flèche 60"/>
                    <p:cNvCxnSpPr>
                      <a:stCxn id="59" idx="3"/>
                    </p:cNvCxnSpPr>
                    <p:nvPr/>
                  </p:nvCxnSpPr>
                  <p:spPr>
                    <a:xfrm flipV="1">
                      <a:off x="2280348" y="1929318"/>
                      <a:ext cx="1445746" cy="486318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stealth" w="lg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2590800" y="2230970"/>
                      <a:ext cx="1056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2. Import</a:t>
                      </a:r>
                      <a:endParaRPr lang="fr-FR" dirty="0"/>
                    </a:p>
                  </p:txBody>
                </p:sp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56845" y="1083596"/>
                      <a:ext cx="880936" cy="362916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64032" y="2547973"/>
                  <a:ext cx="795600" cy="42962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47" name="Ellipse 46"/>
              <p:cNvSpPr/>
              <p:nvPr/>
            </p:nvSpPr>
            <p:spPr>
              <a:xfrm>
                <a:off x="7356388" y="1300013"/>
                <a:ext cx="1403244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ProR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1" name="Connecteur droit avec flèche 50"/>
              <p:cNvCxnSpPr>
                <a:stCxn id="47" idx="2"/>
                <a:endCxn id="39" idx="3"/>
              </p:cNvCxnSpPr>
              <p:nvPr/>
            </p:nvCxnSpPr>
            <p:spPr>
              <a:xfrm flipH="1" flipV="1">
                <a:off x="6046920" y="1631829"/>
                <a:ext cx="1309468" cy="96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Ellipse 85"/>
              <p:cNvSpPr/>
              <p:nvPr/>
            </p:nvSpPr>
            <p:spPr>
              <a:xfrm>
                <a:off x="3945660" y="5531930"/>
                <a:ext cx="1889109" cy="682860"/>
              </a:xfrm>
              <a:prstGeom prst="ellipse">
                <a:avLst/>
              </a:prstGeom>
              <a:solidFill>
                <a:srgbClr val="CCC1DA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rgbClr val="000000"/>
                    </a:solidFill>
                  </a:rPr>
                  <a:t>GenDoc</a:t>
                </a:r>
                <a:endParaRPr lang="fr-FR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4854993" y="3501197"/>
                <a:ext cx="0" cy="20595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3823942" y="45030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7</a:t>
                </a:r>
                <a:r>
                  <a:rPr lang="fr-FR" dirty="0" smtClean="0"/>
                  <a:t>. export</a:t>
                </a:r>
                <a:endParaRPr lang="fr-FR" dirty="0"/>
              </a:p>
            </p:txBody>
          </p:sp>
          <p:sp>
            <p:nvSpPr>
              <p:cNvPr id="97" name="ZoneTexte 96"/>
              <p:cNvSpPr txBox="1"/>
              <p:nvPr/>
            </p:nvSpPr>
            <p:spPr>
              <a:xfrm>
                <a:off x="832460" y="4962139"/>
                <a:ext cx="1535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6. </a:t>
                </a:r>
                <a:r>
                  <a:rPr lang="fr-FR" dirty="0" err="1" smtClean="0"/>
                  <a:t>Create</a:t>
                </a:r>
                <a:r>
                  <a:rPr lang="fr-FR" dirty="0" smtClean="0"/>
                  <a:t> tests</a:t>
                </a:r>
                <a:endParaRPr lang="fr-FR" dirty="0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5518570" y="2729449"/>
                <a:ext cx="934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manage</a:t>
                </a:r>
                <a:endParaRPr lang="fr-FR" dirty="0"/>
              </a:p>
            </p:txBody>
          </p:sp>
        </p:grpSp>
        <p:pic>
          <p:nvPicPr>
            <p:cNvPr id="100" name="Imag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3563"/>
            <a:ext cx="8229600" cy="514854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Reqcycle</a:t>
            </a:r>
            <a:r>
              <a:rPr lang="fr-FR" sz="3600" dirty="0" smtClean="0"/>
              <a:t> – </a:t>
            </a:r>
            <a:r>
              <a:rPr lang="fr-FR" sz="3600" dirty="0" err="1" smtClean="0"/>
              <a:t>prepare</a:t>
            </a:r>
            <a:r>
              <a:rPr lang="fr-FR" sz="3600" dirty="0" smtClean="0"/>
              <a:t> trace </a:t>
            </a:r>
            <a:r>
              <a:rPr lang="fr-FR" sz="3600" dirty="0" err="1" smtClean="0"/>
              <a:t>link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SCADE</a:t>
            </a:r>
            <a:endParaRPr lang="fr-FR" sz="3600" dirty="0"/>
          </a:p>
        </p:txBody>
      </p:sp>
      <p:grpSp>
        <p:nvGrpSpPr>
          <p:cNvPr id="16" name="Grouper 15"/>
          <p:cNvGrpSpPr/>
          <p:nvPr/>
        </p:nvGrpSpPr>
        <p:grpSpPr>
          <a:xfrm>
            <a:off x="250836" y="826990"/>
            <a:ext cx="6785211" cy="5895268"/>
            <a:chOff x="250836" y="826990"/>
            <a:chExt cx="6785211" cy="5895268"/>
          </a:xfrm>
        </p:grpSpPr>
        <p:grpSp>
          <p:nvGrpSpPr>
            <p:cNvPr id="12" name="Grouper 11"/>
            <p:cNvGrpSpPr/>
            <p:nvPr/>
          </p:nvGrpSpPr>
          <p:grpSpPr>
            <a:xfrm>
              <a:off x="250836" y="826990"/>
              <a:ext cx="6785211" cy="5895268"/>
              <a:chOff x="1589400" y="941391"/>
              <a:chExt cx="6785211" cy="5895268"/>
            </a:xfrm>
          </p:grpSpPr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9400" y="943004"/>
                <a:ext cx="6785211" cy="58936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11" name="Grouper 10"/>
              <p:cNvGrpSpPr/>
              <p:nvPr/>
            </p:nvGrpSpPr>
            <p:grpSpPr>
              <a:xfrm>
                <a:off x="1589401" y="941391"/>
                <a:ext cx="4378122" cy="1538572"/>
                <a:chOff x="1589401" y="941391"/>
                <a:chExt cx="4378122" cy="1538572"/>
              </a:xfrm>
            </p:grpSpPr>
            <p:sp>
              <p:nvSpPr>
                <p:cNvPr id="7" name="ZoneTexte 6"/>
                <p:cNvSpPr txBox="1"/>
                <p:nvPr/>
              </p:nvSpPr>
              <p:spPr>
                <a:xfrm>
                  <a:off x="1589401" y="941391"/>
                  <a:ext cx="4378122" cy="2769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u-ES" sz="1200" dirty="0" smtClean="0"/>
                    <a:t>Generate requirement traceability annotation for external element</a:t>
                  </a:r>
                  <a:endParaRPr lang="eu-ES" sz="1200" dirty="0"/>
                </a:p>
              </p:txBody>
            </p:sp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4658" y="2311267"/>
                  <a:ext cx="463913" cy="168696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ZoneTexte 13"/>
            <p:cNvSpPr txBox="1"/>
            <p:nvPr/>
          </p:nvSpPr>
          <p:spPr>
            <a:xfrm>
              <a:off x="4628959" y="3681724"/>
              <a:ext cx="2320540" cy="830997"/>
            </a:xfrm>
            <a:prstGeom prst="rect">
              <a:avLst/>
            </a:prstGeom>
            <a:solidFill>
              <a:srgbClr val="F79646"/>
            </a:solidFill>
            <a:ln w="19050" cmpd="sng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/>
                <a:t>Copies traceability string annotation (</a:t>
              </a:r>
              <a:r>
                <a:rPr lang="fr-FR" sz="1600" dirty="0" err="1" smtClean="0"/>
                <a:t>ReqID</a:t>
              </a:r>
              <a:r>
                <a:rPr lang="fr-FR" sz="1600" dirty="0" smtClean="0"/>
                <a:t> + </a:t>
              </a:r>
              <a:r>
                <a:rPr lang="fr-FR" sz="1600" dirty="0" err="1" smtClean="0"/>
                <a:t>Satisfy</a:t>
              </a:r>
              <a:r>
                <a:rPr lang="fr-FR" sz="1600" dirty="0" smtClean="0"/>
                <a:t> ID) to clipboard</a:t>
              </a:r>
              <a:endParaRPr lang="fr-FR" sz="1600" dirty="0"/>
            </a:p>
          </p:txBody>
        </p:sp>
        <p:sp>
          <p:nvSpPr>
            <p:cNvPr id="15" name="Flèche vers la droite 14"/>
            <p:cNvSpPr/>
            <p:nvPr/>
          </p:nvSpPr>
          <p:spPr>
            <a:xfrm rot="3271653">
              <a:off x="4636981" y="3109549"/>
              <a:ext cx="1007686" cy="2351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72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533" y="274639"/>
            <a:ext cx="8229600" cy="5491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3rd solution – ReqCycle </a:t>
            </a:r>
            <a:r>
              <a:rPr lang="fr-FR" dirty="0" err="1" smtClean="0"/>
              <a:t>only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953813" y="1044318"/>
            <a:ext cx="7866986" cy="5170472"/>
            <a:chOff x="953813" y="1044318"/>
            <a:chExt cx="7866986" cy="5170472"/>
          </a:xfrm>
        </p:grpSpPr>
        <p:grpSp>
          <p:nvGrpSpPr>
            <p:cNvPr id="69" name="Grouper 68"/>
            <p:cNvGrpSpPr/>
            <p:nvPr/>
          </p:nvGrpSpPr>
          <p:grpSpPr>
            <a:xfrm>
              <a:off x="953813" y="1044318"/>
              <a:ext cx="7866986" cy="5113263"/>
              <a:chOff x="953813" y="1044318"/>
              <a:chExt cx="7866986" cy="5113263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953813" y="1044318"/>
                <a:ext cx="7866986" cy="5113263"/>
                <a:chOff x="953813" y="1044318"/>
                <a:chExt cx="7866986" cy="5113263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1565892" y="5474721"/>
                  <a:ext cx="2163785" cy="682860"/>
                </a:xfrm>
                <a:prstGeom prst="ellipse">
                  <a:avLst/>
                </a:prstGeom>
                <a:solidFill>
                  <a:srgbClr val="CCC1DA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rgbClr val="000000"/>
                      </a:solidFill>
                    </a:rPr>
                    <a:t>RT-tester</a:t>
                  </a:r>
                  <a:endParaRPr lang="fr-FR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67" name="Grouper 66"/>
                <p:cNvGrpSpPr/>
                <p:nvPr/>
              </p:nvGrpSpPr>
              <p:grpSpPr>
                <a:xfrm>
                  <a:off x="953813" y="1044318"/>
                  <a:ext cx="7866986" cy="4430403"/>
                  <a:chOff x="953813" y="1044318"/>
                  <a:chExt cx="7866986" cy="4430403"/>
                </a:xfrm>
              </p:grpSpPr>
              <p:cxnSp>
                <p:nvCxnSpPr>
                  <p:cNvPr id="9" name="Connecteur droit avec flèche 8"/>
                  <p:cNvCxnSpPr>
                    <a:stCxn id="6" idx="2"/>
                    <a:endCxn id="21" idx="0"/>
                  </p:cNvCxnSpPr>
                  <p:nvPr/>
                </p:nvCxnSpPr>
                <p:spPr>
                  <a:xfrm>
                    <a:off x="3283059" y="1945126"/>
                    <a:ext cx="1333274" cy="875546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4087983" y="2115159"/>
                    <a:ext cx="11890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1.A Import</a:t>
                    </a:r>
                    <a:endParaRPr lang="fr-FR" dirty="0"/>
                  </a:p>
                </p:txBody>
              </p:sp>
              <p:grpSp>
                <p:nvGrpSpPr>
                  <p:cNvPr id="45" name="Grouper 44"/>
                  <p:cNvGrpSpPr/>
                  <p:nvPr/>
                </p:nvGrpSpPr>
                <p:grpSpPr>
                  <a:xfrm>
                    <a:off x="2521821" y="1107126"/>
                    <a:ext cx="1373317" cy="838000"/>
                    <a:chOff x="3855095" y="1107126"/>
                    <a:chExt cx="1373317" cy="83800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4004254" y="1304379"/>
                      <a:ext cx="1224158" cy="6407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Subset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026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" name="Image 11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855095" y="1107126"/>
                      <a:ext cx="394505" cy="39450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1" name="Ellipse 20"/>
                  <p:cNvSpPr/>
                  <p:nvPr/>
                </p:nvSpPr>
                <p:spPr>
                  <a:xfrm>
                    <a:off x="3466540" y="2820672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ReqCycle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5228412" y="4269664"/>
                    <a:ext cx="2299586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SCADE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1555509" y="4269664"/>
                    <a:ext cx="2174168" cy="682860"/>
                  </a:xfrm>
                  <a:prstGeom prst="ellipse">
                    <a:avLst/>
                  </a:prstGeom>
                  <a:solidFill>
                    <a:srgbClr val="CCC1D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rgbClr val="000000"/>
                        </a:solidFill>
                      </a:rPr>
                      <a:t>Papyrus</a:t>
                    </a:r>
                    <a:endParaRPr lang="fr-FR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29" name="Connecteur droit avec flèche 28"/>
                  <p:cNvCxnSpPr>
                    <a:endCxn id="27" idx="7"/>
                  </p:cNvCxnSpPr>
                  <p:nvPr/>
                </p:nvCxnSpPr>
                <p:spPr>
                  <a:xfrm flipH="1">
                    <a:off x="3411277" y="3503532"/>
                    <a:ext cx="970522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avec flèche 30"/>
                  <p:cNvCxnSpPr>
                    <a:stCxn id="26" idx="0"/>
                    <a:endCxn id="21" idx="5"/>
                  </p:cNvCxnSpPr>
                  <p:nvPr/>
                </p:nvCxnSpPr>
                <p:spPr>
                  <a:xfrm flipH="1" flipV="1">
                    <a:off x="5429359" y="3403529"/>
                    <a:ext cx="948846" cy="866135"/>
                  </a:xfrm>
                  <a:prstGeom prst="straightConnector1">
                    <a:avLst/>
                  </a:prstGeom>
                  <a:ln>
                    <a:solidFill>
                      <a:srgbClr val="008000"/>
                    </a:solidFill>
                    <a:headEnd type="stealth" w="lg" len="lg"/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ZoneTexte 33"/>
                  <p:cNvSpPr txBox="1"/>
                  <p:nvPr/>
                </p:nvSpPr>
                <p:spPr>
                  <a:xfrm>
                    <a:off x="3384765" y="3653627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5940821" y="3503532"/>
                    <a:ext cx="560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Link</a:t>
                    </a:r>
                    <a:endParaRPr lang="fr-FR" dirty="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92825" y="2834419"/>
                    <a:ext cx="2127974" cy="640747"/>
                  </a:xfrm>
                  <a:prstGeom prst="rect">
                    <a:avLst/>
                  </a:prstGeom>
                  <a:solidFill>
                    <a:srgbClr val="CCC1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 smtClean="0">
                        <a:solidFill>
                          <a:schemeClr val="tx1"/>
                        </a:solidFill>
                      </a:rPr>
                      <a:t>Reference Requirement Data Base</a:t>
                    </a:r>
                    <a:endParaRPr lang="fr-FR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8" name="Connecteur droit avec flèche 37"/>
                  <p:cNvCxnSpPr>
                    <a:stCxn id="21" idx="6"/>
                    <a:endCxn id="37" idx="1"/>
                  </p:cNvCxnSpPr>
                  <p:nvPr/>
                </p:nvCxnSpPr>
                <p:spPr>
                  <a:xfrm flipV="1">
                    <a:off x="5766126" y="3154793"/>
                    <a:ext cx="926699" cy="730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786672" y="2785461"/>
                    <a:ext cx="87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Update</a:t>
                    </a:r>
                    <a:endParaRPr lang="fr-FR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429358" y="1304379"/>
                    <a:ext cx="2098639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err="1" smtClean="0">
                        <a:solidFill>
                          <a:schemeClr val="tx1"/>
                        </a:solidFill>
                      </a:rPr>
                      <a:t>Subset</a:t>
                    </a:r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 026 requirements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8" name="Image 1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08238" y="1044318"/>
                    <a:ext cx="1106203" cy="455718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Connecteur droit avec flèche 45"/>
                  <p:cNvCxnSpPr>
                    <a:endCxn id="44" idx="1"/>
                  </p:cNvCxnSpPr>
                  <p:nvPr/>
                </p:nvCxnSpPr>
                <p:spPr>
                  <a:xfrm>
                    <a:off x="3895138" y="1608945"/>
                    <a:ext cx="1534220" cy="15808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4128641" y="1239613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1.B1 Import</a:t>
                    </a:r>
                    <a:endParaRPr lang="fr-FR" dirty="0"/>
                  </a:p>
                </p:txBody>
              </p:sp>
              <p:cxnSp>
                <p:nvCxnSpPr>
                  <p:cNvPr id="49" name="Connecteur droit avec flèche 48"/>
                  <p:cNvCxnSpPr>
                    <a:stCxn id="44" idx="2"/>
                    <a:endCxn id="21" idx="7"/>
                  </p:cNvCxnSpPr>
                  <p:nvPr/>
                </p:nvCxnSpPr>
                <p:spPr>
                  <a:xfrm flipH="1">
                    <a:off x="5429359" y="1945126"/>
                    <a:ext cx="1049319" cy="975549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5958682" y="2299825"/>
                    <a:ext cx="13003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1.B2 Import</a:t>
                    </a:r>
                    <a:endParaRPr lang="fr-FR" dirty="0"/>
                  </a:p>
                </p:txBody>
              </p:sp>
              <p:cxnSp>
                <p:nvCxnSpPr>
                  <p:cNvPr id="54" name="Connecteur droit avec flèche 53"/>
                  <p:cNvCxnSpPr>
                    <a:stCxn id="27" idx="4"/>
                    <a:endCxn id="53" idx="0"/>
                  </p:cNvCxnSpPr>
                  <p:nvPr/>
                </p:nvCxnSpPr>
                <p:spPr>
                  <a:xfrm>
                    <a:off x="2642593" y="4952524"/>
                    <a:ext cx="5192" cy="522197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/>
                  <p:cNvSpPr/>
                  <p:nvPr/>
                </p:nvSpPr>
                <p:spPr>
                  <a:xfrm>
                    <a:off x="953813" y="2841728"/>
                    <a:ext cx="1224158" cy="64074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OpenETCS API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Connecteur droit avec flèche 60"/>
                  <p:cNvCxnSpPr>
                    <a:stCxn id="59" idx="3"/>
                    <a:endCxn id="21" idx="2"/>
                  </p:cNvCxnSpPr>
                  <p:nvPr/>
                </p:nvCxnSpPr>
                <p:spPr>
                  <a:xfrm>
                    <a:off x="2177971" y="3162102"/>
                    <a:ext cx="1288569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stealth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280348" y="2736009"/>
                    <a:ext cx="1056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2. Import</a:t>
                    </a:r>
                    <a:endParaRPr lang="fr-FR" dirty="0"/>
                  </a:p>
                </p:txBody>
              </p:sp>
            </p:grpSp>
          </p:grpSp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33" y="2484491"/>
                <a:ext cx="795600" cy="42962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9" name="Ellipse 38"/>
            <p:cNvSpPr/>
            <p:nvPr/>
          </p:nvSpPr>
          <p:spPr>
            <a:xfrm>
              <a:off x="3945660" y="5531930"/>
              <a:ext cx="1889109" cy="682860"/>
            </a:xfrm>
            <a:prstGeom prst="ellipse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rgbClr val="000000"/>
                  </a:solidFill>
                </a:rPr>
                <a:t>GenDoc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854993" y="3501197"/>
              <a:ext cx="0" cy="2059575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823942" y="45030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</a:t>
              </a:r>
              <a:r>
                <a:rPr lang="fr-FR" dirty="0" smtClean="0"/>
                <a:t>. export</a:t>
              </a:r>
              <a:endParaRPr lang="fr-FR" dirty="0"/>
            </a:p>
          </p:txBody>
        </p: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984" y="4952524"/>
              <a:ext cx="831894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4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tooling context</a:t>
            </a:r>
            <a:endParaRPr lang="eu-ES" dirty="0"/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3012709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u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9" name="Grouper 18"/>
          <p:cNvGrpSpPr/>
          <p:nvPr/>
        </p:nvGrpSpPr>
        <p:grpSpPr>
          <a:xfrm>
            <a:off x="2674307" y="929339"/>
            <a:ext cx="6300947" cy="466523"/>
            <a:chOff x="616942" y="277999"/>
            <a:chExt cx="630094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616942" y="277999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207742" y="456974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233276" y="278383"/>
              <a:ext cx="16393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>
                  <a:solidFill>
                    <a:srgbClr val="660066"/>
                  </a:solidFill>
                </a:rPr>
                <a:t>Current traceability</a:t>
              </a:r>
              <a:endParaRPr lang="eu-ES" sz="1400" i="1" dirty="0">
                <a:solidFill>
                  <a:srgbClr val="660066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150342" y="365755"/>
              <a:ext cx="762000" cy="152400"/>
            </a:xfrm>
            <a:prstGeom prst="rightArrow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022240" y="278383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660066"/>
                  </a:solidFill>
                </a:rPr>
                <a:t>D</a:t>
              </a:r>
              <a:r>
                <a:rPr lang="eu-ES" sz="1400" dirty="0" smtClean="0">
                  <a:solidFill>
                    <a:srgbClr val="660066"/>
                  </a:solidFill>
                </a:rPr>
                <a:t>erive</a:t>
              </a:r>
              <a:endParaRPr lang="eu-ES" sz="1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86799" y="3951428"/>
            <a:ext cx="2169654" cy="171659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960466" y="1802442"/>
            <a:ext cx="1494977" cy="16120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43763" y="3486565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System level requirements</a:t>
            </a:r>
            <a:endParaRPr lang="eu-ES" sz="1000"/>
          </a:p>
        </p:txBody>
      </p:sp>
      <p:sp>
        <p:nvSpPr>
          <p:cNvPr id="34" name="ZoneTexte 33"/>
          <p:cNvSpPr txBox="1"/>
          <p:nvPr/>
        </p:nvSpPr>
        <p:spPr>
          <a:xfrm>
            <a:off x="539612" y="407666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u-ES" sz="1000" smtClean="0"/>
              <a:t>Decomposed and derived  requirements</a:t>
            </a:r>
            <a:endParaRPr lang="eu-ES" sz="1000"/>
          </a:p>
        </p:txBody>
      </p:sp>
      <p:sp>
        <p:nvSpPr>
          <p:cNvPr id="37" name="Flèche vers la droite 36"/>
          <p:cNvSpPr/>
          <p:nvPr/>
        </p:nvSpPr>
        <p:spPr bwMode="auto">
          <a:xfrm rot="5400000">
            <a:off x="5486423" y="2527606"/>
            <a:ext cx="400290" cy="174846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43763" y="3096303"/>
            <a:ext cx="1160384" cy="161795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SRS – Subset 26</a:t>
            </a:r>
            <a:endParaRPr lang="eu-ES" sz="1600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926698" y="1440344"/>
            <a:ext cx="870937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smtClean="0"/>
              <a:t>User stories</a:t>
            </a:r>
            <a:endParaRPr lang="eu-ES" sz="1600"/>
          </a:p>
        </p:txBody>
      </p:sp>
      <p:sp>
        <p:nvSpPr>
          <p:cNvPr id="64" name="Rectangle à coins arrondis 63"/>
          <p:cNvSpPr/>
          <p:nvPr/>
        </p:nvSpPr>
        <p:spPr>
          <a:xfrm>
            <a:off x="4930952" y="3210244"/>
            <a:ext cx="2162695" cy="279578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OpenETCS function Scade model</a:t>
            </a:r>
            <a:endParaRPr lang="eu-ES" dirty="0"/>
          </a:p>
        </p:txBody>
      </p:sp>
      <p:sp>
        <p:nvSpPr>
          <p:cNvPr id="47" name="Rectangle à coins arrondis 46"/>
          <p:cNvSpPr/>
          <p:nvPr/>
        </p:nvSpPr>
        <p:spPr>
          <a:xfrm rot="1161610">
            <a:off x="1631089" y="4603366"/>
            <a:ext cx="3280367" cy="300702"/>
          </a:xfrm>
          <a:prstGeom prst="roundRect">
            <a:avLst/>
          </a:prstGeom>
          <a:solidFill>
            <a:srgbClr val="660066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smtClean="0"/>
              <a:t>reqID in comments area</a:t>
            </a:r>
            <a:endParaRPr lang="eu-ES" sz="1100"/>
          </a:p>
        </p:txBody>
      </p:sp>
      <p:sp>
        <p:nvSpPr>
          <p:cNvPr id="65" name="Rectangle à coins arrondis 64"/>
          <p:cNvSpPr/>
          <p:nvPr/>
        </p:nvSpPr>
        <p:spPr>
          <a:xfrm>
            <a:off x="5195834" y="5915473"/>
            <a:ext cx="1242436" cy="601065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code generator</a:t>
            </a:r>
            <a:endParaRPr lang="eu-ES" sz="1100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7322495" y="3086442"/>
            <a:ext cx="1452542" cy="1272930"/>
          </a:xfrm>
          <a:prstGeom prst="roundRect">
            <a:avLst/>
          </a:prstGeom>
          <a:solidFill>
            <a:srgbClr val="660066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Architecture and Design Document</a:t>
            </a:r>
          </a:p>
          <a:p>
            <a:pPr algn="ctr"/>
            <a:r>
              <a:rPr lang="eu-ES" sz="1600" dirty="0" smtClean="0"/>
              <a:t>Draft</a:t>
            </a:r>
            <a:endParaRPr lang="eu-ES" sz="1600" dirty="0"/>
          </a:p>
        </p:txBody>
      </p:sp>
      <p:sp>
        <p:nvSpPr>
          <p:cNvPr id="67" name="Rectangle à coins arrondis 66"/>
          <p:cNvSpPr/>
          <p:nvPr/>
        </p:nvSpPr>
        <p:spPr>
          <a:xfrm>
            <a:off x="3530521" y="1670624"/>
            <a:ext cx="2898572" cy="61296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dirty="0" smtClean="0"/>
              <a:t>User stories model</a:t>
            </a:r>
          </a:p>
          <a:p>
            <a:pPr algn="ctr"/>
            <a:r>
              <a:rPr lang="eu-ES" dirty="0" smtClean="0"/>
              <a:t>In sequence diagram</a:t>
            </a:r>
            <a:endParaRPr lang="eu-ES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2" y="2905802"/>
            <a:ext cx="394505" cy="394505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911" y="2905802"/>
            <a:ext cx="416889" cy="416889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366103" y="2199032"/>
            <a:ext cx="816479" cy="535971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Cenelec EN50128</a:t>
            </a:r>
            <a:endParaRPr lang="eu-ES" sz="1200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79" y="3012452"/>
            <a:ext cx="1086442" cy="39507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1" y="6006024"/>
            <a:ext cx="920909" cy="334876"/>
          </a:xfrm>
          <a:prstGeom prst="rect">
            <a:avLst/>
          </a:prstGeom>
        </p:spPr>
      </p:pic>
      <p:sp>
        <p:nvSpPr>
          <p:cNvPr id="75" name="Rectangle à coins arrondis 74"/>
          <p:cNvSpPr/>
          <p:nvPr/>
        </p:nvSpPr>
        <p:spPr>
          <a:xfrm>
            <a:off x="3802892" y="4082951"/>
            <a:ext cx="996024" cy="675830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Data dictionnary model</a:t>
            </a:r>
            <a:endParaRPr lang="eu-ES" sz="1200" dirty="0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99" y="4021499"/>
            <a:ext cx="524318" cy="232779"/>
          </a:xfrm>
          <a:prstGeom prst="rect">
            <a:avLst/>
          </a:prstGeom>
        </p:spPr>
      </p:pic>
      <p:sp>
        <p:nvSpPr>
          <p:cNvPr id="77" name="Rectangle à coins arrondis 76"/>
          <p:cNvSpPr/>
          <p:nvPr/>
        </p:nvSpPr>
        <p:spPr>
          <a:xfrm>
            <a:off x="5195834" y="6543741"/>
            <a:ext cx="1242436" cy="301217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C code</a:t>
            </a:r>
            <a:endParaRPr lang="eu-ES" sz="1100" dirty="0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29" y="1497046"/>
            <a:ext cx="639906" cy="367410"/>
          </a:xfrm>
          <a:prstGeom prst="rect">
            <a:avLst/>
          </a:prstGeom>
        </p:spPr>
      </p:pic>
      <p:sp>
        <p:nvSpPr>
          <p:cNvPr id="80" name="Espace réservé de la date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81" name="Espace réservé du numéro de diapositive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19</a:t>
            </a:fld>
            <a:endParaRPr lang="fr-FR"/>
          </a:p>
        </p:txBody>
      </p:sp>
      <p:sp>
        <p:nvSpPr>
          <p:cNvPr id="88" name="Flèche vers la droite 87"/>
          <p:cNvSpPr/>
          <p:nvPr/>
        </p:nvSpPr>
        <p:spPr bwMode="auto">
          <a:xfrm rot="524160">
            <a:off x="1770962" y="3594307"/>
            <a:ext cx="3132986" cy="153800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3618566" y="2905802"/>
            <a:ext cx="1249716" cy="669563"/>
          </a:xfrm>
          <a:prstGeom prst="roundRect">
            <a:avLst/>
          </a:prstGeom>
          <a:solidFill>
            <a:srgbClr val="660066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OpenETCS architecture SysML model</a:t>
            </a:r>
            <a:endParaRPr lang="eu-ES" sz="12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91" y="2702798"/>
            <a:ext cx="539761" cy="309911"/>
          </a:xfrm>
          <a:prstGeom prst="rect">
            <a:avLst/>
          </a:prstGeom>
        </p:spPr>
      </p:pic>
      <p:cxnSp>
        <p:nvCxnSpPr>
          <p:cNvPr id="91" name="Connecteur droit avec flèche 90"/>
          <p:cNvCxnSpPr/>
          <p:nvPr/>
        </p:nvCxnSpPr>
        <p:spPr bwMode="auto">
          <a:xfrm flipH="1" flipV="1">
            <a:off x="1669757" y="4082951"/>
            <a:ext cx="3420066" cy="12290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3" name="Imag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749" y="5140130"/>
            <a:ext cx="1037990" cy="428170"/>
          </a:xfrm>
          <a:prstGeom prst="rect">
            <a:avLst/>
          </a:prstGeom>
        </p:spPr>
      </p:pic>
      <p:sp>
        <p:nvSpPr>
          <p:cNvPr id="94" name="Flèche vers la droite 93"/>
          <p:cNvSpPr/>
          <p:nvPr/>
        </p:nvSpPr>
        <p:spPr bwMode="auto">
          <a:xfrm rot="248904">
            <a:off x="1770090" y="3157491"/>
            <a:ext cx="1697366" cy="157175"/>
          </a:xfrm>
          <a:prstGeom prst="rightArrow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 flipH="1" flipV="1">
            <a:off x="1804420" y="3052116"/>
            <a:ext cx="1726101" cy="44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850" y="2815174"/>
            <a:ext cx="601617" cy="210566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502" y="2753036"/>
            <a:ext cx="562974" cy="299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830205" y="5546141"/>
            <a:ext cx="112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Req</a:t>
            </a:r>
            <a:r>
              <a:rPr lang="fr-FR" sz="1400" dirty="0" smtClean="0"/>
              <a:t> </a:t>
            </a:r>
            <a:r>
              <a:rPr lang="fr-FR" sz="1400" dirty="0" err="1" smtClean="0"/>
              <a:t>gateway</a:t>
            </a:r>
            <a:endParaRPr lang="fr-FR" sz="14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2345878" y="4870622"/>
            <a:ext cx="1188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Partially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done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points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OpenETCS traceability </a:t>
            </a:r>
            <a:r>
              <a:rPr lang="fr-FR" dirty="0" err="1" smtClean="0"/>
              <a:t>process</a:t>
            </a:r>
            <a:r>
              <a:rPr lang="fr-FR" dirty="0" smtClean="0"/>
              <a:t> versus standard </a:t>
            </a:r>
            <a:r>
              <a:rPr lang="fr-FR" dirty="0" err="1" smtClean="0"/>
              <a:t>process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WP3 main </a:t>
            </a:r>
            <a:r>
              <a:rPr lang="fr-FR" dirty="0" err="1" smtClean="0"/>
              <a:t>priorites</a:t>
            </a:r>
            <a:r>
              <a:rPr lang="fr-FR" dirty="0" smtClean="0"/>
              <a:t> </a:t>
            </a:r>
            <a:r>
              <a:rPr lang="fr-FR" dirty="0" err="1" smtClean="0"/>
              <a:t>concerning</a:t>
            </a:r>
            <a:r>
              <a:rPr lang="fr-FR" dirty="0" smtClean="0"/>
              <a:t> traceability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69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 descr="OpenETCSDevelopment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0"/>
            <a:ext cx="794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er 200"/>
          <p:cNvGrpSpPr/>
          <p:nvPr/>
        </p:nvGrpSpPr>
        <p:grpSpPr>
          <a:xfrm>
            <a:off x="105992" y="119696"/>
            <a:ext cx="9040291" cy="6659502"/>
            <a:chOff x="105992" y="119696"/>
            <a:chExt cx="9040291" cy="6659502"/>
          </a:xfrm>
        </p:grpSpPr>
        <p:sp>
          <p:nvSpPr>
            <p:cNvPr id="184" name="Carré corné 183"/>
            <p:cNvSpPr/>
            <p:nvPr/>
          </p:nvSpPr>
          <p:spPr bwMode="auto">
            <a:xfrm>
              <a:off x="128458" y="2062756"/>
              <a:ext cx="1827087" cy="85109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ystem other needs/inputs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3" name="Grouper 182"/>
            <p:cNvGrpSpPr/>
            <p:nvPr/>
          </p:nvGrpSpPr>
          <p:grpSpPr>
            <a:xfrm>
              <a:off x="105992" y="119696"/>
              <a:ext cx="9040291" cy="6659502"/>
              <a:chOff x="105992" y="119696"/>
              <a:chExt cx="9040291" cy="6659502"/>
            </a:xfrm>
          </p:grpSpPr>
          <p:sp>
            <p:nvSpPr>
              <p:cNvPr id="127" name="Carré corné 126"/>
              <p:cNvSpPr/>
              <p:nvPr/>
            </p:nvSpPr>
            <p:spPr bwMode="auto">
              <a:xfrm>
                <a:off x="2412207" y="5885280"/>
                <a:ext cx="5646226" cy="893918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u-ES" sz="11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Software design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u-E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rPr>
                  <a:t>(SW components)</a:t>
                </a:r>
                <a:endParaRPr kumimoji="0" lang="eu-E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105992" y="119696"/>
                <a:ext cx="9040291" cy="6659502"/>
                <a:chOff x="105992" y="1010466"/>
                <a:chExt cx="9040291" cy="6659502"/>
              </a:xfrm>
            </p:grpSpPr>
            <p:grpSp>
              <p:nvGrpSpPr>
                <p:cNvPr id="31" name="Grouper 30"/>
                <p:cNvGrpSpPr/>
                <p:nvPr/>
              </p:nvGrpSpPr>
              <p:grpSpPr>
                <a:xfrm>
                  <a:off x="105992" y="1010466"/>
                  <a:ext cx="8958057" cy="6659502"/>
                  <a:chOff x="266984" y="1010466"/>
                  <a:chExt cx="8958057" cy="6659502"/>
                </a:xfrm>
              </p:grpSpPr>
              <p:grpSp>
                <p:nvGrpSpPr>
                  <p:cNvPr id="178" name="Grouper 177"/>
                  <p:cNvGrpSpPr/>
                  <p:nvPr/>
                </p:nvGrpSpPr>
                <p:grpSpPr>
                  <a:xfrm>
                    <a:off x="266984" y="1010466"/>
                    <a:ext cx="8958057" cy="6659502"/>
                    <a:chOff x="266984" y="1010466"/>
                    <a:chExt cx="8958057" cy="6659502"/>
                  </a:xfrm>
                </p:grpSpPr>
                <p:grpSp>
                  <p:nvGrpSpPr>
                    <p:cNvPr id="151" name="Grouper 150"/>
                    <p:cNvGrpSpPr/>
                    <p:nvPr/>
                  </p:nvGrpSpPr>
                  <p:grpSpPr>
                    <a:xfrm>
                      <a:off x="266984" y="1749590"/>
                      <a:ext cx="8958057" cy="5920378"/>
                      <a:chOff x="457199" y="1953839"/>
                      <a:chExt cx="8958057" cy="5920378"/>
                    </a:xfrm>
                  </p:grpSpPr>
                  <p:sp>
                    <p:nvSpPr>
                      <p:cNvPr id="59" name="Carré corné 58"/>
                      <p:cNvSpPr/>
                      <p:nvPr/>
                    </p:nvSpPr>
                    <p:spPr bwMode="auto">
                      <a:xfrm>
                        <a:off x="2524038" y="4104758"/>
                        <a:ext cx="5975044" cy="13943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subsystem level </a:t>
                        </a: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81" name="Carré corné 80"/>
                      <p:cNvSpPr/>
                      <p:nvPr/>
                    </p:nvSpPr>
                    <p:spPr bwMode="auto">
                      <a:xfrm>
                        <a:off x="457200" y="5581285"/>
                        <a:ext cx="1849551" cy="2292932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</a:t>
                        </a: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needs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9" name="Carré corné 78"/>
                      <p:cNvSpPr/>
                      <p:nvPr/>
                    </p:nvSpPr>
                    <p:spPr bwMode="auto">
                      <a:xfrm>
                        <a:off x="457199" y="4113007"/>
                        <a:ext cx="1849554" cy="124870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SS other needs/inputs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" name="Carré corné 5"/>
                      <p:cNvSpPr/>
                      <p:nvPr/>
                    </p:nvSpPr>
                    <p:spPr bwMode="auto">
                      <a:xfrm>
                        <a:off x="457200" y="1953839"/>
                        <a:ext cx="8958056" cy="107420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and project </a:t>
                        </a:r>
                        <a:r>
                          <a:rPr kumimoji="0" lang="eu-ES" sz="1100" b="0" i="0" u="none" strike="noStrike" cap="none" normalizeH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context: standards, reference and background material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7" name="Carré corné 6"/>
                      <p:cNvSpPr/>
                      <p:nvPr/>
                    </p:nvSpPr>
                    <p:spPr bwMode="auto">
                      <a:xfrm>
                        <a:off x="2439617" y="3194868"/>
                        <a:ext cx="5550789" cy="840833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System (ETCS)</a:t>
                        </a:r>
                      </a:p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u-E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definition</a:t>
                        </a:r>
                      </a:p>
                    </p:txBody>
                  </p:sp>
                  <p:sp>
                    <p:nvSpPr>
                      <p:cNvPr id="37" name="Rectangle à coins arrondis 36"/>
                      <p:cNvSpPr/>
                      <p:nvPr/>
                    </p:nvSpPr>
                    <p:spPr>
                      <a:xfrm>
                        <a:off x="7565696" y="2205027"/>
                        <a:ext cx="1630269" cy="683438"/>
                      </a:xfrm>
                      <a:prstGeom prst="roundRect">
                        <a:avLst/>
                      </a:prstGeom>
                      <a:solidFill>
                        <a:srgbClr val="0080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Cenelec EN~50126-1:1999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43" name="Rectangle à coins arrondis 42"/>
                      <p:cNvSpPr/>
                      <p:nvPr/>
                    </p:nvSpPr>
                    <p:spPr>
                      <a:xfrm>
                        <a:off x="4053157" y="3371675"/>
                        <a:ext cx="2192016" cy="52345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Elaborated SRS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 (relevant for project)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0" name="Carré corné 59"/>
                      <p:cNvSpPr/>
                      <p:nvPr/>
                    </p:nvSpPr>
                    <p:spPr bwMode="auto">
                      <a:xfrm>
                        <a:off x="2672041" y="5578794"/>
                        <a:ext cx="5715342" cy="1333638"/>
                      </a:xfrm>
                      <a:prstGeom prst="foldedCorner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u-ES" sz="1100" dirty="0" smtClean="0">
                            <a:solidFill>
                              <a:srgbClr val="000000"/>
                            </a:solidFill>
                            <a:latin typeface="Arial" charset="0"/>
                            <a:ea typeface="ＭＳ Ｐゴシック" charset="0"/>
                            <a:cs typeface="Arial" charset="0"/>
                          </a:rPr>
                          <a:t>SW level definition</a:t>
                        </a:r>
                        <a:endParaRPr kumimoji="0" lang="eu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61" name="Rectangle à coins arrondis 60"/>
                      <p:cNvSpPr/>
                      <p:nvPr/>
                    </p:nvSpPr>
                    <p:spPr>
                      <a:xfrm>
                        <a:off x="4125258" y="4676965"/>
                        <a:ext cx="1215240" cy="56979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Subsystem requirements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67" name="Rectangle à coins arrondis 66"/>
                      <p:cNvSpPr/>
                      <p:nvPr/>
                    </p:nvSpPr>
                    <p:spPr>
                      <a:xfrm>
                        <a:off x="5901049" y="4202739"/>
                        <a:ext cx="1158069" cy="60249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100" dirty="0" smtClean="0"/>
                          <a:t>Subsystem Safety specification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68" name="Rectangle à coins arrondis 67"/>
                      <p:cNvSpPr/>
                      <p:nvPr/>
                    </p:nvSpPr>
                    <p:spPr>
                      <a:xfrm>
                        <a:off x="7333593" y="4308173"/>
                        <a:ext cx="1076047" cy="737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SubSystem</a:t>
                        </a:r>
                      </a:p>
                      <a:p>
                        <a:pPr algn="ctr"/>
                        <a:r>
                          <a:rPr lang="eu-ES" sz="1050" dirty="0" smtClean="0"/>
                          <a:t>architecture design specification</a:t>
                        </a:r>
                        <a:endParaRPr lang="eu-ES" sz="1050" dirty="0"/>
                      </a:p>
                    </p:txBody>
                  </p:sp>
                  <p:sp>
                    <p:nvSpPr>
                      <p:cNvPr id="71" name="Rectangle à coins arrondis 70"/>
                      <p:cNvSpPr/>
                      <p:nvPr/>
                    </p:nvSpPr>
                    <p:spPr>
                      <a:xfrm>
                        <a:off x="4101865" y="5743958"/>
                        <a:ext cx="2051453" cy="989582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SW Requirements </a:t>
                        </a:r>
                      </a:p>
                      <a:p>
                        <a:pPr algn="ctr"/>
                        <a:r>
                          <a:rPr lang="eu-ES" sz="1200" dirty="0" smtClean="0"/>
                          <a:t>(including safety requirements)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73" name="Rectangle à coins arrondis 72"/>
                      <p:cNvSpPr/>
                      <p:nvPr/>
                    </p:nvSpPr>
                    <p:spPr>
                      <a:xfrm>
                        <a:off x="3654775" y="2201413"/>
                        <a:ext cx="1334196" cy="684128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rtlCol="0" anchor="ctr"/>
                      <a:lstStyle/>
                      <a:p>
                        <a:pPr algn="ctr"/>
                        <a:r>
                          <a:rPr lang="eu-ES" sz="1100" dirty="0" smtClean="0"/>
                          <a:t>National and Operational rules of operators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74" name="Rectangle à coins arrondis 73"/>
                      <p:cNvSpPr/>
                      <p:nvPr/>
                    </p:nvSpPr>
                    <p:spPr>
                      <a:xfrm rot="5400000">
                        <a:off x="5341948" y="1987057"/>
                        <a:ext cx="670652" cy="1099363"/>
                      </a:xfrm>
                      <a:prstGeom prst="roundRect">
                        <a:avLst/>
                      </a:prstGeom>
                      <a:solidFill>
                        <a:srgbClr val="FF6600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vert270" rtlCol="0" anchor="ctr"/>
                      <a:lstStyle/>
                      <a:p>
                        <a:pPr algn="ctr"/>
                        <a:r>
                          <a:rPr lang="eu-ES" sz="1100" dirty="0" smtClean="0"/>
                          <a:t>Experience of partners</a:t>
                        </a:r>
                        <a:endParaRPr lang="eu-ES" sz="1100" dirty="0"/>
                      </a:p>
                    </p:txBody>
                  </p:sp>
                  <p:sp>
                    <p:nvSpPr>
                      <p:cNvPr id="80" name="Rectangle à coins arrondis 79"/>
                      <p:cNvSpPr/>
                      <p:nvPr/>
                    </p:nvSpPr>
                    <p:spPr>
                      <a:xfrm>
                        <a:off x="610867" y="4723009"/>
                        <a:ext cx="909895" cy="435584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>
                        <a:solidFill>
                          <a:srgbClr val="FFFF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200" dirty="0" smtClean="0"/>
                          <a:t>UNISIG– Subset 26</a:t>
                        </a:r>
                        <a:endParaRPr lang="eu-ES" sz="1200" dirty="0"/>
                      </a:p>
                    </p:txBody>
                  </p:sp>
                  <p:sp>
                    <p:nvSpPr>
                      <p:cNvPr id="83" name="Rectangle à coins arrondis 82"/>
                      <p:cNvSpPr/>
                      <p:nvPr/>
                    </p:nvSpPr>
                    <p:spPr>
                      <a:xfrm>
                        <a:off x="6961651" y="7111765"/>
                        <a:ext cx="1278973" cy="582920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SW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95" name="Connecteur droit avec flèche 94"/>
                      <p:cNvCxnSpPr/>
                      <p:nvPr/>
                    </p:nvCxnSpPr>
                    <p:spPr>
                      <a:xfrm>
                        <a:off x="5022130" y="2956495"/>
                        <a:ext cx="0" cy="41518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>
                        <a:off x="1231850" y="3946160"/>
                        <a:ext cx="0" cy="43670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1520762" y="5060334"/>
                        <a:ext cx="2575183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necteur droit avec flèche 110"/>
                      <p:cNvCxnSpPr>
                        <a:endCxn id="61" idx="0"/>
                      </p:cNvCxnSpPr>
                      <p:nvPr/>
                    </p:nvCxnSpPr>
                    <p:spPr>
                      <a:xfrm>
                        <a:off x="4732878" y="3910266"/>
                        <a:ext cx="0" cy="76669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avec flèche 113"/>
                      <p:cNvCxnSpPr/>
                      <p:nvPr/>
                    </p:nvCxnSpPr>
                    <p:spPr>
                      <a:xfrm>
                        <a:off x="6010693" y="3885104"/>
                        <a:ext cx="216262" cy="3534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avec flèche 115"/>
                      <p:cNvCxnSpPr/>
                      <p:nvPr/>
                    </p:nvCxnSpPr>
                    <p:spPr>
                      <a:xfrm>
                        <a:off x="7038544" y="4507029"/>
                        <a:ext cx="305485" cy="24365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avec flèche 117"/>
                      <p:cNvCxnSpPr/>
                      <p:nvPr/>
                    </p:nvCxnSpPr>
                    <p:spPr>
                      <a:xfrm>
                        <a:off x="5355677" y="4992897"/>
                        <a:ext cx="198835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6176712" y="5060333"/>
                        <a:ext cx="1424426" cy="81637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Connecteur droit avec flèche 122"/>
                      <p:cNvCxnSpPr/>
                      <p:nvPr/>
                    </p:nvCxnSpPr>
                    <p:spPr>
                      <a:xfrm>
                        <a:off x="6153318" y="6649942"/>
                        <a:ext cx="885226" cy="461823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avec flèche 127"/>
                      <p:cNvCxnSpPr>
                        <a:stCxn id="61" idx="2"/>
                      </p:cNvCxnSpPr>
                      <p:nvPr/>
                    </p:nvCxnSpPr>
                    <p:spPr>
                      <a:xfrm>
                        <a:off x="4732878" y="5246757"/>
                        <a:ext cx="0" cy="49454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avec flèche 129"/>
                      <p:cNvCxnSpPr>
                        <a:stCxn id="67" idx="2"/>
                      </p:cNvCxnSpPr>
                      <p:nvPr/>
                    </p:nvCxnSpPr>
                    <p:spPr>
                      <a:xfrm flipH="1">
                        <a:off x="5901050" y="4805233"/>
                        <a:ext cx="579034" cy="81922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2" name="Rectangle à coins arrondis 131"/>
                      <p:cNvSpPr/>
                      <p:nvPr/>
                    </p:nvSpPr>
                    <p:spPr>
                      <a:xfrm>
                        <a:off x="6566638" y="3403875"/>
                        <a:ext cx="1325273" cy="506391"/>
                      </a:xfrm>
                      <a:prstGeom prst="roundRect">
                        <a:avLst/>
                      </a:prstGeom>
                      <a:solidFill>
                        <a:srgbClr val="660066">
                          <a:alpha val="60000"/>
                        </a:srgbClr>
                      </a:solidFill>
                      <a:ln w="38100" cmpd="sng">
                        <a:solidFill>
                          <a:srgbClr val="00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u-ES" sz="1050" dirty="0" smtClean="0"/>
                          <a:t>System architecture design specification</a:t>
                        </a:r>
                        <a:endParaRPr lang="eu-ES" sz="1050" dirty="0"/>
                      </a:p>
                    </p:txBody>
                  </p:sp>
                  <p:cxnSp>
                    <p:nvCxnSpPr>
                      <p:cNvPr id="133" name="Connecteur droit avec flèche 132"/>
                      <p:cNvCxnSpPr/>
                      <p:nvPr/>
                    </p:nvCxnSpPr>
                    <p:spPr>
                      <a:xfrm>
                        <a:off x="6245173" y="3615285"/>
                        <a:ext cx="321465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avec flèche 137"/>
                      <p:cNvCxnSpPr/>
                      <p:nvPr/>
                    </p:nvCxnSpPr>
                    <p:spPr>
                      <a:xfrm flipH="1">
                        <a:off x="4988971" y="3782126"/>
                        <a:ext cx="1577667" cy="89483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necteur droit avec flèche 145"/>
                      <p:cNvCxnSpPr/>
                      <p:nvPr/>
                    </p:nvCxnSpPr>
                    <p:spPr>
                      <a:xfrm flipV="1">
                        <a:off x="1511625" y="4805866"/>
                        <a:ext cx="5832404" cy="913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7" name="Grouper 176"/>
                    <p:cNvGrpSpPr/>
                    <p:nvPr/>
                  </p:nvGrpSpPr>
                  <p:grpSpPr>
                    <a:xfrm>
                      <a:off x="1321410" y="1010466"/>
                      <a:ext cx="6537148" cy="501578"/>
                      <a:chOff x="1321410" y="1010466"/>
                      <a:chExt cx="6537148" cy="501578"/>
                    </a:xfrm>
                  </p:grpSpPr>
                  <p:cxnSp>
                    <p:nvCxnSpPr>
                      <p:cNvPr id="161" name="Connecteur droit avec flèche 160"/>
                      <p:cNvCxnSpPr/>
                      <p:nvPr/>
                    </p:nvCxnSpPr>
                    <p:spPr>
                      <a:xfrm>
                        <a:off x="7054681" y="1416139"/>
                        <a:ext cx="80387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ZoneTexte 161"/>
                      <p:cNvSpPr txBox="1"/>
                      <p:nvPr/>
                    </p:nvSpPr>
                    <p:spPr>
                      <a:xfrm>
                        <a:off x="7038420" y="1100958"/>
                        <a:ext cx="7617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200" i="1" dirty="0" smtClean="0"/>
                          <a:t>Input for</a:t>
                        </a:r>
                        <a:endParaRPr lang="fr-FR" sz="1200" i="1" dirty="0"/>
                      </a:p>
                    </p:txBody>
                  </p:sp>
                  <p:grpSp>
                    <p:nvGrpSpPr>
                      <p:cNvPr id="176" name="Grouper 175"/>
                      <p:cNvGrpSpPr/>
                      <p:nvPr/>
                    </p:nvGrpSpPr>
                    <p:grpSpPr>
                      <a:xfrm>
                        <a:off x="1321410" y="1010466"/>
                        <a:ext cx="3749707" cy="501578"/>
                        <a:chOff x="1321410" y="1010466"/>
                        <a:chExt cx="3749707" cy="501578"/>
                      </a:xfrm>
                    </p:grpSpPr>
                    <p:sp>
                      <p:nvSpPr>
                        <p:cNvPr id="171" name="Rectangle à coins arrondis 170"/>
                        <p:cNvSpPr/>
                        <p:nvPr/>
                      </p:nvSpPr>
                      <p:spPr>
                        <a:xfrm>
                          <a:off x="1321410" y="1016633"/>
                          <a:ext cx="966728" cy="495411"/>
                        </a:xfrm>
                        <a:prstGeom prst="roundRect">
                          <a:avLst/>
                        </a:prstGeom>
                        <a:solidFill>
                          <a:srgbClr val="FF6600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rtlCol="0" anchor="ctr"/>
                        <a:lstStyle/>
                        <a:p>
                          <a:pPr algn="ctr"/>
                          <a:r>
                            <a:rPr lang="fr-FR" sz="1100" i="1" dirty="0" smtClean="0"/>
                            <a:t>OpenETCS Background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2" name="Rectangle à coins arrondis 171"/>
                        <p:cNvSpPr/>
                        <p:nvPr/>
                      </p:nvSpPr>
                      <p:spPr>
                        <a:xfrm>
                          <a:off x="2333823" y="1010466"/>
                          <a:ext cx="1130737" cy="501578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>
                          <a:solidFill>
                            <a:srgbClr val="FFFFFF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Domain/project</a:t>
                          </a:r>
                        </a:p>
                        <a:p>
                          <a:pPr algn="ctr"/>
                          <a:r>
                            <a:rPr lang="fr-FR" sz="1100" i="1" dirty="0" smtClean="0"/>
                            <a:t>specifications</a:t>
                          </a:r>
                          <a:endParaRPr lang="eu-ES" sz="1100" i="1" dirty="0"/>
                        </a:p>
                      </p:txBody>
                    </p:sp>
                    <p:sp>
                      <p:nvSpPr>
                        <p:cNvPr id="173" name="Rectangle à coins arrondis 172"/>
                        <p:cNvSpPr/>
                        <p:nvPr/>
                      </p:nvSpPr>
                      <p:spPr>
                        <a:xfrm>
                          <a:off x="3529035" y="1012132"/>
                          <a:ext cx="1542082" cy="499911"/>
                        </a:xfrm>
                        <a:prstGeom prst="roundRect">
                          <a:avLst/>
                        </a:prstGeom>
                        <a:solidFill>
                          <a:srgbClr val="660066">
                            <a:alpha val="60000"/>
                          </a:srgbClr>
                        </a:solidFill>
                        <a:ln w="38100" cmpd="sng">
                          <a:solidFill>
                            <a:srgbClr val="0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u-ES" sz="1100" i="1" dirty="0" smtClean="0"/>
                            <a:t>Needs/requirements </a:t>
                          </a:r>
                          <a:r>
                            <a:rPr lang="eu-ES" sz="1100" i="1" dirty="0"/>
                            <a:t>defined by project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5" name="Rectangle à coins arrondis 174"/>
                  <p:cNvSpPr/>
                  <p:nvPr/>
                </p:nvSpPr>
                <p:spPr>
                  <a:xfrm>
                    <a:off x="1994485" y="1997163"/>
                    <a:ext cx="1431000" cy="6670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UNISIG specifications</a:t>
                    </a:r>
                  </a:p>
                </p:txBody>
              </p:sp>
              <p:sp>
                <p:nvSpPr>
                  <p:cNvPr id="62" name="Rectangle à coins arrondis 61"/>
                  <p:cNvSpPr/>
                  <p:nvPr/>
                </p:nvSpPr>
                <p:spPr>
                  <a:xfrm>
                    <a:off x="433264" y="6107648"/>
                    <a:ext cx="1312646" cy="668402"/>
                  </a:xfrm>
                  <a:prstGeom prst="roundRect">
                    <a:avLst/>
                  </a:prstGeom>
                  <a:solidFill>
                    <a:srgbClr val="008000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Cenelec </a:t>
                    </a:r>
                    <a:r>
                      <a:rPr lang="eu-ES" sz="1100" dirty="0"/>
                      <a:t>EN~50128:2011</a:t>
                    </a:r>
                  </a:p>
                </p:txBody>
              </p:sp>
              <p:cxnSp>
                <p:nvCxnSpPr>
                  <p:cNvPr id="166" name="Connecteur droit avec flèche 165"/>
                  <p:cNvCxnSpPr/>
                  <p:nvPr/>
                </p:nvCxnSpPr>
                <p:spPr>
                  <a:xfrm>
                    <a:off x="1844496" y="7296829"/>
                    <a:ext cx="728703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avec flèche 62"/>
                  <p:cNvCxnSpPr/>
                  <p:nvPr/>
                </p:nvCxnSpPr>
                <p:spPr>
                  <a:xfrm>
                    <a:off x="1718125" y="6353254"/>
                    <a:ext cx="763701" cy="0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6102818" y="2000778"/>
                    <a:ext cx="1178201" cy="683438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ITEA 2 project application documents</a:t>
                    </a:r>
                    <a:endParaRPr lang="eu-ES" sz="1100" dirty="0"/>
                  </a:p>
                </p:txBody>
              </p:sp>
              <p:cxnSp>
                <p:nvCxnSpPr>
                  <p:cNvPr id="16" name="Connecteur droit 15"/>
                  <p:cNvCxnSpPr/>
                  <p:nvPr/>
                </p:nvCxnSpPr>
                <p:spPr>
                  <a:xfrm>
                    <a:off x="686623" y="2752246"/>
                    <a:ext cx="6537050" cy="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à coins arrondis 84"/>
                  <p:cNvSpPr/>
                  <p:nvPr/>
                </p:nvSpPr>
                <p:spPr>
                  <a:xfrm>
                    <a:off x="842280" y="3327435"/>
                    <a:ext cx="771516" cy="422370"/>
                  </a:xfrm>
                  <a:prstGeom prst="roundRect">
                    <a:avLst/>
                  </a:prstGeom>
                  <a:solidFill>
                    <a:srgbClr val="660066">
                      <a:alpha val="60000"/>
                    </a:srgbClr>
                  </a:solidFill>
                  <a:ln w="38100" cmpd="sng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200" dirty="0" smtClean="0"/>
                      <a:t>Hazard &amp; Risks</a:t>
                    </a:r>
                    <a:endParaRPr lang="eu-ES" sz="1200" dirty="0"/>
                  </a:p>
                </p:txBody>
              </p:sp>
              <p:cxnSp>
                <p:nvCxnSpPr>
                  <p:cNvPr id="87" name="Connecteur droit avec flèche 86"/>
                  <p:cNvCxnSpPr>
                    <a:stCxn id="188" idx="3"/>
                    <a:endCxn id="67" idx="1"/>
                  </p:cNvCxnSpPr>
                  <p:nvPr/>
                </p:nvCxnSpPr>
                <p:spPr>
                  <a:xfrm flipV="1">
                    <a:off x="1864825" y="4299737"/>
                    <a:ext cx="3846009" cy="8261"/>
                  </a:xfrm>
                  <a:prstGeom prst="straightConnector1">
                    <a:avLst/>
                  </a:prstGeom>
                  <a:ln w="28575" cmpd="sng">
                    <a:solidFill>
                      <a:srgbClr val="0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ectangle à coins arrondis 87"/>
                  <p:cNvSpPr/>
                  <p:nvPr/>
                </p:nvSpPr>
                <p:spPr>
                  <a:xfrm>
                    <a:off x="686623" y="2000778"/>
                    <a:ext cx="1178201" cy="6834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660066">
                      <a:alpha val="60000"/>
                    </a:srgbClr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ETCS track side equipment</a:t>
                    </a:r>
                    <a:endParaRPr lang="eu-ES" sz="1100" dirty="0"/>
                  </a:p>
                </p:txBody>
              </p:sp>
            </p:grpSp>
            <p:sp>
              <p:nvSpPr>
                <p:cNvPr id="107" name="Carré corné 106"/>
                <p:cNvSpPr/>
                <p:nvPr/>
              </p:nvSpPr>
              <p:spPr bwMode="auto">
                <a:xfrm>
                  <a:off x="8230109" y="2998009"/>
                  <a:ext cx="916174" cy="3710175"/>
                </a:xfrm>
                <a:prstGeom prst="foldedCorner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u-ES" sz="11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charset="0"/>
                      <a:ea typeface="ＭＳ Ｐゴシック" charset="0"/>
                      <a:cs typeface="Arial" charset="0"/>
                    </a:rPr>
                    <a:t>Plans</a:t>
                  </a:r>
                  <a:endParaRPr kumimoji="0" lang="eu-E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Rectangle à coins arrondis 107"/>
                <p:cNvSpPr/>
                <p:nvPr/>
              </p:nvSpPr>
              <p:spPr>
                <a:xfrm>
                  <a:off x="8316606" y="3295185"/>
                  <a:ext cx="642249" cy="410832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  <a:alpha val="60000"/>
                  </a:scheme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/>
                    <a:t>Safety Plan</a:t>
                  </a:r>
                </a:p>
              </p:txBody>
            </p:sp>
            <p:sp>
              <p:nvSpPr>
                <p:cNvPr id="110" name="Rectangle à coins arrondis 109"/>
                <p:cNvSpPr/>
                <p:nvPr/>
              </p:nvSpPr>
              <p:spPr>
                <a:xfrm>
                  <a:off x="8264146" y="3804621"/>
                  <a:ext cx="845589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Acceptance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sp>
              <p:nvSpPr>
                <p:cNvPr id="112" name="Rectangle à coins arrondis 111"/>
                <p:cNvSpPr/>
                <p:nvPr/>
              </p:nvSpPr>
              <p:spPr>
                <a:xfrm>
                  <a:off x="8300694" y="4364654"/>
                  <a:ext cx="763355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QA plan</a:t>
                  </a:r>
                  <a:endParaRPr lang="eu-ES" sz="1000" dirty="0"/>
                </a:p>
              </p:txBody>
            </p:sp>
            <p:cxnSp>
              <p:nvCxnSpPr>
                <p:cNvPr id="113" name="Connecteur droit avec flèche 112"/>
                <p:cNvCxnSpPr/>
                <p:nvPr/>
              </p:nvCxnSpPr>
              <p:spPr>
                <a:xfrm>
                  <a:off x="975492" y="2752246"/>
                  <a:ext cx="0" cy="575189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Rectangle à coins arrondis 114"/>
                <p:cNvSpPr/>
                <p:nvPr/>
              </p:nvSpPr>
              <p:spPr>
                <a:xfrm>
                  <a:off x="8300694" y="4965298"/>
                  <a:ext cx="799904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Validation plan</a:t>
                  </a:r>
                  <a:endParaRPr lang="eu-ES" sz="1000" dirty="0"/>
                </a:p>
              </p:txBody>
            </p:sp>
            <p:sp>
              <p:nvSpPr>
                <p:cNvPr id="119" name="Rectangle à coins arrondis 118"/>
                <p:cNvSpPr/>
                <p:nvPr/>
              </p:nvSpPr>
              <p:spPr>
                <a:xfrm>
                  <a:off x="6172029" y="5777763"/>
                  <a:ext cx="1278973" cy="50677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 w="38100" cmpd="sng">
                  <a:solidFill>
                    <a:srgbClr val="0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50" dirty="0" smtClean="0"/>
                    <a:t>SW Overall Test Specification</a:t>
                  </a:r>
                  <a:endParaRPr lang="eu-ES" sz="1050" dirty="0"/>
                </a:p>
              </p:txBody>
            </p:sp>
            <p:sp>
              <p:nvSpPr>
                <p:cNvPr id="120" name="Rectangle à coins arrondis 119"/>
                <p:cNvSpPr/>
                <p:nvPr/>
              </p:nvSpPr>
              <p:spPr>
                <a:xfrm>
                  <a:off x="8273283" y="5621217"/>
                  <a:ext cx="836452" cy="410832"/>
                </a:xfrm>
                <a:prstGeom prst="roundRect">
                  <a:avLst/>
                </a:prstGeom>
                <a:solidFill>
                  <a:srgbClr val="558ED5">
                    <a:alpha val="60000"/>
                  </a:srgbClr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000" dirty="0" smtClean="0"/>
                    <a:t>Verification</a:t>
                  </a:r>
                </a:p>
                <a:p>
                  <a:pPr algn="ctr"/>
                  <a:r>
                    <a:rPr lang="eu-ES" sz="1000" dirty="0" smtClean="0"/>
                    <a:t>plan</a:t>
                  </a:r>
                  <a:endParaRPr lang="eu-ES" sz="1000" dirty="0"/>
                </a:p>
              </p:txBody>
            </p:sp>
            <p:cxnSp>
              <p:nvCxnSpPr>
                <p:cNvPr id="122" name="Connecteur droit avec flèche 121"/>
                <p:cNvCxnSpPr>
                  <a:stCxn id="71" idx="3"/>
                  <a:endCxn id="119" idx="1"/>
                </p:cNvCxnSpPr>
                <p:nvPr/>
              </p:nvCxnSpPr>
              <p:spPr>
                <a:xfrm flipV="1">
                  <a:off x="5802111" y="6031153"/>
                  <a:ext cx="369918" cy="3347"/>
                </a:xfrm>
                <a:prstGeom prst="straightConnector1">
                  <a:avLst/>
                </a:prstGeom>
                <a:ln w="28575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angle à coins arrondis 133"/>
              <p:cNvSpPr/>
              <p:nvPr/>
            </p:nvSpPr>
            <p:spPr>
              <a:xfrm>
                <a:off x="7142905" y="4136662"/>
                <a:ext cx="795598" cy="175709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HW API</a:t>
                </a:r>
                <a:endParaRPr lang="eu-ES" sz="1050" dirty="0"/>
              </a:p>
            </p:txBody>
          </p:sp>
          <p:cxnSp>
            <p:nvCxnSpPr>
              <p:cNvPr id="135" name="Connecteur droit avec flèche 134"/>
              <p:cNvCxnSpPr>
                <a:stCxn id="68" idx="2"/>
                <a:endCxn id="134" idx="0"/>
              </p:cNvCxnSpPr>
              <p:nvPr/>
            </p:nvCxnSpPr>
            <p:spPr>
              <a:xfrm>
                <a:off x="7520410" y="3950738"/>
                <a:ext cx="20294" cy="18592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/>
              <p:nvPr/>
            </p:nvCxnSpPr>
            <p:spPr>
              <a:xfrm>
                <a:off x="7639200" y="4312371"/>
                <a:ext cx="0" cy="170437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à coins arrondis 138"/>
              <p:cNvSpPr/>
              <p:nvPr/>
            </p:nvSpPr>
            <p:spPr>
              <a:xfrm>
                <a:off x="5060055" y="6027968"/>
                <a:ext cx="1278973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Interface Specification</a:t>
                </a:r>
                <a:endParaRPr lang="eu-ES" sz="1050" dirty="0"/>
              </a:p>
            </p:txBody>
          </p:sp>
          <p:sp>
            <p:nvSpPr>
              <p:cNvPr id="140" name="Rectangle à coins arrondis 139"/>
              <p:cNvSpPr/>
              <p:nvPr/>
            </p:nvSpPr>
            <p:spPr>
              <a:xfrm>
                <a:off x="3838011" y="6023004"/>
                <a:ext cx="1136074" cy="582920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050" dirty="0" smtClean="0"/>
                  <a:t>SW Integration Test Specification</a:t>
                </a:r>
                <a:endParaRPr lang="eu-ES" sz="1050" dirty="0"/>
              </a:p>
            </p:txBody>
          </p:sp>
          <p:cxnSp>
            <p:nvCxnSpPr>
              <p:cNvPr id="141" name="Connecteur droit avec flèche 140"/>
              <p:cNvCxnSpPr/>
              <p:nvPr/>
            </p:nvCxnSpPr>
            <p:spPr>
              <a:xfrm>
                <a:off x="5364883" y="5638521"/>
                <a:ext cx="166636" cy="40275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140" idx="0"/>
              </p:cNvCxnSpPr>
              <p:nvPr/>
            </p:nvCxnSpPr>
            <p:spPr>
              <a:xfrm flipH="1">
                <a:off x="4406048" y="5603650"/>
                <a:ext cx="97214" cy="41935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à coins arrondis 144"/>
              <p:cNvSpPr/>
              <p:nvPr/>
            </p:nvSpPr>
            <p:spPr>
              <a:xfrm>
                <a:off x="5060054" y="124940"/>
                <a:ext cx="1068823" cy="49633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60000"/>
                </a:scheme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i="1" dirty="0" smtClean="0"/>
                  <a:t>Plans defined by project</a:t>
                </a:r>
                <a:endParaRPr lang="eu-ES" sz="1100" i="1" dirty="0"/>
              </a:p>
            </p:txBody>
          </p:sp>
          <p:sp>
            <p:nvSpPr>
              <p:cNvPr id="150" name="Rectangle à coins arrondis 149"/>
              <p:cNvSpPr/>
              <p:nvPr/>
            </p:nvSpPr>
            <p:spPr>
              <a:xfrm>
                <a:off x="347343" y="6185334"/>
                <a:ext cx="1272202" cy="31383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OpenETCS API</a:t>
                </a:r>
                <a:endParaRPr lang="eu-ES" sz="1200" dirty="0"/>
              </a:p>
            </p:txBody>
          </p:sp>
          <p:cxnSp>
            <p:nvCxnSpPr>
              <p:cNvPr id="153" name="Connecteur droit avec flèche 152"/>
              <p:cNvCxnSpPr/>
              <p:nvPr/>
            </p:nvCxnSpPr>
            <p:spPr>
              <a:xfrm>
                <a:off x="1557131" y="5817414"/>
                <a:ext cx="855076" cy="36792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7502562" y="1773431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avec flèche 162"/>
              <p:cNvCxnSpPr/>
              <p:nvPr/>
            </p:nvCxnSpPr>
            <p:spPr>
              <a:xfrm>
                <a:off x="7880727" y="1793446"/>
                <a:ext cx="0" cy="12162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Rectangle à coins arrondis 163"/>
              <p:cNvSpPr/>
              <p:nvPr/>
            </p:nvSpPr>
            <p:spPr>
              <a:xfrm>
                <a:off x="156883" y="124940"/>
                <a:ext cx="957849" cy="496334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i="1" dirty="0" smtClean="0"/>
                  <a:t>S</a:t>
                </a:r>
                <a:r>
                  <a:rPr lang="eu-ES" sz="1050" i="1" dirty="0" smtClean="0"/>
                  <a:t>tandard Engineering</a:t>
                </a:r>
              </a:p>
              <a:p>
                <a:pPr algn="ctr"/>
                <a:r>
                  <a:rPr lang="eu-ES" sz="1050" i="1" dirty="0" smtClean="0"/>
                  <a:t>requirements</a:t>
                </a:r>
                <a:endParaRPr lang="eu-ES" sz="1050" i="1" dirty="0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>
                <a:off x="1557131" y="5751930"/>
                <a:ext cx="6672978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avec flèche 178"/>
              <p:cNvCxnSpPr/>
              <p:nvPr/>
            </p:nvCxnSpPr>
            <p:spPr>
              <a:xfrm>
                <a:off x="8342050" y="1777046"/>
                <a:ext cx="0" cy="3338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Rectangle à coins arrondis 187"/>
            <p:cNvSpPr/>
            <p:nvPr/>
          </p:nvSpPr>
          <p:spPr>
            <a:xfrm>
              <a:off x="411303" y="3287844"/>
              <a:ext cx="1292530" cy="258767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Hazard &amp; Risks</a:t>
              </a:r>
              <a:endParaRPr lang="eu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95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167" y="27957"/>
            <a:ext cx="8648413" cy="29181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generic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engineering </a:t>
            </a:r>
            <a:r>
              <a:rPr lang="fr-FR" dirty="0" err="1" smtClean="0"/>
              <a:t>levels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86699" y="657753"/>
            <a:ext cx="8367784" cy="6120046"/>
            <a:chOff x="86699" y="813065"/>
            <a:chExt cx="8367784" cy="6120046"/>
          </a:xfrm>
        </p:grpSpPr>
        <p:sp>
          <p:nvSpPr>
            <p:cNvPr id="30" name="ZoneTexte 29"/>
            <p:cNvSpPr txBox="1"/>
            <p:nvPr/>
          </p:nvSpPr>
          <p:spPr>
            <a:xfrm>
              <a:off x="86699" y="5855893"/>
              <a:ext cx="18108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i="1" dirty="0" smtClean="0"/>
                <a:t>System leaf element can be software, hardware, data or procedure</a:t>
              </a:r>
              <a:endParaRPr lang="eu-ES" sz="1400" i="1" dirty="0"/>
            </a:p>
          </p:txBody>
        </p:sp>
        <p:sp>
          <p:nvSpPr>
            <p:cNvPr id="5" name="Carré corné 4"/>
            <p:cNvSpPr/>
            <p:nvPr/>
          </p:nvSpPr>
          <p:spPr bwMode="auto">
            <a:xfrm>
              <a:off x="574466" y="907746"/>
              <a:ext cx="998580" cy="6098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Carré corné 5"/>
            <p:cNvSpPr/>
            <p:nvPr/>
          </p:nvSpPr>
          <p:spPr bwMode="auto">
            <a:xfrm>
              <a:off x="629355" y="993920"/>
              <a:ext cx="1097628" cy="5899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1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2149842" y="1989732"/>
              <a:ext cx="1468044" cy="49910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System-of-interest (SoI)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925061" y="2822322"/>
              <a:ext cx="121240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1</a:t>
              </a:r>
              <a:endParaRPr kumimoji="0" lang="eu-E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Carré corné 14"/>
            <p:cNvSpPr/>
            <p:nvPr/>
          </p:nvSpPr>
          <p:spPr bwMode="auto">
            <a:xfrm>
              <a:off x="2273188" y="988980"/>
              <a:ext cx="1212561" cy="454570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574466" y="5788628"/>
              <a:ext cx="7838735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15731" y="1844842"/>
              <a:ext cx="7280720" cy="0"/>
            </a:xfrm>
            <a:prstGeom prst="line">
              <a:avLst/>
            </a:prstGeom>
            <a:ln>
              <a:solidFill>
                <a:srgbClr val="008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967302" y="1225210"/>
              <a:ext cx="19060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u-ES" sz="1600" dirty="0" smtClean="0">
                  <a:solidFill>
                    <a:srgbClr val="008000"/>
                  </a:solidFill>
                </a:rPr>
                <a:t>System-of-interest problem definition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482362" y="1891835"/>
              <a:ext cx="27794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System-of-interest</a:t>
              </a:r>
            </a:p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olution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(system and subsystems recursive definition)</a:t>
              </a:r>
            </a:p>
            <a:p>
              <a:pPr algn="ctr"/>
              <a:endParaRPr lang="eu-ES" sz="1600" dirty="0">
                <a:solidFill>
                  <a:srgbClr val="008000"/>
                </a:solidFill>
              </a:endParaRPr>
            </a:p>
          </p:txBody>
        </p:sp>
        <p:sp>
          <p:nvSpPr>
            <p:cNvPr id="35" name="Carré corné 34"/>
            <p:cNvSpPr/>
            <p:nvPr/>
          </p:nvSpPr>
          <p:spPr bwMode="auto">
            <a:xfrm>
              <a:off x="2273188" y="2822322"/>
              <a:ext cx="1233694" cy="713344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Carré corné 35"/>
            <p:cNvSpPr/>
            <p:nvPr/>
          </p:nvSpPr>
          <p:spPr bwMode="auto">
            <a:xfrm>
              <a:off x="3767648" y="2822322"/>
              <a:ext cx="1248646" cy="67936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" name="Carré corné 88"/>
            <p:cNvSpPr/>
            <p:nvPr/>
          </p:nvSpPr>
          <p:spPr bwMode="auto">
            <a:xfrm>
              <a:off x="4186413" y="4550359"/>
              <a:ext cx="105571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2.1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5296703" y="4550359"/>
              <a:ext cx="1001134" cy="5670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2.2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Carré corné 91"/>
            <p:cNvSpPr/>
            <p:nvPr/>
          </p:nvSpPr>
          <p:spPr bwMode="auto">
            <a:xfrm>
              <a:off x="3259194" y="6040155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endPara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4" name="Grouper 133"/>
            <p:cNvGrpSpPr/>
            <p:nvPr/>
          </p:nvGrpSpPr>
          <p:grpSpPr>
            <a:xfrm>
              <a:off x="4568225" y="813065"/>
              <a:ext cx="1274708" cy="712266"/>
              <a:chOff x="7629095" y="1514805"/>
              <a:chExt cx="1274708" cy="712266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7965910" y="1950072"/>
                <a:ext cx="564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u-ES" sz="1200" i="1" dirty="0" smtClean="0">
                    <a:solidFill>
                      <a:srgbClr val="FF6600"/>
                    </a:solidFill>
                  </a:rPr>
                  <a:t>Trace</a:t>
                </a:r>
                <a:endParaRPr lang="eu-ES" sz="1200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629095" y="1514805"/>
                <a:ext cx="1274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solidFill>
                      <a:srgbClr val="0000FF"/>
                    </a:solidFill>
                  </a:rPr>
                  <a:t>T</a:t>
                </a:r>
                <a:r>
                  <a:rPr lang="eu-ES" sz="1200" dirty="0" smtClean="0">
                    <a:solidFill>
                      <a:srgbClr val="0000FF"/>
                    </a:solidFill>
                  </a:rPr>
                  <a:t>ransformed into</a:t>
                </a:r>
                <a:endParaRPr lang="eu-ES" sz="12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03" name="Grouper 102"/>
              <p:cNvGrpSpPr/>
              <p:nvPr/>
            </p:nvGrpSpPr>
            <p:grpSpPr>
              <a:xfrm>
                <a:off x="7785496" y="1828382"/>
                <a:ext cx="757736" cy="121690"/>
                <a:chOff x="7785496" y="1828382"/>
                <a:chExt cx="757736" cy="121690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 bwMode="auto">
                <a:xfrm flipH="1">
                  <a:off x="7785496" y="1950072"/>
                  <a:ext cx="71326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Connecteur droit avec flèche 100"/>
                <p:cNvCxnSpPr/>
                <p:nvPr/>
              </p:nvCxnSpPr>
              <p:spPr bwMode="auto">
                <a:xfrm>
                  <a:off x="7815243" y="1828382"/>
                  <a:ext cx="72798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09" name="Grouper 108"/>
            <p:cNvGrpSpPr/>
            <p:nvPr/>
          </p:nvGrpSpPr>
          <p:grpSpPr>
            <a:xfrm>
              <a:off x="1699571" y="1218831"/>
              <a:ext cx="593223" cy="137261"/>
              <a:chOff x="7785496" y="1828382"/>
              <a:chExt cx="757736" cy="121690"/>
            </a:xfrm>
          </p:grpSpPr>
          <p:cxnSp>
            <p:nvCxnSpPr>
              <p:cNvPr id="110" name="Connecteur droit avec flèche 109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Connecteur droit avec flèche 110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" name="Grouper 111"/>
            <p:cNvGrpSpPr/>
            <p:nvPr/>
          </p:nvGrpSpPr>
          <p:grpSpPr>
            <a:xfrm rot="5400000">
              <a:off x="2540984" y="1629189"/>
              <a:ext cx="593223" cy="137261"/>
              <a:chOff x="7785496" y="1828382"/>
              <a:chExt cx="757736" cy="121690"/>
            </a:xfrm>
          </p:grpSpPr>
          <p:cxnSp>
            <p:nvCxnSpPr>
              <p:cNvPr id="113" name="Connecteur droit avec flèche 11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Connecteur droit avec flèche 11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5" name="Carré corné 114"/>
            <p:cNvSpPr/>
            <p:nvPr/>
          </p:nvSpPr>
          <p:spPr bwMode="auto">
            <a:xfrm>
              <a:off x="4339192" y="1994431"/>
              <a:ext cx="969706" cy="512786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</a:t>
              </a: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ther needs for SoI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er 115"/>
            <p:cNvGrpSpPr/>
            <p:nvPr/>
          </p:nvGrpSpPr>
          <p:grpSpPr>
            <a:xfrm rot="8547305">
              <a:off x="1919931" y="2606988"/>
              <a:ext cx="367036" cy="116476"/>
              <a:chOff x="7785496" y="1828382"/>
              <a:chExt cx="757736" cy="121690"/>
            </a:xfrm>
          </p:grpSpPr>
          <p:cxnSp>
            <p:nvCxnSpPr>
              <p:cNvPr id="117" name="Connecteur droit avec flèche 11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onnecteur droit avec flèche 11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1" name="Connecteur droit avec flèche 120"/>
            <p:cNvCxnSpPr/>
            <p:nvPr/>
          </p:nvCxnSpPr>
          <p:spPr bwMode="auto">
            <a:xfrm>
              <a:off x="2838179" y="2488836"/>
              <a:ext cx="6171" cy="3334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2" name="Grouper 121"/>
            <p:cNvGrpSpPr/>
            <p:nvPr/>
          </p:nvGrpSpPr>
          <p:grpSpPr>
            <a:xfrm rot="2533796">
              <a:off x="3519525" y="2548091"/>
              <a:ext cx="368881" cy="139937"/>
              <a:chOff x="7785496" y="1828382"/>
              <a:chExt cx="757736" cy="121690"/>
            </a:xfrm>
          </p:grpSpPr>
          <p:cxnSp>
            <p:nvCxnSpPr>
              <p:cNvPr id="123" name="Connecteur droit avec flèche 122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Connecteur droit avec flèche 123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8" name="Grouper 127"/>
            <p:cNvGrpSpPr/>
            <p:nvPr/>
          </p:nvGrpSpPr>
          <p:grpSpPr>
            <a:xfrm rot="5400000">
              <a:off x="4460773" y="4318281"/>
              <a:ext cx="400043" cy="137259"/>
              <a:chOff x="7785496" y="1609655"/>
              <a:chExt cx="757736" cy="121690"/>
            </a:xfrm>
          </p:grpSpPr>
          <p:cxnSp>
            <p:nvCxnSpPr>
              <p:cNvPr id="129" name="Connecteur droit avec flèche 128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Connecteur droit avec flèche 129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1" name="Grouper 130"/>
            <p:cNvGrpSpPr/>
            <p:nvPr/>
          </p:nvGrpSpPr>
          <p:grpSpPr>
            <a:xfrm rot="3321223">
              <a:off x="5122837" y="4286489"/>
              <a:ext cx="417662" cy="137260"/>
              <a:chOff x="7955143" y="1708430"/>
              <a:chExt cx="757737" cy="121690"/>
            </a:xfrm>
          </p:grpSpPr>
          <p:cxnSp>
            <p:nvCxnSpPr>
              <p:cNvPr id="132" name="Connecteur droit avec flèche 131"/>
              <p:cNvCxnSpPr/>
              <p:nvPr/>
            </p:nvCxnSpPr>
            <p:spPr bwMode="auto">
              <a:xfrm flipH="1">
                <a:off x="7955143" y="1830120"/>
                <a:ext cx="71326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Connecteur droit avec flèche 132"/>
              <p:cNvCxnSpPr/>
              <p:nvPr/>
            </p:nvCxnSpPr>
            <p:spPr bwMode="auto">
              <a:xfrm>
                <a:off x="7984889" y="1708430"/>
                <a:ext cx="727991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5" name="ZoneTexte 134"/>
            <p:cNvSpPr txBox="1"/>
            <p:nvPr/>
          </p:nvSpPr>
          <p:spPr>
            <a:xfrm>
              <a:off x="5870345" y="5855893"/>
              <a:ext cx="25841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8000"/>
                  </a:solidFill>
                </a:rPr>
                <a:t>S</a:t>
              </a:r>
              <a:r>
                <a:rPr lang="eu-ES" sz="1600" dirty="0" smtClean="0">
                  <a:solidFill>
                    <a:srgbClr val="008000"/>
                  </a:solidFill>
                </a:rPr>
                <a:t>ystem-of-interest leaf element definition</a:t>
              </a:r>
            </a:p>
            <a:p>
              <a:pPr algn="ctr"/>
              <a:r>
                <a:rPr lang="eu-ES" sz="1600" dirty="0" smtClean="0">
                  <a:solidFill>
                    <a:srgbClr val="008000"/>
                  </a:solidFill>
                </a:rPr>
                <a:t>(lowest definition level)</a:t>
              </a:r>
            </a:p>
            <a:p>
              <a:pPr algn="ctr"/>
              <a:endParaRPr lang="eu-ES" sz="1600" dirty="0" smtClean="0">
                <a:solidFill>
                  <a:srgbClr val="008000"/>
                </a:solidFill>
              </a:endParaRPr>
            </a:p>
          </p:txBody>
        </p:sp>
        <p:grpSp>
          <p:nvGrpSpPr>
            <p:cNvPr id="147" name="Grouper 146"/>
            <p:cNvGrpSpPr/>
            <p:nvPr/>
          </p:nvGrpSpPr>
          <p:grpSpPr>
            <a:xfrm rot="5400000">
              <a:off x="2859789" y="5321557"/>
              <a:ext cx="1384428" cy="90278"/>
              <a:chOff x="7728456" y="1759404"/>
              <a:chExt cx="1876282" cy="80037"/>
            </a:xfrm>
          </p:grpSpPr>
          <p:cxnSp>
            <p:nvCxnSpPr>
              <p:cNvPr id="148" name="Connecteur droit avec flèche 147"/>
              <p:cNvCxnSpPr>
                <a:endCxn id="216" idx="2"/>
              </p:cNvCxnSpPr>
              <p:nvPr/>
            </p:nvCxnSpPr>
            <p:spPr bwMode="auto">
              <a:xfrm rot="16200000" flipH="1" flipV="1">
                <a:off x="9083879" y="1318581"/>
                <a:ext cx="11972" cy="102974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avec flèche 148"/>
              <p:cNvCxnSpPr/>
              <p:nvPr/>
            </p:nvCxnSpPr>
            <p:spPr bwMode="auto">
              <a:xfrm rot="16200000" flipH="1">
                <a:off x="8653886" y="833974"/>
                <a:ext cx="1" cy="1850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6" name="Grouper 155"/>
            <p:cNvGrpSpPr/>
            <p:nvPr/>
          </p:nvGrpSpPr>
          <p:grpSpPr>
            <a:xfrm rot="10800000">
              <a:off x="3679373" y="2176745"/>
              <a:ext cx="593223" cy="137261"/>
              <a:chOff x="7785496" y="1828382"/>
              <a:chExt cx="757736" cy="121690"/>
            </a:xfrm>
          </p:grpSpPr>
          <p:cxnSp>
            <p:nvCxnSpPr>
              <p:cNvPr id="157" name="Connecteur droit avec flèche 156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Connecteur droit avec flèche 157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9" name="Carré corné 158"/>
            <p:cNvSpPr/>
            <p:nvPr/>
          </p:nvSpPr>
          <p:spPr bwMode="auto">
            <a:xfrm>
              <a:off x="5968446" y="3735235"/>
              <a:ext cx="1150536" cy="55217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u-ES" sz="11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Other needs for Subsystem 2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0" name="Grouper 159"/>
            <p:cNvGrpSpPr/>
            <p:nvPr/>
          </p:nvGrpSpPr>
          <p:grpSpPr>
            <a:xfrm rot="10800000">
              <a:off x="5330467" y="3927091"/>
              <a:ext cx="593223" cy="137261"/>
              <a:chOff x="7785496" y="1828382"/>
              <a:chExt cx="757736" cy="121690"/>
            </a:xfrm>
          </p:grpSpPr>
          <p:cxnSp>
            <p:nvCxnSpPr>
              <p:cNvPr id="161" name="Connecteur droit avec flèche 160"/>
              <p:cNvCxnSpPr/>
              <p:nvPr/>
            </p:nvCxnSpPr>
            <p:spPr bwMode="auto">
              <a:xfrm flipH="1">
                <a:off x="7785496" y="1950072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avec flèche 161"/>
              <p:cNvCxnSpPr/>
              <p:nvPr/>
            </p:nvCxnSpPr>
            <p:spPr bwMode="auto">
              <a:xfrm>
                <a:off x="7815243" y="1828382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7" name="Connecteur droit 166"/>
            <p:cNvCxnSpPr/>
            <p:nvPr/>
          </p:nvCxnSpPr>
          <p:spPr>
            <a:xfrm>
              <a:off x="590299" y="5330154"/>
              <a:ext cx="7039219" cy="2514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rré corné 168"/>
            <p:cNvSpPr/>
            <p:nvPr/>
          </p:nvSpPr>
          <p:spPr bwMode="auto">
            <a:xfrm>
              <a:off x="4837664" y="6051324"/>
              <a:ext cx="1005269" cy="53601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Other needs for elements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0" name="Grouper 169"/>
            <p:cNvGrpSpPr/>
            <p:nvPr/>
          </p:nvGrpSpPr>
          <p:grpSpPr>
            <a:xfrm rot="10800000">
              <a:off x="4450609" y="6236904"/>
              <a:ext cx="387060" cy="192085"/>
              <a:chOff x="7359957" y="1488181"/>
              <a:chExt cx="494402" cy="170295"/>
            </a:xfrm>
          </p:grpSpPr>
          <p:cxnSp>
            <p:nvCxnSpPr>
              <p:cNvPr id="171" name="Connecteur droit avec flèche 170"/>
              <p:cNvCxnSpPr/>
              <p:nvPr/>
            </p:nvCxnSpPr>
            <p:spPr bwMode="auto">
              <a:xfrm rot="10800000">
                <a:off x="7359957" y="1658476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Connecteur droit avec flèche 171"/>
              <p:cNvCxnSpPr/>
              <p:nvPr/>
            </p:nvCxnSpPr>
            <p:spPr bwMode="auto">
              <a:xfrm rot="10800000" flipH="1">
                <a:off x="7359957" y="1488181"/>
                <a:ext cx="49440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3" name="ZoneTexte 172"/>
            <p:cNvSpPr txBox="1"/>
            <p:nvPr/>
          </p:nvSpPr>
          <p:spPr>
            <a:xfrm>
              <a:off x="286438" y="5444091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186" name="Connecteur droit avec flèche 185"/>
            <p:cNvCxnSpPr/>
            <p:nvPr/>
          </p:nvCxnSpPr>
          <p:spPr bwMode="auto">
            <a:xfrm flipV="1">
              <a:off x="2732140" y="2501628"/>
              <a:ext cx="0" cy="320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8" name="ZoneTexte 197"/>
            <p:cNvSpPr txBox="1"/>
            <p:nvPr/>
          </p:nvSpPr>
          <p:spPr>
            <a:xfrm>
              <a:off x="4554169" y="5433569"/>
              <a:ext cx="28262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err="1" smtClean="0"/>
                <a:t>T</a:t>
              </a:r>
              <a:r>
                <a:rPr lang="eu-ES" sz="1200" i="1" dirty="0" smtClean="0"/>
                <a:t>o be continued (recursive)</a:t>
              </a:r>
              <a:endParaRPr lang="eu-ES" sz="1200" i="1" dirty="0"/>
            </a:p>
          </p:txBody>
        </p:sp>
        <p:cxnSp>
          <p:nvCxnSpPr>
            <p:cNvPr id="203" name="Connecteur droit avec flèche 202"/>
            <p:cNvCxnSpPr>
              <a:stCxn id="213" idx="0"/>
            </p:cNvCxnSpPr>
            <p:nvPr/>
          </p:nvCxnSpPr>
          <p:spPr bwMode="auto">
            <a:xfrm flipV="1">
              <a:off x="2592053" y="3535666"/>
              <a:ext cx="0" cy="2504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4" name="Connecteur droit avec flèche 203"/>
            <p:cNvCxnSpPr/>
            <p:nvPr/>
          </p:nvCxnSpPr>
          <p:spPr bwMode="auto">
            <a:xfrm>
              <a:off x="2677595" y="3535666"/>
              <a:ext cx="1" cy="252324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3" name="Carré corné 212"/>
            <p:cNvSpPr/>
            <p:nvPr/>
          </p:nvSpPr>
          <p:spPr bwMode="auto">
            <a:xfrm>
              <a:off x="1996348" y="6040150"/>
              <a:ext cx="1191410" cy="639457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Element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Carré corné 215"/>
            <p:cNvSpPr/>
            <p:nvPr/>
          </p:nvSpPr>
          <p:spPr bwMode="auto">
            <a:xfrm>
              <a:off x="2911160" y="4545772"/>
              <a:ext cx="1191410" cy="753331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 2 leaf element stakeholder 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220" name="Connecteur droit avec flèche 219"/>
            <p:cNvCxnSpPr/>
            <p:nvPr/>
          </p:nvCxnSpPr>
          <p:spPr bwMode="auto">
            <a:xfrm rot="8547305" flipH="1">
              <a:off x="3598230" y="4285151"/>
              <a:ext cx="4452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1" name="Connecteur droit avec flèche 220"/>
            <p:cNvCxnSpPr/>
            <p:nvPr/>
          </p:nvCxnSpPr>
          <p:spPr bwMode="auto">
            <a:xfrm rot="8547305">
              <a:off x="3632293" y="4373461"/>
              <a:ext cx="4544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Carré corné 83"/>
            <p:cNvSpPr/>
            <p:nvPr/>
          </p:nvSpPr>
          <p:spPr bwMode="auto">
            <a:xfrm>
              <a:off x="3898143" y="3735235"/>
              <a:ext cx="1334899" cy="430815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Subsystem</a:t>
              </a:r>
              <a:r>
                <a:rPr kumimoji="0" lang="eu-ES" sz="11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5" name="Grouper 84"/>
            <p:cNvGrpSpPr/>
            <p:nvPr/>
          </p:nvGrpSpPr>
          <p:grpSpPr>
            <a:xfrm rot="5400000">
              <a:off x="4437184" y="3537159"/>
              <a:ext cx="309112" cy="136410"/>
              <a:chOff x="7785496" y="1609655"/>
              <a:chExt cx="757736" cy="121690"/>
            </a:xfrm>
          </p:grpSpPr>
          <p:cxnSp>
            <p:nvCxnSpPr>
              <p:cNvPr id="86" name="Connecteur droit avec flèche 85"/>
              <p:cNvCxnSpPr/>
              <p:nvPr/>
            </p:nvCxnSpPr>
            <p:spPr bwMode="auto">
              <a:xfrm flipH="1">
                <a:off x="7785496" y="1731345"/>
                <a:ext cx="71326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Connecteur droit avec flèche 86"/>
              <p:cNvCxnSpPr/>
              <p:nvPr/>
            </p:nvCxnSpPr>
            <p:spPr bwMode="auto">
              <a:xfrm>
                <a:off x="7815243" y="1609655"/>
                <a:ext cx="72798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3" name="Connecteur droit 92"/>
            <p:cNvCxnSpPr/>
            <p:nvPr/>
          </p:nvCxnSpPr>
          <p:spPr>
            <a:xfrm>
              <a:off x="733489" y="3618738"/>
              <a:ext cx="695998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7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349260"/>
            <a:ext cx="8343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3026"/>
            <a:ext cx="8229600" cy="3432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Standard SE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517693" y="2585866"/>
            <a:ext cx="3516186" cy="800067"/>
          </a:xfrm>
          <a:prstGeom prst="rect">
            <a:avLst/>
          </a:prstGeom>
          <a:solidFill>
            <a:srgbClr val="00C200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boundaries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System main functions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Interface definitions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2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endParaRPr lang="fr-FR" sz="1100" dirty="0" smtClean="0"/>
          </a:p>
          <a:p>
            <a:pPr fontAlgn="auto">
              <a:spcAft>
                <a:spcPts val="0"/>
              </a:spcAft>
              <a:buFont typeface="Arial"/>
              <a:buChar char="•"/>
            </a:pPr>
            <a:endParaRPr lang="fr-FR" sz="16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530521" y="3729425"/>
            <a:ext cx="3503358" cy="1308790"/>
          </a:xfrm>
          <a:prstGeom prst="rect">
            <a:avLst/>
          </a:prstGeom>
          <a:solidFill>
            <a:srgbClr val="63B5E8"/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System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Functional/logical architecture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Physical configuration items</a:t>
            </a:r>
            <a:endParaRPr lang="fr-FR" sz="1200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Constraints/</a:t>
            </a:r>
            <a:r>
              <a:rPr lang="fr-FR" sz="1200" dirty="0"/>
              <a:t>E</a:t>
            </a:r>
            <a:r>
              <a:rPr lang="fr-FR" sz="1200" dirty="0" smtClean="0"/>
              <a:t>quations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Allocations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/>
              <a:t> </a:t>
            </a:r>
            <a:endParaRPr lang="fr-FR" sz="1100" dirty="0" smtClean="0"/>
          </a:p>
        </p:txBody>
      </p:sp>
      <p:sp>
        <p:nvSpPr>
          <p:cNvPr id="7" name="Carré corné 6"/>
          <p:cNvSpPr/>
          <p:nvPr/>
        </p:nvSpPr>
        <p:spPr bwMode="auto">
          <a:xfrm>
            <a:off x="482522" y="1294619"/>
            <a:ext cx="10668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Carré corné 7"/>
          <p:cNvSpPr/>
          <p:nvPr/>
        </p:nvSpPr>
        <p:spPr bwMode="auto">
          <a:xfrm>
            <a:off x="541162" y="1370819"/>
            <a:ext cx="1172615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Needs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Carré corné 8"/>
          <p:cNvSpPr/>
          <p:nvPr/>
        </p:nvSpPr>
        <p:spPr bwMode="auto">
          <a:xfrm>
            <a:off x="482522" y="2852521"/>
            <a:ext cx="1295400" cy="17961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System 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Carré corné 9"/>
          <p:cNvSpPr/>
          <p:nvPr/>
        </p:nvSpPr>
        <p:spPr bwMode="auto">
          <a:xfrm>
            <a:off x="482522" y="4885814"/>
            <a:ext cx="1143000" cy="522298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Carré corné 10"/>
          <p:cNvSpPr/>
          <p:nvPr/>
        </p:nvSpPr>
        <p:spPr bwMode="auto">
          <a:xfrm>
            <a:off x="570777" y="5038214"/>
            <a:ext cx="1143000" cy="80762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building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block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2" name="Connecteur droit avec flèche 11"/>
          <p:cNvCxnSpPr>
            <a:stCxn id="38" idx="0"/>
            <a:endCxn id="8" idx="2"/>
          </p:cNvCxnSpPr>
          <p:nvPr/>
        </p:nvCxnSpPr>
        <p:spPr bwMode="auto">
          <a:xfrm flipH="1" flipV="1">
            <a:off x="1127470" y="1893117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avec flèche 12"/>
          <p:cNvCxnSpPr/>
          <p:nvPr/>
        </p:nvCxnSpPr>
        <p:spPr bwMode="auto">
          <a:xfrm flipH="1" flipV="1">
            <a:off x="1777922" y="1750512"/>
            <a:ext cx="1676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necteur droit avec flèche 13"/>
          <p:cNvCxnSpPr/>
          <p:nvPr/>
        </p:nvCxnSpPr>
        <p:spPr bwMode="auto">
          <a:xfrm flipV="1">
            <a:off x="5204652" y="2286312"/>
            <a:ext cx="0" cy="28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necteur droit avec flèche 14"/>
          <p:cNvCxnSpPr/>
          <p:nvPr/>
        </p:nvCxnSpPr>
        <p:spPr bwMode="auto">
          <a:xfrm flipV="1">
            <a:off x="1734276" y="3287743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/>
          <p:cNvCxnSpPr>
            <a:stCxn id="6" idx="0"/>
            <a:endCxn id="5" idx="2"/>
          </p:cNvCxnSpPr>
          <p:nvPr/>
        </p:nvCxnSpPr>
        <p:spPr bwMode="auto">
          <a:xfrm flipH="1" flipV="1">
            <a:off x="5275786" y="3385933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avec flèche 16"/>
          <p:cNvCxnSpPr/>
          <p:nvPr/>
        </p:nvCxnSpPr>
        <p:spPr bwMode="auto">
          <a:xfrm flipH="1" flipV="1">
            <a:off x="1701722" y="3655512"/>
            <a:ext cx="1828800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necteur droit avec flèche 17"/>
          <p:cNvCxnSpPr/>
          <p:nvPr/>
        </p:nvCxnSpPr>
        <p:spPr bwMode="auto">
          <a:xfrm flipV="1">
            <a:off x="1841294" y="4828944"/>
            <a:ext cx="1676399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" name="Grouper 46"/>
          <p:cNvGrpSpPr/>
          <p:nvPr/>
        </p:nvGrpSpPr>
        <p:grpSpPr>
          <a:xfrm>
            <a:off x="431702" y="836488"/>
            <a:ext cx="6853958" cy="466523"/>
            <a:chOff x="1498305" y="978615"/>
            <a:chExt cx="7833887" cy="466523"/>
          </a:xfrm>
        </p:grpSpPr>
        <p:sp>
          <p:nvSpPr>
            <p:cNvPr id="20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ZoneTexte 21"/>
            <p:cNvSpPr txBox="1"/>
            <p:nvPr/>
          </p:nvSpPr>
          <p:spPr>
            <a:xfrm>
              <a:off x="4473062" y="1003701"/>
              <a:ext cx="4859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Traceability (between requirements or through models)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25" name="Flèche vers la droite 24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7" name="Flèche vers la droite 26"/>
          <p:cNvSpPr/>
          <p:nvPr/>
        </p:nvSpPr>
        <p:spPr bwMode="auto">
          <a:xfrm rot="1108203">
            <a:off x="1696440" y="3755101"/>
            <a:ext cx="1937746" cy="1485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èche vers la droite 27"/>
          <p:cNvSpPr/>
          <p:nvPr/>
        </p:nvSpPr>
        <p:spPr bwMode="auto">
          <a:xfrm rot="454278">
            <a:off x="1780624" y="1630354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èche vers la droite 28"/>
          <p:cNvSpPr/>
          <p:nvPr/>
        </p:nvSpPr>
        <p:spPr bwMode="auto">
          <a:xfrm rot="9781260">
            <a:off x="1743132" y="4873869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èche vers la droite 29"/>
          <p:cNvSpPr/>
          <p:nvPr/>
        </p:nvSpPr>
        <p:spPr bwMode="auto">
          <a:xfrm rot="10523117">
            <a:off x="1726345" y="3155427"/>
            <a:ext cx="1737720" cy="12711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èche vers la droite 30"/>
          <p:cNvSpPr/>
          <p:nvPr/>
        </p:nvSpPr>
        <p:spPr bwMode="auto">
          <a:xfrm rot="5400000">
            <a:off x="5461140" y="3458961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" name="Connecteur droit avec flèche 31"/>
          <p:cNvCxnSpPr>
            <a:stCxn id="11" idx="0"/>
            <a:endCxn id="9" idx="2"/>
          </p:cNvCxnSpPr>
          <p:nvPr/>
        </p:nvCxnSpPr>
        <p:spPr bwMode="auto">
          <a:xfrm flipH="1" flipV="1">
            <a:off x="1130222" y="4648703"/>
            <a:ext cx="12055" cy="389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ZoneTexte 32"/>
          <p:cNvSpPr txBox="1"/>
          <p:nvPr/>
        </p:nvSpPr>
        <p:spPr>
          <a:xfrm>
            <a:off x="543763" y="3326377"/>
            <a:ext cx="118028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System level requirements</a:t>
            </a:r>
            <a:endParaRPr lang="en-GB" sz="1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9612" y="3962248"/>
            <a:ext cx="118028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Decomposed and derived  requirements</a:t>
            </a:r>
            <a:endParaRPr lang="en-GB" sz="1000" dirty="0"/>
          </a:p>
        </p:txBody>
      </p:sp>
      <p:sp>
        <p:nvSpPr>
          <p:cNvPr id="35" name="Flèche vers la droite 34"/>
          <p:cNvSpPr/>
          <p:nvPr/>
        </p:nvSpPr>
        <p:spPr bwMode="auto">
          <a:xfrm rot="11092584">
            <a:off x="1712194" y="426817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 bwMode="auto">
          <a:xfrm>
            <a:off x="1713777" y="4405255"/>
            <a:ext cx="1842243" cy="141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Flèche vers la droite 36"/>
          <p:cNvSpPr/>
          <p:nvPr/>
        </p:nvSpPr>
        <p:spPr bwMode="auto">
          <a:xfrm rot="5400000">
            <a:off x="5302831" y="2401816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Carré corné 37"/>
          <p:cNvSpPr/>
          <p:nvPr/>
        </p:nvSpPr>
        <p:spPr bwMode="auto">
          <a:xfrm>
            <a:off x="482055" y="2124642"/>
            <a:ext cx="1295400" cy="45115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Stakeholders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requirements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Connecteur droit avec flèche 38"/>
          <p:cNvCxnSpPr/>
          <p:nvPr/>
        </p:nvCxnSpPr>
        <p:spPr bwMode="auto">
          <a:xfrm flipH="1" flipV="1">
            <a:off x="1125185" y="2574815"/>
            <a:ext cx="2285" cy="231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lèche vers la droite 39"/>
          <p:cNvSpPr/>
          <p:nvPr/>
        </p:nvSpPr>
        <p:spPr bwMode="auto">
          <a:xfrm rot="10523117">
            <a:off x="1790461" y="2157977"/>
            <a:ext cx="1673648" cy="12344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Flèche vers la droite 40"/>
          <p:cNvSpPr/>
          <p:nvPr/>
        </p:nvSpPr>
        <p:spPr bwMode="auto">
          <a:xfrm rot="841563">
            <a:off x="1790730" y="2639828"/>
            <a:ext cx="1676400" cy="149228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2" name="Connecteur droit avec flèche 41"/>
          <p:cNvCxnSpPr/>
          <p:nvPr/>
        </p:nvCxnSpPr>
        <p:spPr bwMode="auto">
          <a:xfrm flipV="1">
            <a:off x="1777455" y="2286311"/>
            <a:ext cx="1796246" cy="1432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/>
          <p:cNvCxnSpPr/>
          <p:nvPr/>
        </p:nvCxnSpPr>
        <p:spPr bwMode="auto">
          <a:xfrm flipH="1" flipV="1">
            <a:off x="1719897" y="2610706"/>
            <a:ext cx="1746465" cy="418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lèche vers la droite 43"/>
          <p:cNvSpPr/>
          <p:nvPr/>
        </p:nvSpPr>
        <p:spPr bwMode="auto">
          <a:xfrm rot="5400000">
            <a:off x="1232378" y="1949608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Flèche vers la droite 44"/>
          <p:cNvSpPr/>
          <p:nvPr/>
        </p:nvSpPr>
        <p:spPr bwMode="auto">
          <a:xfrm rot="5400000">
            <a:off x="1232378" y="4744911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Flèche vers la droite 45"/>
          <p:cNvSpPr/>
          <p:nvPr/>
        </p:nvSpPr>
        <p:spPr bwMode="auto">
          <a:xfrm rot="5400000">
            <a:off x="1232377" y="2632285"/>
            <a:ext cx="265381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Carré corné 47"/>
          <p:cNvSpPr/>
          <p:nvPr/>
        </p:nvSpPr>
        <p:spPr bwMode="auto">
          <a:xfrm>
            <a:off x="457200" y="6264722"/>
            <a:ext cx="1212557" cy="39214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u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SW low-level requirements</a:t>
            </a:r>
            <a:endParaRPr kumimoji="0" lang="eu-E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3578001" y="6474903"/>
            <a:ext cx="3455878" cy="33479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b="1" dirty="0" smtClean="0">
                <a:solidFill>
                  <a:schemeClr val="tx1"/>
                </a:solidFill>
              </a:rPr>
              <a:t>SW Code</a:t>
            </a:r>
            <a:endParaRPr lang="eu-ES" sz="16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 bwMode="auto">
          <a:xfrm flipH="1" flipV="1">
            <a:off x="1726965" y="6474904"/>
            <a:ext cx="1851036" cy="1673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Flèche vers la droite 50"/>
          <p:cNvSpPr/>
          <p:nvPr/>
        </p:nvSpPr>
        <p:spPr bwMode="auto">
          <a:xfrm rot="299954">
            <a:off x="1748972" y="6393138"/>
            <a:ext cx="1763616" cy="143205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2" name="Connecteur droit avec flèche 51"/>
          <p:cNvCxnSpPr/>
          <p:nvPr/>
        </p:nvCxnSpPr>
        <p:spPr bwMode="auto">
          <a:xfrm flipH="1" flipV="1">
            <a:off x="1013455" y="5880391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Flèche vers la droite 52"/>
          <p:cNvSpPr/>
          <p:nvPr/>
        </p:nvSpPr>
        <p:spPr bwMode="auto">
          <a:xfrm rot="5400000">
            <a:off x="1108532" y="6002252"/>
            <a:ext cx="290754" cy="142654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u-E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3556020" y="5458023"/>
            <a:ext cx="3503358" cy="642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Char char="•"/>
            </a:pPr>
            <a:r>
              <a:rPr lang="fr-FR" sz="1600" b="1" dirty="0" smtClean="0"/>
              <a:t>SW Architecture Model</a:t>
            </a:r>
            <a:endParaRPr lang="fr-FR" sz="1600" b="1" dirty="0"/>
          </a:p>
          <a:p>
            <a:pPr lvl="1" fontAlgn="auto">
              <a:spcAft>
                <a:spcPts val="0"/>
              </a:spcAft>
              <a:buFont typeface="Arial"/>
              <a:buChar char="–"/>
            </a:pPr>
            <a:r>
              <a:rPr lang="fr-FR" sz="1200" dirty="0" smtClean="0"/>
              <a:t>Architecture / Design</a:t>
            </a:r>
            <a:endParaRPr lang="fr-F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fr-FR" sz="1100" dirty="0" smtClean="0"/>
              <a:t> </a:t>
            </a:r>
          </a:p>
        </p:txBody>
      </p:sp>
      <p:sp>
        <p:nvSpPr>
          <p:cNvPr id="55" name="Flèche vers la droite 54"/>
          <p:cNvSpPr/>
          <p:nvPr/>
        </p:nvSpPr>
        <p:spPr bwMode="auto">
          <a:xfrm rot="442519">
            <a:off x="1707184" y="5473113"/>
            <a:ext cx="1835452" cy="165599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Connecteur droit avec flèche 55"/>
          <p:cNvCxnSpPr>
            <a:stCxn id="54" idx="1"/>
          </p:cNvCxnSpPr>
          <p:nvPr/>
        </p:nvCxnSpPr>
        <p:spPr bwMode="auto">
          <a:xfrm flipH="1" flipV="1">
            <a:off x="1701722" y="5574432"/>
            <a:ext cx="1854298" cy="204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Flèche vers la droite 56"/>
          <p:cNvSpPr/>
          <p:nvPr/>
        </p:nvSpPr>
        <p:spPr bwMode="auto">
          <a:xfrm rot="10142742">
            <a:off x="1681014" y="5985644"/>
            <a:ext cx="1786555" cy="175933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8" name="Connecteur droit avec flèche 57"/>
          <p:cNvCxnSpPr/>
          <p:nvPr/>
        </p:nvCxnSpPr>
        <p:spPr bwMode="auto">
          <a:xfrm flipV="1">
            <a:off x="1680574" y="5979054"/>
            <a:ext cx="1837119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èche vers la droite 58"/>
          <p:cNvSpPr/>
          <p:nvPr/>
        </p:nvSpPr>
        <p:spPr bwMode="auto">
          <a:xfrm rot="5400000">
            <a:off x="5308740" y="5154003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Flèche vers la droite 59"/>
          <p:cNvSpPr/>
          <p:nvPr/>
        </p:nvSpPr>
        <p:spPr bwMode="auto">
          <a:xfrm rot="5400000">
            <a:off x="5362494" y="6209014"/>
            <a:ext cx="298456" cy="1524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1" name="Connecteur droit avec flèche 60"/>
          <p:cNvCxnSpPr/>
          <p:nvPr/>
        </p:nvCxnSpPr>
        <p:spPr bwMode="auto">
          <a:xfrm flipH="1" flipV="1">
            <a:off x="5269372" y="5038214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necteur droit avec flèche 61"/>
          <p:cNvCxnSpPr/>
          <p:nvPr/>
        </p:nvCxnSpPr>
        <p:spPr bwMode="auto">
          <a:xfrm flipH="1" flipV="1">
            <a:off x="5282200" y="6106069"/>
            <a:ext cx="6414" cy="3434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Connecteur droit avec flèche 64"/>
          <p:cNvCxnSpPr/>
          <p:nvPr/>
        </p:nvCxnSpPr>
        <p:spPr bwMode="auto">
          <a:xfrm flipH="1" flipV="1">
            <a:off x="1112802" y="3684389"/>
            <a:ext cx="11284" cy="3385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22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ce réservé du contenu 2"/>
          <p:cNvSpPr>
            <a:spLocks noGrp="1"/>
          </p:cNvSpPr>
          <p:nvPr>
            <p:ph sz="half" idx="1"/>
          </p:nvPr>
        </p:nvSpPr>
        <p:spPr>
          <a:xfrm>
            <a:off x="3530522" y="1520563"/>
            <a:ext cx="3503357" cy="765748"/>
          </a:xfrm>
          <a:solidFill>
            <a:srgbClr val="ABB41D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buFont typeface="Arial"/>
            </a:pPr>
            <a:r>
              <a:rPr lang="fr-FR" sz="1600" b="1" dirty="0"/>
              <a:t>System needs model</a:t>
            </a:r>
          </a:p>
          <a:p>
            <a:pPr lvl="1"/>
            <a:r>
              <a:rPr lang="fr-FR" sz="1200" dirty="0" smtClean="0"/>
              <a:t>UC / </a:t>
            </a:r>
            <a:r>
              <a:rPr lang="fr-FR" sz="1200" dirty="0"/>
              <a:t>User </a:t>
            </a:r>
            <a:r>
              <a:rPr lang="fr-FR" sz="1200" dirty="0" smtClean="0"/>
              <a:t>Stories </a:t>
            </a:r>
            <a:r>
              <a:rPr lang="fr-FR" sz="1200" dirty="0"/>
              <a:t>/ </a:t>
            </a:r>
            <a:r>
              <a:rPr lang="fr-FR" sz="1200" dirty="0" smtClean="0"/>
              <a:t>Operational Scenarios</a:t>
            </a:r>
            <a:endParaRPr lang="fr-FR" sz="1200" dirty="0"/>
          </a:p>
          <a:p>
            <a:pPr lvl="1"/>
            <a:r>
              <a:rPr lang="fr-FR" sz="1200" dirty="0"/>
              <a:t>Operational modes</a:t>
            </a: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lvl="1" fontAlgn="auto">
              <a:spcAft>
                <a:spcPts val="0"/>
              </a:spcAft>
              <a:buFont typeface="Arial"/>
            </a:pPr>
            <a:endParaRPr lang="eu-ES" sz="1200" dirty="0"/>
          </a:p>
          <a:p>
            <a:pPr fontAlgn="auto">
              <a:spcAft>
                <a:spcPts val="0"/>
              </a:spcAft>
              <a:buFont typeface="Arial"/>
            </a:pPr>
            <a:endParaRPr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255" y="-567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current process vs. standard</a:t>
            </a:r>
            <a:endParaRPr lang="eu-ES" dirty="0"/>
          </a:p>
        </p:txBody>
      </p:sp>
      <p:grpSp>
        <p:nvGrpSpPr>
          <p:cNvPr id="4" name="Grouper 3"/>
          <p:cNvGrpSpPr/>
          <p:nvPr/>
        </p:nvGrpSpPr>
        <p:grpSpPr>
          <a:xfrm>
            <a:off x="366103" y="978615"/>
            <a:ext cx="8415120" cy="5831078"/>
            <a:chOff x="366103" y="978615"/>
            <a:chExt cx="8415120" cy="5831078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 bwMode="auto">
            <a:xfrm>
              <a:off x="3517692" y="2585866"/>
              <a:ext cx="3541685" cy="800067"/>
            </a:xfrm>
            <a:prstGeom prst="rect">
              <a:avLst/>
            </a:prstGeom>
            <a:solidFill>
              <a:srgbClr val="00C200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System boundaries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System main functions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Interface definitions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2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endParaRPr lang="eu-ES" sz="1100" smtClean="0"/>
            </a:p>
            <a:p>
              <a:pPr fontAlgn="auto">
                <a:spcAft>
                  <a:spcPts val="0"/>
                </a:spcAft>
                <a:buFont typeface="Arial"/>
                <a:buChar char="•"/>
              </a:pPr>
              <a:endParaRPr lang="eu-ES" sz="1600"/>
            </a:p>
          </p:txBody>
        </p:sp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3530521" y="3729425"/>
              <a:ext cx="3503358" cy="1308790"/>
            </a:xfrm>
            <a:prstGeom prst="rect">
              <a:avLst/>
            </a:prstGeom>
            <a:solidFill>
              <a:srgbClr val="63B5E8"/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dirty="0" smtClean="0"/>
                <a:t>System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Functional/logical architecture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Physical configuration items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Constraints/Equations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dirty="0" smtClean="0"/>
                <a:t>Allocations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dirty="0" smtClean="0"/>
                <a:t> </a:t>
              </a:r>
            </a:p>
          </p:txBody>
        </p:sp>
        <p:sp>
          <p:nvSpPr>
            <p:cNvPr id="7" name="Carré corné 6"/>
            <p:cNvSpPr/>
            <p:nvPr/>
          </p:nvSpPr>
          <p:spPr bwMode="auto">
            <a:xfrm>
              <a:off x="482522" y="1294619"/>
              <a:ext cx="10668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Carré corné 7"/>
            <p:cNvSpPr/>
            <p:nvPr/>
          </p:nvSpPr>
          <p:spPr bwMode="auto">
            <a:xfrm>
              <a:off x="541162" y="1370819"/>
              <a:ext cx="1172615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u-ES" sz="120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Needs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Carré corné 8"/>
            <p:cNvSpPr/>
            <p:nvPr/>
          </p:nvSpPr>
          <p:spPr bwMode="auto">
            <a:xfrm>
              <a:off x="482522" y="2852521"/>
              <a:ext cx="1295400" cy="179618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System 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Carré corné 9"/>
            <p:cNvSpPr/>
            <p:nvPr/>
          </p:nvSpPr>
          <p:spPr bwMode="auto">
            <a:xfrm>
              <a:off x="482522" y="4885814"/>
              <a:ext cx="1143000" cy="522298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Carré corné 10"/>
            <p:cNvSpPr/>
            <p:nvPr/>
          </p:nvSpPr>
          <p:spPr bwMode="auto">
            <a:xfrm>
              <a:off x="570777" y="5038214"/>
              <a:ext cx="1143000" cy="80762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building</a:t>
              </a:r>
              <a:r>
                <a:rPr kumimoji="0" lang="eu-ES" sz="1200" b="0" i="0" u="none" strike="noStrike" cap="none" normalizeH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 block </a:t>
              </a: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" name="Connecteur droit avec flèche 11"/>
            <p:cNvCxnSpPr>
              <a:stCxn id="38" idx="0"/>
              <a:endCxn id="8" idx="2"/>
            </p:cNvCxnSpPr>
            <p:nvPr/>
          </p:nvCxnSpPr>
          <p:spPr bwMode="auto">
            <a:xfrm flipH="1" flipV="1">
              <a:off x="1127470" y="1893117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 flipV="1">
              <a:off x="1777922" y="1750512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onnecteur droit avec flèche 13"/>
            <p:cNvCxnSpPr/>
            <p:nvPr/>
          </p:nvCxnSpPr>
          <p:spPr bwMode="auto">
            <a:xfrm flipV="1">
              <a:off x="5204652" y="2286312"/>
              <a:ext cx="0" cy="2894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1734276" y="3287743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necteur droit avec flèche 15"/>
            <p:cNvCxnSpPr>
              <a:stCxn id="6" idx="0"/>
              <a:endCxn id="5" idx="2"/>
            </p:cNvCxnSpPr>
            <p:nvPr/>
          </p:nvCxnSpPr>
          <p:spPr bwMode="auto">
            <a:xfrm flipV="1">
              <a:off x="5282200" y="3385933"/>
              <a:ext cx="6335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 flipH="1" flipV="1">
              <a:off x="1701722" y="3655512"/>
              <a:ext cx="18288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Connecteur droit avec flèche 17"/>
            <p:cNvCxnSpPr/>
            <p:nvPr/>
          </p:nvCxnSpPr>
          <p:spPr bwMode="auto">
            <a:xfrm flipV="1">
              <a:off x="1841294" y="4828944"/>
              <a:ext cx="1676399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Flèche vers la droite 26"/>
            <p:cNvSpPr/>
            <p:nvPr/>
          </p:nvSpPr>
          <p:spPr bwMode="auto">
            <a:xfrm rot="1108203">
              <a:off x="1696440" y="3755101"/>
              <a:ext cx="1937746" cy="1485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Flèche vers la droite 27"/>
            <p:cNvSpPr/>
            <p:nvPr/>
          </p:nvSpPr>
          <p:spPr bwMode="auto">
            <a:xfrm rot="454278">
              <a:off x="1780624" y="1630354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lèche vers la droite 28"/>
            <p:cNvSpPr/>
            <p:nvPr/>
          </p:nvSpPr>
          <p:spPr bwMode="auto">
            <a:xfrm rot="9781260">
              <a:off x="1743132" y="4873869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Flèche vers la droite 29"/>
            <p:cNvSpPr/>
            <p:nvPr/>
          </p:nvSpPr>
          <p:spPr bwMode="auto">
            <a:xfrm rot="10523117">
              <a:off x="1726345" y="3155427"/>
              <a:ext cx="1737720" cy="12711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Flèche vers la droite 30"/>
            <p:cNvSpPr/>
            <p:nvPr/>
          </p:nvSpPr>
          <p:spPr bwMode="auto">
            <a:xfrm rot="5400000">
              <a:off x="5461140" y="3458961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2" name="Connecteur droit avec flèche 31"/>
            <p:cNvCxnSpPr>
              <a:stCxn id="11" idx="0"/>
              <a:endCxn id="9" idx="2"/>
            </p:cNvCxnSpPr>
            <p:nvPr/>
          </p:nvCxnSpPr>
          <p:spPr bwMode="auto">
            <a:xfrm flipH="1" flipV="1">
              <a:off x="1130222" y="4648703"/>
              <a:ext cx="12055" cy="389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43763" y="3326377"/>
              <a:ext cx="118028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System level requirements</a:t>
              </a:r>
              <a:endParaRPr lang="eu-ES" sz="100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612" y="3916480"/>
              <a:ext cx="1180285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000" smtClean="0"/>
                <a:t>Decomposed and derived  requirements</a:t>
              </a:r>
              <a:endParaRPr lang="eu-ES" sz="1000"/>
            </a:p>
          </p:txBody>
        </p:sp>
        <p:sp>
          <p:nvSpPr>
            <p:cNvPr id="35" name="Flèche vers la droite 34"/>
            <p:cNvSpPr/>
            <p:nvPr/>
          </p:nvSpPr>
          <p:spPr bwMode="auto">
            <a:xfrm rot="11092584">
              <a:off x="1712194" y="426817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1713777" y="4405255"/>
              <a:ext cx="1842243" cy="1413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Flèche vers la droite 36"/>
            <p:cNvSpPr/>
            <p:nvPr/>
          </p:nvSpPr>
          <p:spPr bwMode="auto">
            <a:xfrm rot="5400000">
              <a:off x="5302831" y="2401816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Carré corné 37"/>
            <p:cNvSpPr/>
            <p:nvPr/>
          </p:nvSpPr>
          <p:spPr bwMode="auto">
            <a:xfrm>
              <a:off x="482055" y="2124642"/>
              <a:ext cx="1295400" cy="45115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Stakeholders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requirements</a:t>
              </a:r>
              <a:endParaRPr kumimoji="0" lang="eu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39" name="Connecteur droit avec flèche 38"/>
            <p:cNvCxnSpPr/>
            <p:nvPr/>
          </p:nvCxnSpPr>
          <p:spPr bwMode="auto">
            <a:xfrm flipH="1" flipV="1">
              <a:off x="1125185" y="2574815"/>
              <a:ext cx="2285" cy="2315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Flèche vers la droite 39"/>
            <p:cNvSpPr/>
            <p:nvPr/>
          </p:nvSpPr>
          <p:spPr bwMode="auto">
            <a:xfrm rot="10523117">
              <a:off x="1790461" y="2157977"/>
              <a:ext cx="1673648" cy="12344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" name="Flèche vers la droite 40"/>
            <p:cNvSpPr/>
            <p:nvPr/>
          </p:nvSpPr>
          <p:spPr bwMode="auto">
            <a:xfrm rot="841563">
              <a:off x="1790730" y="2639828"/>
              <a:ext cx="1676400" cy="149228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2" name="Connecteur droit avec flèche 41"/>
            <p:cNvCxnSpPr/>
            <p:nvPr/>
          </p:nvCxnSpPr>
          <p:spPr bwMode="auto">
            <a:xfrm flipV="1">
              <a:off x="1777455" y="2286311"/>
              <a:ext cx="1796246" cy="1432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avec flèche 42"/>
            <p:cNvCxnSpPr/>
            <p:nvPr/>
          </p:nvCxnSpPr>
          <p:spPr bwMode="auto">
            <a:xfrm flipH="1" flipV="1">
              <a:off x="1719897" y="2610706"/>
              <a:ext cx="1746465" cy="4183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Flèche vers la droite 43"/>
            <p:cNvSpPr/>
            <p:nvPr/>
          </p:nvSpPr>
          <p:spPr bwMode="auto">
            <a:xfrm rot="5400000">
              <a:off x="1232378" y="1949608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" name="Flèche vers la droite 44"/>
            <p:cNvSpPr/>
            <p:nvPr/>
          </p:nvSpPr>
          <p:spPr bwMode="auto">
            <a:xfrm rot="5400000">
              <a:off x="1232378" y="4744911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" name="Flèche vers la droite 45"/>
            <p:cNvSpPr/>
            <p:nvPr/>
          </p:nvSpPr>
          <p:spPr bwMode="auto">
            <a:xfrm rot="5400000">
              <a:off x="1232377" y="2632285"/>
              <a:ext cx="265381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" name="Carré corné 47"/>
            <p:cNvSpPr/>
            <p:nvPr/>
          </p:nvSpPr>
          <p:spPr bwMode="auto">
            <a:xfrm>
              <a:off x="457200" y="6264722"/>
              <a:ext cx="1212557" cy="39214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u-E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rPr>
                <a:t>SW low-level requirements</a:t>
              </a:r>
              <a:endParaRPr kumimoji="0" lang="eu-E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Carré corné 48"/>
            <p:cNvSpPr/>
            <p:nvPr/>
          </p:nvSpPr>
          <p:spPr>
            <a:xfrm>
              <a:off x="3578001" y="6474903"/>
              <a:ext cx="3455878" cy="33479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b="1" smtClean="0">
                  <a:solidFill>
                    <a:schemeClr val="tx1"/>
                  </a:solidFill>
                </a:rPr>
                <a:t>SW Code</a:t>
              </a:r>
              <a:endParaRPr lang="eu-ES" sz="1600" b="1">
                <a:solidFill>
                  <a:schemeClr val="tx1"/>
                </a:solidFill>
              </a:endParaRPr>
            </a:p>
          </p:txBody>
        </p:sp>
        <p:cxnSp>
          <p:nvCxnSpPr>
            <p:cNvPr id="50" name="Connecteur droit avec flèche 49"/>
            <p:cNvCxnSpPr>
              <a:stCxn id="49" idx="1"/>
            </p:cNvCxnSpPr>
            <p:nvPr/>
          </p:nvCxnSpPr>
          <p:spPr bwMode="auto">
            <a:xfrm flipH="1" flipV="1">
              <a:off x="1726965" y="6474904"/>
              <a:ext cx="1851036" cy="1673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Flèche vers la droite 50"/>
            <p:cNvSpPr/>
            <p:nvPr/>
          </p:nvSpPr>
          <p:spPr bwMode="auto">
            <a:xfrm rot="299954">
              <a:off x="1748972" y="6393138"/>
              <a:ext cx="1763616" cy="143205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 bwMode="auto">
            <a:xfrm flipH="1" flipV="1">
              <a:off x="1013455" y="5880391"/>
              <a:ext cx="11284" cy="338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Flèche vers la droite 52"/>
            <p:cNvSpPr/>
            <p:nvPr/>
          </p:nvSpPr>
          <p:spPr bwMode="auto">
            <a:xfrm rot="5400000">
              <a:off x="1108532" y="6002252"/>
              <a:ext cx="290754" cy="142654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Espace réservé du contenu 2"/>
            <p:cNvSpPr txBox="1">
              <a:spLocks/>
            </p:cNvSpPr>
            <p:nvPr/>
          </p:nvSpPr>
          <p:spPr bwMode="auto">
            <a:xfrm>
              <a:off x="3556020" y="5458023"/>
              <a:ext cx="3503358" cy="6427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6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lang="en-US" sz="14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lang="en-US" sz="14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buFont typeface="Arial"/>
                <a:buChar char="•"/>
              </a:pPr>
              <a:r>
                <a:rPr lang="eu-ES" sz="1600" b="1" smtClean="0"/>
                <a:t>SW Architecture Model</a:t>
              </a:r>
            </a:p>
            <a:p>
              <a:pPr lvl="1" fontAlgn="auto">
                <a:spcAft>
                  <a:spcPts val="0"/>
                </a:spcAft>
                <a:buFont typeface="Arial"/>
                <a:buChar char="–"/>
              </a:pPr>
              <a:r>
                <a:rPr lang="eu-ES" sz="1200" smtClean="0"/>
                <a:t>Architecture / Design</a:t>
              </a:r>
            </a:p>
            <a:p>
              <a:pPr marL="457200" lvl="1" indent="0" fontAlgn="auto">
                <a:spcAft>
                  <a:spcPts val="0"/>
                </a:spcAft>
                <a:buNone/>
              </a:pPr>
              <a:r>
                <a:rPr lang="eu-ES" sz="1100" smtClean="0"/>
                <a:t> </a:t>
              </a:r>
            </a:p>
          </p:txBody>
        </p:sp>
        <p:sp>
          <p:nvSpPr>
            <p:cNvPr id="55" name="Flèche vers la droite 54"/>
            <p:cNvSpPr/>
            <p:nvPr/>
          </p:nvSpPr>
          <p:spPr bwMode="auto">
            <a:xfrm rot="442519">
              <a:off x="1707184" y="5473113"/>
              <a:ext cx="1835452" cy="165599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6" name="Connecteur droit avec flèche 55"/>
            <p:cNvCxnSpPr>
              <a:stCxn id="54" idx="1"/>
            </p:cNvCxnSpPr>
            <p:nvPr/>
          </p:nvCxnSpPr>
          <p:spPr bwMode="auto">
            <a:xfrm flipH="1" flipV="1">
              <a:off x="1701722" y="5574432"/>
              <a:ext cx="1854298" cy="2049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Flèche vers la droite 56"/>
            <p:cNvSpPr/>
            <p:nvPr/>
          </p:nvSpPr>
          <p:spPr bwMode="auto">
            <a:xfrm rot="10142742">
              <a:off x="1681014" y="5985644"/>
              <a:ext cx="1786555" cy="175933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 bwMode="auto">
            <a:xfrm flipV="1">
              <a:off x="1680574" y="5979054"/>
              <a:ext cx="1837119" cy="3735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9" name="Flèche vers la droite 58"/>
            <p:cNvSpPr/>
            <p:nvPr/>
          </p:nvSpPr>
          <p:spPr bwMode="auto">
            <a:xfrm rot="5400000">
              <a:off x="5308740" y="5154003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" name="Flèche vers la droite 59"/>
            <p:cNvSpPr/>
            <p:nvPr/>
          </p:nvSpPr>
          <p:spPr bwMode="auto">
            <a:xfrm rot="5400000">
              <a:off x="5362494" y="6209014"/>
              <a:ext cx="298456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u-E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 bwMode="auto">
            <a:xfrm flipH="1" flipV="1">
              <a:off x="5269372" y="5038214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Connecteur droit avec flèche 61"/>
            <p:cNvCxnSpPr/>
            <p:nvPr/>
          </p:nvCxnSpPr>
          <p:spPr bwMode="auto">
            <a:xfrm flipH="1" flipV="1">
              <a:off x="5282200" y="6106069"/>
              <a:ext cx="6414" cy="3434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" name="Rectangle à coins arrondis 2"/>
            <p:cNvSpPr/>
            <p:nvPr/>
          </p:nvSpPr>
          <p:spPr>
            <a:xfrm>
              <a:off x="543763" y="2936115"/>
              <a:ext cx="1160384" cy="161795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926698" y="1280156"/>
              <a:ext cx="870937" cy="61296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User stories</a:t>
              </a:r>
              <a:endParaRPr lang="eu-ES" sz="1600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204651" y="3175000"/>
              <a:ext cx="1829227" cy="2931069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OpenETCS function </a:t>
              </a:r>
            </a:p>
            <a:p>
              <a:pPr algn="ctr"/>
              <a:r>
                <a:rPr lang="eu-ES" dirty="0" smtClean="0"/>
                <a:t>(formal) model</a:t>
              </a:r>
              <a:endParaRPr lang="eu-ES" dirty="0"/>
            </a:p>
          </p:txBody>
        </p:sp>
        <p:sp>
          <p:nvSpPr>
            <p:cNvPr id="47" name="Rectangle à coins arrondis 46"/>
            <p:cNvSpPr/>
            <p:nvPr/>
          </p:nvSpPr>
          <p:spPr>
            <a:xfrm rot="1161610">
              <a:off x="1446996" y="4017815"/>
              <a:ext cx="3864072" cy="304105"/>
            </a:xfrm>
            <a:prstGeom prst="roundRect">
              <a:avLst/>
            </a:prstGeom>
            <a:solidFill>
              <a:srgbClr val="660066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reqID in comments area</a:t>
              </a:r>
              <a:endParaRPr lang="eu-ES" sz="1100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186657" y="6117627"/>
              <a:ext cx="1242436" cy="301217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code generator</a:t>
              </a:r>
              <a:endParaRPr lang="eu-ES" sz="1100" dirty="0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7153801" y="3873440"/>
              <a:ext cx="1627422" cy="1207535"/>
            </a:xfrm>
            <a:prstGeom prst="roundRect">
              <a:avLst/>
            </a:prstGeom>
            <a:solidFill>
              <a:srgbClr val="660066">
                <a:alpha val="27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Architecture and Design Document</a:t>
              </a:r>
            </a:p>
            <a:p>
              <a:pPr algn="ctr"/>
              <a:r>
                <a:rPr lang="eu-ES" dirty="0" smtClean="0"/>
                <a:t>Draft</a:t>
              </a:r>
              <a:endParaRPr lang="eu-ES" dirty="0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3607803" y="1613311"/>
              <a:ext cx="2821290" cy="51008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dirty="0" smtClean="0"/>
                <a:t>User stories model</a:t>
              </a:r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366103" y="2038844"/>
              <a:ext cx="816479" cy="535971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Cenelec EN50128</a:t>
              </a:r>
              <a:endParaRPr lang="eu-ES" sz="1200" dirty="0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3008911" y="3451978"/>
              <a:ext cx="1041106" cy="675830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200" dirty="0" smtClean="0"/>
                <a:t>Data dictionnary model</a:t>
              </a:r>
              <a:endParaRPr lang="eu-ES" sz="1200" dirty="0"/>
            </a:p>
          </p:txBody>
        </p:sp>
        <p:sp>
          <p:nvSpPr>
            <p:cNvPr id="76" name="Titre 1"/>
            <p:cNvSpPr txBox="1">
              <a:spLocks/>
            </p:cNvSpPr>
            <p:nvPr/>
          </p:nvSpPr>
          <p:spPr bwMode="auto">
            <a:xfrm>
              <a:off x="1182582" y="978615"/>
              <a:ext cx="6300947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u-ES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3936940" y="2681941"/>
              <a:ext cx="1338845" cy="1642782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OpenETCS architecture (semi formal) model</a:t>
              </a:r>
              <a:endParaRPr lang="eu-ES" sz="1400" dirty="0"/>
            </a:p>
          </p:txBody>
        </p:sp>
      </p:grpSp>
      <p:grpSp>
        <p:nvGrpSpPr>
          <p:cNvPr id="83" name="Grouper 82"/>
          <p:cNvGrpSpPr/>
          <p:nvPr/>
        </p:nvGrpSpPr>
        <p:grpSpPr>
          <a:xfrm>
            <a:off x="431702" y="748884"/>
            <a:ext cx="6602177" cy="554127"/>
            <a:chOff x="1498305" y="891011"/>
            <a:chExt cx="7546107" cy="554127"/>
          </a:xfrm>
        </p:grpSpPr>
        <p:sp>
          <p:nvSpPr>
            <p:cNvPr id="84" name="Titre 1"/>
            <p:cNvSpPr txBox="1">
              <a:spLocks/>
            </p:cNvSpPr>
            <p:nvPr/>
          </p:nvSpPr>
          <p:spPr bwMode="auto">
            <a:xfrm>
              <a:off x="1498305" y="978615"/>
              <a:ext cx="5985224" cy="466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lang="en-GB" sz="2200" b="1" noProof="0" dirty="0">
                  <a:solidFill>
                    <a:srgbClr val="8A7A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folHlink"/>
                  </a:solidFill>
                  <a:latin typeface="Verdana" charset="0"/>
                  <a:ea typeface="ＭＳ Ｐゴシック" charset="0"/>
                  <a:cs typeface="Arial" charset="0"/>
                </a:defRPr>
              </a:lvl9pPr>
            </a:lstStyle>
            <a:p>
              <a:endParaRPr lang="en-GB" dirty="0"/>
            </a:p>
          </p:txBody>
        </p:sp>
        <p:cxnSp>
          <p:nvCxnSpPr>
            <p:cNvPr id="85" name="Connecteur droit avec flèche 84"/>
            <p:cNvCxnSpPr/>
            <p:nvPr/>
          </p:nvCxnSpPr>
          <p:spPr bwMode="auto">
            <a:xfrm flipH="1">
              <a:off x="3616464" y="115759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ZoneTexte 85"/>
            <p:cNvSpPr txBox="1"/>
            <p:nvPr/>
          </p:nvSpPr>
          <p:spPr>
            <a:xfrm>
              <a:off x="4473062" y="1003701"/>
              <a:ext cx="1525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Direct</a:t>
              </a:r>
              <a:r>
                <a:rPr lang="en-GB" sz="1400" i="1" dirty="0" smtClean="0">
                  <a:solidFill>
                    <a:schemeClr val="accent6"/>
                  </a:solidFill>
                </a:rPr>
                <a:t> </a:t>
              </a:r>
              <a:r>
                <a:rPr lang="en-GB" sz="1400" i="1" dirty="0" smtClean="0">
                  <a:solidFill>
                    <a:srgbClr val="FF6600"/>
                  </a:solidFill>
                </a:rPr>
                <a:t>traceability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cxnSp>
          <p:nvCxnSpPr>
            <p:cNvPr id="87" name="Connecteur droit avec flèche 86"/>
            <p:cNvCxnSpPr/>
            <p:nvPr/>
          </p:nvCxnSpPr>
          <p:spPr bwMode="auto">
            <a:xfrm flipH="1">
              <a:off x="6258477" y="1165781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ZoneTexte 87"/>
            <p:cNvSpPr txBox="1"/>
            <p:nvPr/>
          </p:nvSpPr>
          <p:spPr>
            <a:xfrm>
              <a:off x="7126950" y="891011"/>
              <a:ext cx="1917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 smtClean="0">
                  <a:solidFill>
                    <a:srgbClr val="FF6600"/>
                  </a:solidFill>
                </a:rPr>
                <a:t>Indirect traceability</a:t>
              </a:r>
            </a:p>
            <a:p>
              <a:r>
                <a:rPr lang="en-GB" sz="1400" i="1" dirty="0" smtClean="0">
                  <a:solidFill>
                    <a:srgbClr val="FF6600"/>
                  </a:solidFill>
                </a:rPr>
                <a:t>through models</a:t>
              </a:r>
              <a:endParaRPr lang="en-GB" sz="1400" i="1" dirty="0">
                <a:solidFill>
                  <a:srgbClr val="FF6600"/>
                </a:solidFill>
              </a:endParaRPr>
            </a:p>
          </p:txBody>
        </p:sp>
        <p:sp>
          <p:nvSpPr>
            <p:cNvPr id="89" name="Flèche vers la droite 88"/>
            <p:cNvSpPr/>
            <p:nvPr/>
          </p:nvSpPr>
          <p:spPr bwMode="auto">
            <a:xfrm>
              <a:off x="1715982" y="1066371"/>
              <a:ext cx="762000" cy="152400"/>
            </a:xfrm>
            <a:prstGeom prst="rightArrow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587880" y="978999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solidFill>
                    <a:schemeClr val="accent5"/>
                  </a:solidFill>
                </a:rPr>
                <a:t>derive</a:t>
              </a:r>
              <a:endParaRPr lang="en-GB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3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ylindre 58"/>
          <p:cNvSpPr/>
          <p:nvPr/>
        </p:nvSpPr>
        <p:spPr>
          <a:xfrm>
            <a:off x="4106347" y="4961098"/>
            <a:ext cx="3580166" cy="1668096"/>
          </a:xfrm>
          <a:prstGeom prst="can">
            <a:avLst>
              <a:gd name="adj" fmla="val 16329"/>
            </a:avLst>
          </a:prstGeom>
          <a:solidFill>
            <a:srgbClr val="FF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90767" y="83813"/>
            <a:ext cx="9018594" cy="6660799"/>
            <a:chOff x="0" y="83813"/>
            <a:chExt cx="9018594" cy="6660799"/>
          </a:xfrm>
        </p:grpSpPr>
        <p:sp>
          <p:nvSpPr>
            <p:cNvPr id="68" name="Rectangle 67"/>
            <p:cNvSpPr/>
            <p:nvPr/>
          </p:nvSpPr>
          <p:spPr>
            <a:xfrm>
              <a:off x="1821940" y="1837097"/>
              <a:ext cx="7196654" cy="4907515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0" y="83813"/>
              <a:ext cx="8910843" cy="6461671"/>
              <a:chOff x="0" y="83813"/>
              <a:chExt cx="8910843" cy="6461671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577536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4704834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803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246754" y="5947460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3992698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499791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553541" y="2988119"/>
              <a:ext cx="2562998" cy="295934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1614748" y="6218377"/>
              <a:ext cx="2501791" cy="523220"/>
              <a:chOff x="6441016" y="271453"/>
              <a:chExt cx="2501791" cy="523220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929188" y="271453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441016" y="271453"/>
                <a:ext cx="2501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grpSp>
          <p:nvGrpSpPr>
            <p:cNvPr id="43" name="Grouper 42"/>
            <p:cNvGrpSpPr/>
            <p:nvPr/>
          </p:nvGrpSpPr>
          <p:grpSpPr>
            <a:xfrm>
              <a:off x="4031155" y="3263440"/>
              <a:ext cx="3564591" cy="1581582"/>
              <a:chOff x="436664" y="787570"/>
              <a:chExt cx="1836660" cy="2554323"/>
            </a:xfrm>
          </p:grpSpPr>
          <p:sp>
            <p:nvSpPr>
              <p:cNvPr id="45" name="Cylindre 44"/>
              <p:cNvSpPr/>
              <p:nvPr/>
            </p:nvSpPr>
            <p:spPr>
              <a:xfrm>
                <a:off x="436664" y="787570"/>
                <a:ext cx="1836660" cy="2554323"/>
              </a:xfrm>
              <a:prstGeom prst="can">
                <a:avLst>
                  <a:gd name="adj" fmla="val 10518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 Requirements</a:t>
                </a: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97681" y="2496576"/>
                <a:ext cx="1504877" cy="555568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12435" y="1559095"/>
                <a:ext cx="1504877" cy="519566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50" name="Grouper 49"/>
            <p:cNvGrpSpPr/>
            <p:nvPr/>
          </p:nvGrpSpPr>
          <p:grpSpPr>
            <a:xfrm>
              <a:off x="4247813" y="5530273"/>
              <a:ext cx="3287251" cy="1024380"/>
              <a:chOff x="564745" y="4376087"/>
              <a:chExt cx="1717641" cy="157180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746" y="4376087"/>
                <a:ext cx="1675243" cy="58654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64745" y="5371610"/>
                <a:ext cx="1717641" cy="57628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Component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V="1">
              <a:off x="5760108" y="5830645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V="1">
              <a:off x="5738490" y="4685018"/>
              <a:ext cx="1" cy="81323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5734966" y="3973186"/>
              <a:ext cx="1" cy="34843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734966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2560370" y="5622398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863200" y="5675514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88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  <p:grpSp>
        <p:nvGrpSpPr>
          <p:cNvPr id="32" name="Grouper 31"/>
          <p:cNvGrpSpPr/>
          <p:nvPr/>
        </p:nvGrpSpPr>
        <p:grpSpPr>
          <a:xfrm>
            <a:off x="283301" y="420860"/>
            <a:ext cx="8664969" cy="6405123"/>
            <a:chOff x="283301" y="420860"/>
            <a:chExt cx="8664969" cy="6405123"/>
          </a:xfrm>
        </p:grpSpPr>
        <p:sp>
          <p:nvSpPr>
            <p:cNvPr id="68" name="Rectangle 67"/>
            <p:cNvSpPr/>
            <p:nvPr/>
          </p:nvSpPr>
          <p:spPr>
            <a:xfrm>
              <a:off x="283301" y="420860"/>
              <a:ext cx="8664969" cy="6405123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326812" y="533395"/>
              <a:ext cx="4379016" cy="4813204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34947" y="420860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u-ES" sz="1100" i="1" dirty="0" smtClean="0"/>
                <a:t>OpenETCS product definition</a:t>
              </a:r>
              <a:endParaRPr lang="eu-ES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4" y="1551710"/>
              <a:ext cx="3602694" cy="1547307"/>
            </a:xfrm>
            <a:prstGeom prst="rect">
              <a:avLst/>
            </a:prstGeom>
          </p:spPr>
        </p:pic>
        <p:pic>
          <p:nvPicPr>
            <p:cNvPr id="2" name="Image 1" descr="2ndlevelarchitectur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493" y="3264959"/>
              <a:ext cx="3602695" cy="1612078"/>
            </a:xfrm>
            <a:prstGeom prst="rect">
              <a:avLst/>
            </a:prstGeom>
          </p:spPr>
        </p:pic>
        <p:grpSp>
          <p:nvGrpSpPr>
            <p:cNvPr id="49" name="Grouper 48"/>
            <p:cNvGrpSpPr/>
            <p:nvPr/>
          </p:nvGrpSpPr>
          <p:grpSpPr>
            <a:xfrm>
              <a:off x="469608" y="4076651"/>
              <a:ext cx="1889100" cy="2081009"/>
              <a:chOff x="469608" y="3308267"/>
              <a:chExt cx="1889100" cy="2081009"/>
            </a:xfrm>
          </p:grpSpPr>
          <p:sp>
            <p:nvSpPr>
              <p:cNvPr id="13" name="Cylindre 12"/>
              <p:cNvSpPr/>
              <p:nvPr/>
            </p:nvSpPr>
            <p:spPr>
              <a:xfrm>
                <a:off x="469608" y="3308267"/>
                <a:ext cx="1889100" cy="2081009"/>
              </a:xfrm>
              <a:prstGeom prst="can">
                <a:avLst>
                  <a:gd name="adj" fmla="val 16329"/>
                </a:avLst>
              </a:prstGeom>
              <a:solidFill>
                <a:srgbClr val="FF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Software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76473" y="4204710"/>
                <a:ext cx="1504877" cy="836340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Software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grpSp>
          <p:nvGrpSpPr>
            <p:cNvPr id="48" name="Grouper 47"/>
            <p:cNvGrpSpPr/>
            <p:nvPr/>
          </p:nvGrpSpPr>
          <p:grpSpPr>
            <a:xfrm>
              <a:off x="436664" y="1760856"/>
              <a:ext cx="1836660" cy="2177063"/>
              <a:chOff x="436664" y="992472"/>
              <a:chExt cx="1836660" cy="2177063"/>
            </a:xfrm>
          </p:grpSpPr>
          <p:sp>
            <p:nvSpPr>
              <p:cNvPr id="37" name="Cylindre 36"/>
              <p:cNvSpPr/>
              <p:nvPr/>
            </p:nvSpPr>
            <p:spPr>
              <a:xfrm>
                <a:off x="436664" y="992472"/>
                <a:ext cx="1836660" cy="2177063"/>
              </a:xfrm>
              <a:prstGeom prst="can">
                <a:avLst>
                  <a:gd name="adj" fmla="val 11681"/>
                </a:avLst>
              </a:prstGeom>
              <a:solidFill>
                <a:srgbClr val="8000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OpenETCS System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fr-FR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81" y="2496575"/>
                <a:ext cx="1449643" cy="555569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 smtClean="0"/>
                  <a:t>Subsystem</a:t>
                </a:r>
                <a:r>
                  <a:rPr lang="fr-FR" dirty="0" smtClean="0"/>
                  <a:t> </a:t>
                </a:r>
                <a:r>
                  <a:rPr lang="fr-FR" sz="1600" dirty="0" err="1" smtClean="0"/>
                  <a:t>level</a:t>
                </a:r>
                <a:endParaRPr lang="fr-FR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12436" y="1878235"/>
                <a:ext cx="1434888" cy="441725"/>
              </a:xfrm>
              <a:prstGeom prst="rect">
                <a:avLst/>
              </a:prstGeom>
              <a:solidFill>
                <a:srgbClr val="CC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/>
                  <a:t>System </a:t>
                </a:r>
                <a:r>
                  <a:rPr lang="fr-FR" sz="1600" dirty="0" err="1" smtClean="0"/>
                  <a:t>level</a:t>
                </a:r>
                <a:endParaRPr lang="fr-FR" sz="1600" dirty="0"/>
              </a:p>
            </p:txBody>
          </p:sp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2047323" y="2411839"/>
              <a:ext cx="2574039" cy="53360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>
              <a:off x="2027850" y="2016980"/>
              <a:ext cx="2593512" cy="8370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2027851" y="2283777"/>
              <a:ext cx="3393978" cy="114189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>
              <a:off x="2047323" y="2283777"/>
              <a:ext cx="3982861" cy="134407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2181350" y="3574210"/>
              <a:ext cx="1840428" cy="139888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2181351" y="3627856"/>
              <a:ext cx="2183863" cy="149329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2181350" y="3820528"/>
              <a:ext cx="2183864" cy="139466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er 34"/>
            <p:cNvGrpSpPr/>
            <p:nvPr/>
          </p:nvGrpSpPr>
          <p:grpSpPr>
            <a:xfrm>
              <a:off x="5624442" y="5809434"/>
              <a:ext cx="2384613" cy="370751"/>
              <a:chOff x="6294158" y="420861"/>
              <a:chExt cx="2384613" cy="370751"/>
            </a:xfrm>
          </p:grpSpPr>
          <p:cxnSp>
            <p:nvCxnSpPr>
              <p:cNvPr id="64" name="Connecteur droit avec flèche 63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6294158" y="483835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>
            <a:xfrm>
              <a:off x="2183837" y="1216591"/>
              <a:ext cx="1615712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>
              <a:off x="2047323" y="2992826"/>
              <a:ext cx="1877170" cy="544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2117312" y="3665786"/>
              <a:ext cx="1807181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ylindre 6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Connecteur droit avec flèche 68"/>
            <p:cNvCxnSpPr/>
            <p:nvPr/>
          </p:nvCxnSpPr>
          <p:spPr>
            <a:xfrm>
              <a:off x="6170776" y="6363419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5776842" y="6406107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Requirement analysis</a:t>
              </a:r>
              <a:endParaRPr lang="eu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9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7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28/09/2015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9144000" cy="49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106730" y="115829"/>
            <a:ext cx="8910843" cy="5479860"/>
            <a:chOff x="106730" y="115829"/>
            <a:chExt cx="8910843" cy="5479860"/>
          </a:xfrm>
        </p:grpSpPr>
        <p:sp>
          <p:nvSpPr>
            <p:cNvPr id="68" name="Rectangle 67"/>
            <p:cNvSpPr/>
            <p:nvPr/>
          </p:nvSpPr>
          <p:spPr>
            <a:xfrm>
              <a:off x="1878302" y="1837098"/>
              <a:ext cx="7032541" cy="360554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6" name="Grouper 195"/>
            <p:cNvGrpSpPr/>
            <p:nvPr/>
          </p:nvGrpSpPr>
          <p:grpSpPr>
            <a:xfrm>
              <a:off x="106730" y="115829"/>
              <a:ext cx="8910843" cy="5479860"/>
              <a:chOff x="0" y="83813"/>
              <a:chExt cx="8910843" cy="5479860"/>
            </a:xfrm>
          </p:grpSpPr>
          <p:cxnSp>
            <p:nvCxnSpPr>
              <p:cNvPr id="51" name="Connecteur droit avec flèche 50"/>
              <p:cNvCxnSpPr/>
              <p:nvPr/>
            </p:nvCxnSpPr>
            <p:spPr>
              <a:xfrm>
                <a:off x="5760108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0" y="83814"/>
                <a:ext cx="1149679" cy="4729192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specifications</a:t>
                </a:r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3458" y="1144247"/>
                <a:ext cx="853237" cy="35513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757615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39" name="Connecteur droit avec flèche 38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/>
              <p:nvPr/>
            </p:nvCxnSpPr>
            <p:spPr>
              <a:xfrm flipH="1">
                <a:off x="1553541" y="1253423"/>
                <a:ext cx="10406" cy="12651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/>
              <p:cNvSpPr txBox="1"/>
              <p:nvPr/>
            </p:nvSpPr>
            <p:spPr>
              <a:xfrm>
                <a:off x="1553541" y="1356433"/>
                <a:ext cx="13815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scope</a:t>
                </a:r>
                <a:endParaRPr lang="fr-FR" sz="1400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15463" y="4965649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125461" y="1164084"/>
                <a:ext cx="1785382" cy="639044"/>
                <a:chOff x="6547443" y="2062047"/>
                <a:chExt cx="1785382" cy="639044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009916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898835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ylindre 11"/>
            <p:cNvSpPr/>
            <p:nvPr/>
          </p:nvSpPr>
          <p:spPr>
            <a:xfrm>
              <a:off x="4113145" y="2273105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600" dirty="0" smtClean="0">
                  <a:solidFill>
                    <a:schemeClr val="bg1"/>
                  </a:solidFill>
                </a:rPr>
                <a:t> 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600" dirty="0" smtClean="0">
                  <a:solidFill>
                    <a:schemeClr val="bg1"/>
                  </a:solidFill>
                </a:rPr>
                <a:t>)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03268" y="787699"/>
              <a:ext cx="1931795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70046" y="189801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677014" y="1702015"/>
              <a:ext cx="522695" cy="68931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/>
            <p:nvPr/>
          </p:nvCxnSpPr>
          <p:spPr>
            <a:xfrm flipV="1">
              <a:off x="1460717" y="3255978"/>
              <a:ext cx="2776421" cy="200524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986695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6913557" y="1837097"/>
              <a:ext cx="430555" cy="5542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817643" y="1237561"/>
              <a:ext cx="2316018" cy="116059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er 153"/>
            <p:cNvGrpSpPr/>
            <p:nvPr/>
          </p:nvGrpSpPr>
          <p:grpSpPr>
            <a:xfrm>
              <a:off x="6114132" y="4953447"/>
              <a:ext cx="2384613" cy="307777"/>
              <a:chOff x="6161591" y="-560920"/>
              <a:chExt cx="2384613" cy="307777"/>
            </a:xfrm>
          </p:grpSpPr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6508450" y="-549190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6161591" y="-560920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871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88844" y="1364195"/>
            <a:ext cx="5717776" cy="5242373"/>
            <a:chOff x="920223" y="1519887"/>
            <a:chExt cx="5717776" cy="5242373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 flipV="1">
              <a:off x="2132615" y="3290318"/>
              <a:ext cx="2284272" cy="57212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r 13"/>
            <p:cNvGrpSpPr/>
            <p:nvPr/>
          </p:nvGrpSpPr>
          <p:grpSpPr>
            <a:xfrm>
              <a:off x="920223" y="1519887"/>
              <a:ext cx="5717776" cy="5242373"/>
              <a:chOff x="920223" y="1519887"/>
              <a:chExt cx="5717776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920223" y="1519887"/>
                <a:ext cx="5717776" cy="5242373"/>
                <a:chOff x="920223" y="1519887"/>
                <a:chExt cx="5717776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920223" y="1519887"/>
                  <a:ext cx="5717776" cy="5242373"/>
                  <a:chOff x="920223" y="1519887"/>
                  <a:chExt cx="5717776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920223" y="2482897"/>
                    <a:ext cx="5648789" cy="4279363"/>
                    <a:chOff x="920223" y="2482897"/>
                    <a:chExt cx="5648789" cy="4279363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920223" y="2482897"/>
                      <a:ext cx="5648789" cy="4279363"/>
                      <a:chOff x="920223" y="2482897"/>
                      <a:chExt cx="5648789" cy="4279363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20223" y="2482897"/>
                        <a:ext cx="5648789" cy="4279363"/>
                        <a:chOff x="920223" y="2482897"/>
                        <a:chExt cx="5648789" cy="4279363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20223" y="2482897"/>
                          <a:ext cx="5648789" cy="4279363"/>
                          <a:chOff x="366103" y="2741300"/>
                          <a:chExt cx="5648789" cy="4279363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66103" y="2741300"/>
                            <a:ext cx="3015808" cy="2701895"/>
                            <a:chOff x="366103" y="2741300"/>
                            <a:chExt cx="3015808" cy="2701895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66103" y="2741300"/>
                              <a:ext cx="1243411" cy="1423866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008257" y="4024524"/>
                              <a:ext cx="1373654" cy="141867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40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SW</a:t>
                              </a:r>
                              <a:r>
                                <a:rPr lang="eu-ES" sz="1600" dirty="0"/>
                                <a:t>) 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3980327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762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765953" y="5778169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4788168"/>
                        <a:ext cx="429762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847619" y="2781903"/>
                        <a:ext cx="686828" cy="55033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523619"/>
                      <a:ext cx="1160384" cy="125455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762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>
                      <a:off x="2132615" y="5270639"/>
                      <a:ext cx="2284272" cy="1"/>
                    </a:xfrm>
                    <a:prstGeom prst="straightConnector1">
                      <a:avLst/>
                    </a:prstGeom>
                    <a:ln w="28575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374498" cy="844601"/>
                    <a:chOff x="1378239" y="1361250"/>
                    <a:chExt cx="5374498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47348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in “full process”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4" y="1682631"/>
                      <a:ext cx="338214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507889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</p:grpSp>
      <p:cxnSp>
        <p:nvCxnSpPr>
          <p:cNvPr id="38" name="Connecteur droit avec flèche 37"/>
          <p:cNvCxnSpPr>
            <a:stCxn id="110" idx="0"/>
            <a:endCxn id="3" idx="2"/>
          </p:cNvCxnSpPr>
          <p:nvPr/>
        </p:nvCxnSpPr>
        <p:spPr>
          <a:xfrm flipH="1" flipV="1">
            <a:off x="2910550" y="3751071"/>
            <a:ext cx="10492" cy="616856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4408768" y="2240280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53709" y="2275452"/>
            <a:ext cx="1002493" cy="20528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200" dirty="0" smtClean="0"/>
          </a:p>
        </p:txBody>
      </p:sp>
      <p:sp>
        <p:nvSpPr>
          <p:cNvPr id="54" name="Rectangle à coins arrondis 53"/>
          <p:cNvSpPr/>
          <p:nvPr/>
        </p:nvSpPr>
        <p:spPr>
          <a:xfrm>
            <a:off x="4547495" y="2330162"/>
            <a:ext cx="1002493" cy="243196"/>
          </a:xfrm>
          <a:prstGeom prst="roundRect">
            <a:avLst/>
          </a:prstGeom>
          <a:solidFill>
            <a:srgbClr val="660066">
              <a:alpha val="6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200" dirty="0" smtClean="0"/>
              <a:t>User stories</a:t>
            </a:r>
          </a:p>
        </p:txBody>
      </p:sp>
      <p:cxnSp>
        <p:nvCxnSpPr>
          <p:cNvPr id="57" name="Connecteur droit avec flèche 56"/>
          <p:cNvCxnSpPr>
            <a:endCxn id="81" idx="3"/>
          </p:cNvCxnSpPr>
          <p:nvPr/>
        </p:nvCxnSpPr>
        <p:spPr>
          <a:xfrm flipH="1" flipV="1">
            <a:off x="5304652" y="4319765"/>
            <a:ext cx="480856" cy="48162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3339240" y="5321905"/>
            <a:ext cx="2446268" cy="650728"/>
          </a:xfrm>
          <a:prstGeom prst="straightConnector1">
            <a:avLst/>
          </a:prstGeom>
          <a:ln w="28575" cmpd="sng">
            <a:solidFill>
              <a:srgbClr val="FF66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3386497" y="5364235"/>
            <a:ext cx="2490013" cy="742263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3D5F-CF0A-C342-86E8-AC8A51E170D1}" type="slidenum">
              <a:rPr lang="fr-FR" smtClean="0"/>
              <a:t>4</a:t>
            </a:fld>
            <a:endParaRPr lang="fr-FR"/>
          </a:p>
        </p:txBody>
      </p:sp>
      <p:sp>
        <p:nvSpPr>
          <p:cNvPr id="7" name="Carré corné 6"/>
          <p:cNvSpPr/>
          <p:nvPr/>
        </p:nvSpPr>
        <p:spPr>
          <a:xfrm>
            <a:off x="87923" y="1680308"/>
            <a:ext cx="8489462" cy="1416538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91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er 53"/>
          <p:cNvGrpSpPr/>
          <p:nvPr/>
        </p:nvGrpSpPr>
        <p:grpSpPr>
          <a:xfrm>
            <a:off x="338666" y="307590"/>
            <a:ext cx="8673641" cy="6452658"/>
            <a:chOff x="338666" y="307590"/>
            <a:chExt cx="8673641" cy="6452658"/>
          </a:xfrm>
        </p:grpSpPr>
        <p:grpSp>
          <p:nvGrpSpPr>
            <p:cNvPr id="4" name="Grouper 3"/>
            <p:cNvGrpSpPr/>
            <p:nvPr/>
          </p:nvGrpSpPr>
          <p:grpSpPr>
            <a:xfrm>
              <a:off x="338666" y="344714"/>
              <a:ext cx="8673641" cy="6415534"/>
              <a:chOff x="0" y="83813"/>
              <a:chExt cx="9012308" cy="6676435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>
                <a:off x="5760108" y="1480146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à coins arrondis 5"/>
              <p:cNvSpPr/>
              <p:nvPr/>
            </p:nvSpPr>
            <p:spPr>
              <a:xfrm>
                <a:off x="0" y="587297"/>
                <a:ext cx="1149679" cy="525840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133458" y="1144247"/>
                <a:ext cx="853237" cy="4631316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26</a:t>
                </a:r>
                <a:endParaRPr lang="eu-ES" sz="1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984229" y="6270315"/>
                <a:ext cx="1635153" cy="412098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application executable code</a:t>
                </a:r>
                <a:endParaRPr lang="eu-ES" sz="1100" dirty="0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1836615" y="4542693"/>
                <a:ext cx="1207453" cy="1016001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Architecture and Design Document</a:t>
                </a:r>
              </a:p>
              <a:p>
                <a:pPr algn="ctr"/>
                <a:r>
                  <a:rPr lang="eu-ES" sz="1400" dirty="0" smtClean="0"/>
                  <a:t>(Draft)</a:t>
                </a:r>
                <a:endParaRPr lang="eu-ES" sz="1400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7453923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6009916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 rot="5400000">
                <a:off x="4995247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1353987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>
                <a:off x="3524044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456805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/>
                  <a:t>track</a:t>
                </a:r>
                <a:endParaRPr lang="fr-FR" sz="1200" dirty="0"/>
              </a:p>
            </p:txBody>
          </p:sp>
          <p:grpSp>
            <p:nvGrpSpPr>
              <p:cNvPr id="16" name="Grouper 15"/>
              <p:cNvGrpSpPr/>
              <p:nvPr/>
            </p:nvGrpSpPr>
            <p:grpSpPr>
              <a:xfrm>
                <a:off x="3311135" y="2092427"/>
                <a:ext cx="2211394" cy="3280508"/>
                <a:chOff x="3780692" y="2271632"/>
                <a:chExt cx="2338391" cy="2788072"/>
              </a:xfrm>
              <a:solidFill>
                <a:srgbClr val="0000FF"/>
              </a:solidFill>
            </p:grpSpPr>
            <p:sp>
              <p:nvSpPr>
                <p:cNvPr id="73" name="Rectangle à coins arrondis 72"/>
                <p:cNvSpPr/>
                <p:nvPr/>
              </p:nvSpPr>
              <p:spPr>
                <a:xfrm>
                  <a:off x="3780692" y="2271632"/>
                  <a:ext cx="2338391" cy="2788072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architecture SysML model</a:t>
                  </a:r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/>
                </a:p>
              </p:txBody>
            </p:sp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5156" y="2885226"/>
                  <a:ext cx="2034760" cy="2062890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" name="Grouper 16"/>
              <p:cNvGrpSpPr/>
              <p:nvPr/>
            </p:nvGrpSpPr>
            <p:grpSpPr>
              <a:xfrm>
                <a:off x="4757615" y="1315745"/>
                <a:ext cx="1141220" cy="333078"/>
                <a:chOff x="5013395" y="1711001"/>
                <a:chExt cx="1141220" cy="333078"/>
              </a:xfrm>
            </p:grpSpPr>
            <p:sp>
              <p:nvSpPr>
                <p:cNvPr id="70" name="Rectangle à coins arrondis 6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58336" y="1746173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72" name="Rectangle à coins arrondis 71"/>
                <p:cNvSpPr/>
                <p:nvPr/>
              </p:nvSpPr>
              <p:spPr>
                <a:xfrm>
                  <a:off x="5152122" y="1800883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18" name="Connecteur droit avec flèche 17"/>
              <p:cNvCxnSpPr/>
              <p:nvPr/>
            </p:nvCxnSpPr>
            <p:spPr>
              <a:xfrm>
                <a:off x="3117574" y="1144247"/>
                <a:ext cx="1640041" cy="23793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12" idx="3"/>
                <a:endCxn id="70" idx="0"/>
              </p:cNvCxnSpPr>
              <p:nvPr/>
            </p:nvCxnSpPr>
            <p:spPr>
              <a:xfrm flipH="1">
                <a:off x="5258862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>
                <a:stCxn id="11" idx="2"/>
              </p:cNvCxnSpPr>
              <p:nvPr/>
            </p:nvCxnSpPr>
            <p:spPr>
              <a:xfrm flipH="1">
                <a:off x="5805049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1103923" y="3010521"/>
                <a:ext cx="2207212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21"/>
              <p:cNvCxnSpPr/>
              <p:nvPr/>
            </p:nvCxnSpPr>
            <p:spPr>
              <a:xfrm>
                <a:off x="2590800" y="1237561"/>
                <a:ext cx="0" cy="170297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848912" y="1909848"/>
                <a:ext cx="803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Scope</a:t>
                </a:r>
                <a:endParaRPr lang="fr-FR" sz="1400" dirty="0"/>
              </a:p>
            </p:txBody>
          </p:sp>
          <p:cxnSp>
            <p:nvCxnSpPr>
              <p:cNvPr id="24" name="Connecteur droit avec flèche 23"/>
              <p:cNvCxnSpPr>
                <a:endCxn id="9" idx="3"/>
              </p:cNvCxnSpPr>
              <p:nvPr/>
            </p:nvCxnSpPr>
            <p:spPr>
              <a:xfrm flipH="1">
                <a:off x="3044068" y="5050694"/>
                <a:ext cx="450970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à coins arrondis 24"/>
              <p:cNvSpPr/>
              <p:nvPr/>
            </p:nvSpPr>
            <p:spPr>
              <a:xfrm>
                <a:off x="5279546" y="6279045"/>
                <a:ext cx="1492700" cy="432675"/>
              </a:xfrm>
              <a:prstGeom prst="roundRect">
                <a:avLst/>
              </a:prstGeom>
              <a:solidFill>
                <a:srgbClr val="3366FF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SW Runtime System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246754" y="5909101"/>
                <a:ext cx="1267477" cy="636383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27" name="Grouper 26"/>
              <p:cNvGrpSpPr/>
              <p:nvPr/>
            </p:nvGrpSpPr>
            <p:grpSpPr>
              <a:xfrm>
                <a:off x="6553200" y="2705936"/>
                <a:ext cx="2459108" cy="3203165"/>
                <a:chOff x="6271846" y="3048000"/>
                <a:chExt cx="2582635" cy="2989385"/>
              </a:xfrm>
            </p:grpSpPr>
            <p:sp>
              <p:nvSpPr>
                <p:cNvPr id="62" name="Rectangle à coins arrondis 61"/>
                <p:cNvSpPr/>
                <p:nvPr/>
              </p:nvSpPr>
              <p:spPr>
                <a:xfrm>
                  <a:off x="6271846" y="3048000"/>
                  <a:ext cx="2582635" cy="2989385"/>
                </a:xfrm>
                <a:prstGeom prst="roundRec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OpenETCS (formal) executable SCADE</a:t>
                  </a:r>
                </a:p>
                <a:p>
                  <a:pPr algn="ctr"/>
                  <a:r>
                    <a:rPr lang="fr-FR" sz="1400" dirty="0" smtClean="0"/>
                    <a:t>M</a:t>
                  </a:r>
                  <a:r>
                    <a:rPr lang="eu-ES" sz="1400" dirty="0" smtClean="0"/>
                    <a:t>odel</a:t>
                  </a:r>
                </a:p>
                <a:p>
                  <a:pPr algn="ctr"/>
                  <a:endParaRPr lang="eu-ES" sz="1400" dirty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sz="1400" dirty="0" smtClean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 smtClean="0"/>
                </a:p>
                <a:p>
                  <a:pPr algn="ctr"/>
                  <a:endParaRPr lang="eu-ES" dirty="0"/>
                </a:p>
                <a:p>
                  <a:pPr algn="ctr"/>
                  <a:endParaRPr lang="eu-ES" dirty="0"/>
                </a:p>
              </p:txBody>
            </p:sp>
            <p:grpSp>
              <p:nvGrpSpPr>
                <p:cNvPr id="63" name="Grouper 62"/>
                <p:cNvGrpSpPr/>
                <p:nvPr/>
              </p:nvGrpSpPr>
              <p:grpSpPr>
                <a:xfrm>
                  <a:off x="6994588" y="5143842"/>
                  <a:ext cx="1694138" cy="550829"/>
                  <a:chOff x="7078605" y="5378304"/>
                  <a:chExt cx="1694138" cy="550829"/>
                </a:xfrm>
              </p:grpSpPr>
              <p:sp>
                <p:nvSpPr>
                  <p:cNvPr id="67" name="Rectangle à coins arrondis 66"/>
                  <p:cNvSpPr/>
                  <p:nvPr/>
                </p:nvSpPr>
                <p:spPr>
                  <a:xfrm>
                    <a:off x="7078605" y="5378304"/>
                    <a:ext cx="1492700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8" name="Rectangle à coins arrondis 67"/>
                  <p:cNvSpPr/>
                  <p:nvPr/>
                </p:nvSpPr>
                <p:spPr>
                  <a:xfrm>
                    <a:off x="7133315" y="5433027"/>
                    <a:ext cx="1522147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u-ES" sz="1100" dirty="0"/>
                  </a:p>
                </p:txBody>
              </p:sp>
              <p:sp>
                <p:nvSpPr>
                  <p:cNvPr id="69" name="Rectangle à coins arrondis 68"/>
                  <p:cNvSpPr/>
                  <p:nvPr/>
                </p:nvSpPr>
                <p:spPr>
                  <a:xfrm>
                    <a:off x="7217332" y="5517035"/>
                    <a:ext cx="1555411" cy="412098"/>
                  </a:xfrm>
                  <a:prstGeom prst="roundRect">
                    <a:avLst/>
                  </a:prstGeom>
                  <a:solidFill>
                    <a:srgbClr val="0000FF">
                      <a:alpha val="68000"/>
                    </a:srgb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u-ES" sz="1100" dirty="0" smtClean="0"/>
                      <a:t>Detailed design function model</a:t>
                    </a:r>
                    <a:endParaRPr lang="eu-ES" sz="1100" dirty="0"/>
                  </a:p>
                </p:txBody>
              </p:sp>
            </p:grpSp>
            <p:sp>
              <p:nvSpPr>
                <p:cNvPr id="64" name="Rectangle à coins arrondis 63"/>
                <p:cNvSpPr/>
                <p:nvPr/>
              </p:nvSpPr>
              <p:spPr>
                <a:xfrm>
                  <a:off x="6600661" y="5725782"/>
                  <a:ext cx="1115122" cy="255589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smtClean="0"/>
                    <a:t>Types model</a:t>
                  </a:r>
                  <a:endParaRPr lang="eu-ES" sz="1100" dirty="0"/>
                </a:p>
              </p:txBody>
            </p:sp>
            <p:sp>
              <p:nvSpPr>
                <p:cNvPr id="65" name="Rectangle à coins arrondis 64"/>
                <p:cNvSpPr/>
                <p:nvPr/>
              </p:nvSpPr>
              <p:spPr>
                <a:xfrm>
                  <a:off x="6417655" y="4159523"/>
                  <a:ext cx="1774856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6" name="Rectangle à coins arrondis 65"/>
                <p:cNvSpPr/>
                <p:nvPr/>
              </p:nvSpPr>
              <p:spPr>
                <a:xfrm>
                  <a:off x="6532211" y="4258274"/>
                  <a:ext cx="175651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 err="1" smtClean="0"/>
                    <a:t>Integration</a:t>
                  </a:r>
                  <a:r>
                    <a:rPr lang="fr-FR" sz="1100" dirty="0" smtClean="0"/>
                    <a:t> model</a:t>
                  </a:r>
                  <a:endParaRPr lang="eu-ES" sz="1100" dirty="0"/>
                </a:p>
              </p:txBody>
            </p:sp>
          </p:grpSp>
          <p:cxnSp>
            <p:nvCxnSpPr>
              <p:cNvPr id="28" name="Connecteur droit avec flèche 27"/>
              <p:cNvCxnSpPr/>
              <p:nvPr/>
            </p:nvCxnSpPr>
            <p:spPr>
              <a:xfrm>
                <a:off x="5481716" y="3908013"/>
                <a:ext cx="1071484" cy="1639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5452439" y="3341817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Reflect</a:t>
                </a:r>
                <a:r>
                  <a:rPr lang="fr-FR" sz="1400" dirty="0" smtClean="0"/>
                  <a:t> architecture</a:t>
                </a:r>
                <a:endParaRPr lang="fr-FR" sz="1400" dirty="0"/>
              </a:p>
            </p:txBody>
          </p:sp>
          <p:cxnSp>
            <p:nvCxnSpPr>
              <p:cNvPr id="30" name="Connecteur droit avec flèche 29"/>
              <p:cNvCxnSpPr>
                <a:endCxn id="67" idx="1"/>
              </p:cNvCxnSpPr>
              <p:nvPr/>
            </p:nvCxnSpPr>
            <p:spPr>
              <a:xfrm>
                <a:off x="5330573" y="4701077"/>
                <a:ext cx="1910800" cy="47136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5537176" y="4376560"/>
                <a:ext cx="11398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Functional</a:t>
                </a:r>
                <a:r>
                  <a:rPr lang="fr-FR" sz="1400" dirty="0" smtClean="0"/>
                  <a:t> block</a:t>
                </a:r>
                <a:endParaRPr lang="fr-FR" sz="1400" dirty="0"/>
              </a:p>
            </p:txBody>
          </p:sp>
          <p:cxnSp>
            <p:nvCxnSpPr>
              <p:cNvPr id="32" name="Connecteur droit avec flèche 31"/>
              <p:cNvCxnSpPr>
                <a:endCxn id="69" idx="1"/>
              </p:cNvCxnSpPr>
              <p:nvPr/>
            </p:nvCxnSpPr>
            <p:spPr>
              <a:xfrm>
                <a:off x="4847322" y="4786923"/>
                <a:ext cx="2526143" cy="53417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>
                <a:endCxn id="66" idx="1"/>
              </p:cNvCxnSpPr>
              <p:nvPr/>
            </p:nvCxnSpPr>
            <p:spPr>
              <a:xfrm>
                <a:off x="5522529" y="4090235"/>
                <a:ext cx="1278583" cy="133309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 flipV="1">
                <a:off x="8188136" y="4328308"/>
                <a:ext cx="0" cy="840534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7187808" y="4507365"/>
                <a:ext cx="9242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chemeClr val="bg1"/>
                    </a:solidFill>
                  </a:rPr>
                  <a:t>integration</a:t>
                </a:r>
                <a:endParaRPr lang="fr-FR" sz="1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7648731" y="5947460"/>
                <a:ext cx="1" cy="331585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7593192" y="5926638"/>
                <a:ext cx="1419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Generates</a:t>
                </a:r>
                <a:r>
                  <a:rPr lang="fr-FR" sz="1200" dirty="0" smtClean="0"/>
                  <a:t> (KCG)</a:t>
                </a:r>
                <a:endParaRPr lang="fr-FR" sz="1200" dirty="0"/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 flipV="1">
                <a:off x="1514231" y="5859180"/>
                <a:ext cx="5286881" cy="479731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 rot="21334617">
                <a:off x="3533032" y="6021589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0" name="Connecteur droit avec flèche 39"/>
              <p:cNvCxnSpPr>
                <a:endCxn id="25" idx="1"/>
              </p:cNvCxnSpPr>
              <p:nvPr/>
            </p:nvCxnSpPr>
            <p:spPr>
              <a:xfrm>
                <a:off x="1699842" y="6491547"/>
                <a:ext cx="3579704" cy="383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ZoneTexte 40"/>
              <p:cNvSpPr txBox="1"/>
              <p:nvPr/>
            </p:nvSpPr>
            <p:spPr>
              <a:xfrm>
                <a:off x="3165226" y="6452471"/>
                <a:ext cx="1934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Runtime</a:t>
                </a:r>
                <a:r>
                  <a:rPr lang="fr-FR" sz="1400" dirty="0" smtClean="0"/>
                  <a:t> API interface</a:t>
                </a:r>
                <a:endParaRPr lang="fr-FR" sz="140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8018152" y="4328308"/>
                <a:ext cx="0" cy="593697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flipH="1">
                <a:off x="8714770" y="1837097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/>
              <p:cNvSpPr txBox="1"/>
              <p:nvPr/>
            </p:nvSpPr>
            <p:spPr>
              <a:xfrm>
                <a:off x="7655757" y="2084209"/>
                <a:ext cx="1066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Validation scenario</a:t>
                </a:r>
                <a:endParaRPr lang="fr-FR" sz="1400" dirty="0"/>
              </a:p>
            </p:txBody>
          </p:sp>
          <p:cxnSp>
            <p:nvCxnSpPr>
              <p:cNvPr id="45" name="Connecteur droit avec flèche 44"/>
              <p:cNvCxnSpPr/>
              <p:nvPr/>
            </p:nvCxnSpPr>
            <p:spPr>
              <a:xfrm flipH="1">
                <a:off x="8596552" y="1702015"/>
                <a:ext cx="20093" cy="308490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r 45"/>
              <p:cNvGrpSpPr/>
              <p:nvPr/>
            </p:nvGrpSpPr>
            <p:grpSpPr>
              <a:xfrm>
                <a:off x="7125461" y="1270804"/>
                <a:ext cx="1785382" cy="639044"/>
                <a:chOff x="6547443" y="2168767"/>
                <a:chExt cx="1785382" cy="639044"/>
              </a:xfrm>
            </p:grpSpPr>
            <p:sp>
              <p:nvSpPr>
                <p:cNvPr id="59" name="Rectangle à coins arrondis 58"/>
                <p:cNvSpPr/>
                <p:nvPr/>
              </p:nvSpPr>
              <p:spPr>
                <a:xfrm>
                  <a:off x="6547443" y="2168767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0" name="Rectangle à coins arrondis 59"/>
                <p:cNvSpPr/>
                <p:nvPr/>
              </p:nvSpPr>
              <p:spPr>
                <a:xfrm>
                  <a:off x="6621691" y="2213708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61" name="Rectangle à coins arrondis 60"/>
                <p:cNvSpPr/>
                <p:nvPr/>
              </p:nvSpPr>
              <p:spPr>
                <a:xfrm>
                  <a:off x="6715477" y="2297725"/>
                  <a:ext cx="161734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400" dirty="0" smtClean="0"/>
                    <a:t>User stories model</a:t>
                  </a:r>
                </a:p>
              </p:txBody>
            </p:sp>
          </p:grpSp>
          <p:cxnSp>
            <p:nvCxnSpPr>
              <p:cNvPr id="47" name="Connecteur droit avec flèche 46"/>
              <p:cNvCxnSpPr>
                <a:endCxn id="64" idx="1"/>
              </p:cNvCxnSpPr>
              <p:nvPr/>
            </p:nvCxnSpPr>
            <p:spPr>
              <a:xfrm flipV="1">
                <a:off x="1103923" y="5712148"/>
                <a:ext cx="5762365" cy="38032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avec flèche 47"/>
              <p:cNvCxnSpPr/>
              <p:nvPr/>
            </p:nvCxnSpPr>
            <p:spPr>
              <a:xfrm flipH="1">
                <a:off x="3008923" y="5451840"/>
                <a:ext cx="3544277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5413362" y="5160432"/>
                <a:ext cx="985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produces</a:t>
                </a:r>
                <a:endParaRPr lang="fr-FR" sz="1400" dirty="0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6034650" y="1131503"/>
                <a:ext cx="1044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57" name="Connecteur droit avec flèche 56"/>
              <p:cNvCxnSpPr/>
              <p:nvPr/>
            </p:nvCxnSpPr>
            <p:spPr>
              <a:xfrm>
                <a:off x="6009916" y="1573931"/>
                <a:ext cx="1267944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>
                <a:stCxn id="14" idx="2"/>
              </p:cNvCxnSpPr>
              <p:nvPr/>
            </p:nvCxnSpPr>
            <p:spPr>
              <a:xfrm>
                <a:off x="4113145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necteur droit avec flèche 74"/>
            <p:cNvCxnSpPr/>
            <p:nvPr/>
          </p:nvCxnSpPr>
          <p:spPr>
            <a:xfrm>
              <a:off x="467109" y="307590"/>
              <a:ext cx="727499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358270" y="307590"/>
              <a:ext cx="930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Input for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09703" y="1898013"/>
            <a:ext cx="3934872" cy="3797180"/>
          </a:xfrm>
          <a:prstGeom prst="roundRect">
            <a:avLst/>
          </a:prstGeom>
          <a:noFill/>
          <a:ln w="57150" cmpd="sng">
            <a:solidFill>
              <a:srgbClr val="8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8000FF"/>
                </a:solidFill>
              </a:rPr>
              <a:t>Baseline of requirements</a:t>
            </a: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 smtClean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  <a:p>
            <a:pPr algn="ctr"/>
            <a:endParaRPr lang="fr-FR" dirty="0">
              <a:solidFill>
                <a:srgbClr val="8000FF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90767" y="83813"/>
            <a:ext cx="8910843" cy="6063175"/>
            <a:chOff x="90767" y="83813"/>
            <a:chExt cx="8910843" cy="6063175"/>
          </a:xfrm>
        </p:grpSpPr>
        <p:sp>
          <p:nvSpPr>
            <p:cNvPr id="68" name="Rectangle 67"/>
            <p:cNvSpPr/>
            <p:nvPr/>
          </p:nvSpPr>
          <p:spPr>
            <a:xfrm>
              <a:off x="1912707" y="3404810"/>
              <a:ext cx="7088903" cy="2742178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Cylindre 58"/>
            <p:cNvSpPr/>
            <p:nvPr/>
          </p:nvSpPr>
          <p:spPr>
            <a:xfrm>
              <a:off x="4106347" y="4662282"/>
              <a:ext cx="3580166" cy="88798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>
              <a:off x="5850875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90767" y="83814"/>
              <a:ext cx="1149679" cy="503867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</a:t>
              </a:r>
              <a:r>
                <a:rPr lang="eu-ES" sz="1100" dirty="0" smtClean="0"/>
                <a:t>specifications</a:t>
              </a:r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24225" y="1144248"/>
              <a:ext cx="853237" cy="3892868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544690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100683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5086014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444754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614811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547572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848382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208341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349629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95816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644308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644308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02007" y="5251057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216228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100683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989602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203912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ylindre 11"/>
            <p:cNvSpPr/>
            <p:nvPr/>
          </p:nvSpPr>
          <p:spPr>
            <a:xfrm>
              <a:off x="4083465" y="2159622"/>
              <a:ext cx="3624702" cy="982872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Reference requirements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 flipH="1">
              <a:off x="5694035" y="787699"/>
              <a:ext cx="1931796" cy="1519617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>
              <a:off x="1983965" y="3464992"/>
              <a:ext cx="18488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cxnSp>
          <p:nvCxnSpPr>
            <p:cNvPr id="129" name="Connecteur droit avec flèche 128"/>
            <p:cNvCxnSpPr/>
            <p:nvPr/>
          </p:nvCxnSpPr>
          <p:spPr>
            <a:xfrm flipH="1">
              <a:off x="6590558" y="1702015"/>
              <a:ext cx="699919" cy="60530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stCxn id="79" idx="3"/>
            </p:cNvCxnSpPr>
            <p:nvPr/>
          </p:nvCxnSpPr>
          <p:spPr>
            <a:xfrm flipV="1">
              <a:off x="1469484" y="2806698"/>
              <a:ext cx="2613981" cy="2743371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/>
            <p:cNvCxnSpPr/>
            <p:nvPr/>
          </p:nvCxnSpPr>
          <p:spPr>
            <a:xfrm>
              <a:off x="1077462" y="2518557"/>
              <a:ext cx="3126450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/>
            <p:cNvCxnSpPr/>
            <p:nvPr/>
          </p:nvCxnSpPr>
          <p:spPr>
            <a:xfrm flipH="1">
              <a:off x="7004324" y="1837097"/>
              <a:ext cx="430556" cy="470219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2908410" y="1237561"/>
              <a:ext cx="1884602" cy="106975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H="1" flipV="1">
              <a:off x="2722729" y="6022264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2106558" y="5695192"/>
              <a:ext cx="301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Import </a:t>
              </a:r>
              <a:r>
                <a:rPr lang="fr-FR" sz="1400" dirty="0" err="1" smtClean="0"/>
                <a:t>reference</a:t>
              </a:r>
              <a:r>
                <a:rPr lang="fr-FR" sz="1400" dirty="0" smtClean="0"/>
                <a:t> </a:t>
              </a:r>
              <a:r>
                <a:rPr lang="eu-ES" sz="1400" dirty="0" smtClean="0"/>
                <a:t>requirements</a:t>
              </a:r>
              <a:endParaRPr lang="eu-ES" sz="1400" dirty="0"/>
            </a:p>
          </p:txBody>
        </p:sp>
        <p:sp>
          <p:nvSpPr>
            <p:cNvPr id="45" name="Cylindre 44"/>
            <p:cNvSpPr/>
            <p:nvPr/>
          </p:nvSpPr>
          <p:spPr>
            <a:xfrm>
              <a:off x="4121922" y="3617758"/>
              <a:ext cx="3564591" cy="789719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</a:t>
              </a:r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(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including</a:t>
              </a:r>
              <a:r>
                <a:rPr lang="fr-FR" sz="1600" dirty="0" smtClean="0">
                  <a:solidFill>
                    <a:schemeClr val="bg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safety</a:t>
              </a:r>
              <a:r>
                <a:rPr lang="fr-FR" sz="1600" dirty="0" smtClean="0">
                  <a:solidFill>
                    <a:schemeClr val="bg1"/>
                  </a:solidFill>
                </a:rPr>
                <a:t> requirements)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V="1">
              <a:off x="5825733" y="4386204"/>
              <a:ext cx="3525" cy="43747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 flipV="1">
              <a:off x="5825733" y="3142494"/>
              <a:ext cx="20836" cy="5986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5501450" y="6037009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4831615" y="5734312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7800515" y="2212982"/>
              <a:ext cx="44060" cy="3261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23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r 84"/>
          <p:cNvGrpSpPr/>
          <p:nvPr/>
        </p:nvGrpSpPr>
        <p:grpSpPr>
          <a:xfrm>
            <a:off x="90767" y="111844"/>
            <a:ext cx="9044948" cy="6251637"/>
            <a:chOff x="90767" y="111844"/>
            <a:chExt cx="9044948" cy="6251637"/>
          </a:xfrm>
        </p:grpSpPr>
        <p:sp>
          <p:nvSpPr>
            <p:cNvPr id="78" name="Rectangle à coins arrondis 77"/>
            <p:cNvSpPr/>
            <p:nvPr/>
          </p:nvSpPr>
          <p:spPr>
            <a:xfrm>
              <a:off x="3909702" y="1898012"/>
              <a:ext cx="4759511" cy="3756511"/>
            </a:xfrm>
            <a:prstGeom prst="roundRect">
              <a:avLst/>
            </a:prstGeom>
            <a:solidFill>
              <a:srgbClr val="8000FF">
                <a:alpha val="40000"/>
              </a:srgbClr>
            </a:solidFill>
            <a:ln w="57150" cmpd="sng">
              <a:solidFill>
                <a:srgbClr val="8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rgbClr val="8000FF"/>
                  </a:solidFill>
                </a:rPr>
                <a:t>OpenETCS requirements </a:t>
              </a:r>
            </a:p>
            <a:p>
              <a:pPr algn="ctr"/>
              <a:r>
                <a:rPr lang="fr-FR" dirty="0" err="1" smtClean="0">
                  <a:solidFill>
                    <a:srgbClr val="8000FF"/>
                  </a:solidFill>
                </a:rPr>
                <a:t>baseline</a:t>
              </a:r>
              <a:r>
                <a:rPr lang="fr-FR" dirty="0" smtClean="0">
                  <a:solidFill>
                    <a:srgbClr val="8000FF"/>
                  </a:solidFill>
                </a:rPr>
                <a:t>        </a:t>
              </a: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 smtClean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  <a:p>
              <a:pPr algn="ctr"/>
              <a:endParaRPr lang="fr-FR" dirty="0">
                <a:solidFill>
                  <a:srgbClr val="8000FF"/>
                </a:solidFill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90767" y="111844"/>
              <a:ext cx="8854481" cy="6065219"/>
              <a:chOff x="90767" y="83813"/>
              <a:chExt cx="8854481" cy="60652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106558" y="2620826"/>
                <a:ext cx="5688823" cy="2292048"/>
              </a:xfrm>
              <a:prstGeom prst="rect">
                <a:avLst/>
              </a:prstGeom>
              <a:solidFill>
                <a:schemeClr val="bg1">
                  <a:lumMod val="85000"/>
                  <a:alpha val="1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>
              <a:xfrm>
                <a:off x="5850875" y="1480145"/>
                <a:ext cx="1365353" cy="0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à coins arrondis 27"/>
              <p:cNvSpPr/>
              <p:nvPr/>
            </p:nvSpPr>
            <p:spPr>
              <a:xfrm>
                <a:off x="90767" y="83814"/>
                <a:ext cx="1149679" cy="503867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UNISIG </a:t>
                </a:r>
                <a:r>
                  <a:rPr lang="eu-ES" sz="1100" dirty="0" smtClean="0"/>
                  <a:t>specifications</a:t>
                </a:r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  <a:p>
                <a:pPr algn="ctr"/>
                <a:endParaRPr lang="eu-ES" sz="1200" dirty="0"/>
              </a:p>
              <a:p>
                <a:pPr algn="ctr"/>
                <a:endParaRPr lang="eu-ES" sz="1200" dirty="0" smtClean="0"/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224225" y="1144248"/>
                <a:ext cx="853237" cy="3892868"/>
              </a:xfrm>
              <a:prstGeom prst="roundRect">
                <a:avLst/>
              </a:prstGeom>
              <a:solidFill>
                <a:srgbClr val="660066">
                  <a:alpha val="68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600" dirty="0" smtClean="0"/>
                  <a:t>SRS – Subset </a:t>
                </a:r>
                <a:r>
                  <a:rPr lang="eu-ES" sz="1600" dirty="0" smtClean="0"/>
                  <a:t>26 </a:t>
                </a:r>
                <a:endParaRPr lang="eu-ES" sz="1600" dirty="0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7544690" y="103571"/>
                <a:ext cx="1400558" cy="683438"/>
              </a:xfrm>
              <a:prstGeom prst="roundRect">
                <a:avLst/>
              </a:prstGeom>
              <a:solidFill>
                <a:srgbClr val="0080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Cenelec EN~50126-1:1999 and </a:t>
                </a:r>
                <a:r>
                  <a:rPr lang="eu-ES" sz="1100" dirty="0"/>
                  <a:t>EN~50128:2011</a:t>
                </a:r>
              </a:p>
              <a:p>
                <a:pPr algn="ctr"/>
                <a:r>
                  <a:rPr lang="eu-ES" sz="1100" dirty="0" smtClean="0"/>
                  <a:t> </a:t>
                </a:r>
                <a:endParaRPr lang="eu-ES" sz="1100" dirty="0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6100683" y="103571"/>
                <a:ext cx="1334196" cy="684128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u-ES" sz="1100" dirty="0" smtClean="0"/>
                  <a:t>National and Operational rules of operators</a:t>
                </a:r>
                <a:endParaRPr lang="eu-ES" sz="1100" dirty="0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 rot="5400000">
                <a:off x="5086014" y="-114139"/>
                <a:ext cx="670652" cy="1099363"/>
              </a:xfrm>
              <a:prstGeom prst="roundRect">
                <a:avLst/>
              </a:prstGeom>
              <a:solidFill>
                <a:srgbClr val="FF6600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u-ES" sz="1100" dirty="0" smtClean="0"/>
                  <a:t>Experience of partners</a:t>
                </a:r>
                <a:endParaRPr lang="eu-ES" sz="1100" dirty="0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1444754" y="103571"/>
                <a:ext cx="1860085" cy="1187434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ITEA 2 project application documents</a:t>
                </a:r>
              </a:p>
              <a:p>
                <a:pPr algn="ctr"/>
                <a:endParaRPr lang="eu-ES" sz="1100" dirty="0"/>
              </a:p>
              <a:p>
                <a:pPr algn="ctr"/>
                <a:endParaRPr lang="eu-ES" sz="1100" dirty="0"/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3614811" y="83813"/>
                <a:ext cx="1178201" cy="683438"/>
              </a:xfrm>
              <a:prstGeom prst="roundRect">
                <a:avLst>
                  <a:gd name="adj" fmla="val 0"/>
                </a:avLst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100" dirty="0" smtClean="0"/>
                  <a:t>ETCS track side equipment</a:t>
                </a:r>
                <a:endParaRPr lang="eu-ES" sz="1100" dirty="0"/>
              </a:p>
            </p:txBody>
          </p:sp>
          <p:sp>
            <p:nvSpPr>
              <p:cNvPr id="32" name="Rectangle à coins arrondis 31"/>
              <p:cNvSpPr/>
              <p:nvPr/>
            </p:nvSpPr>
            <p:spPr>
              <a:xfrm>
                <a:off x="1547572" y="767251"/>
                <a:ext cx="1660769" cy="470310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Utrecht- Amsterdam </a:t>
                </a:r>
                <a:r>
                  <a:rPr lang="fr-FR" sz="1200" dirty="0" err="1" smtClean="0"/>
                  <a:t>reference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track</a:t>
                </a:r>
                <a:endParaRPr lang="fr-FR" sz="1200" dirty="0"/>
              </a:p>
            </p:txBody>
          </p:sp>
          <p:grpSp>
            <p:nvGrpSpPr>
              <p:cNvPr id="40" name="Grouper 39"/>
              <p:cNvGrpSpPr/>
              <p:nvPr/>
            </p:nvGrpSpPr>
            <p:grpSpPr>
              <a:xfrm>
                <a:off x="4848382" y="1315745"/>
                <a:ext cx="1141220" cy="365094"/>
                <a:chOff x="5013395" y="1711001"/>
                <a:chExt cx="1141220" cy="365094"/>
              </a:xfrm>
            </p:grpSpPr>
            <p:sp>
              <p:nvSpPr>
                <p:cNvPr id="10" name="Rectangle à coins arrondis 9"/>
                <p:cNvSpPr/>
                <p:nvPr/>
              </p:nvSpPr>
              <p:spPr>
                <a:xfrm>
                  <a:off x="5013395" y="1711001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6" name="Rectangle à coins arrondis 35"/>
                <p:cNvSpPr/>
                <p:nvPr/>
              </p:nvSpPr>
              <p:spPr>
                <a:xfrm>
                  <a:off x="5058336" y="1778189"/>
                  <a:ext cx="1002493" cy="2052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200" dirty="0" smtClean="0"/>
                </a:p>
              </p:txBody>
            </p:sp>
            <p:sp>
              <p:nvSpPr>
                <p:cNvPr id="37" name="Rectangle à coins arrondis 36"/>
                <p:cNvSpPr/>
                <p:nvPr/>
              </p:nvSpPr>
              <p:spPr>
                <a:xfrm>
                  <a:off x="5152122" y="1832899"/>
                  <a:ext cx="1002493" cy="24319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</a:t>
                  </a:r>
                </a:p>
              </p:txBody>
            </p:sp>
          </p:grpSp>
          <p:cxnSp>
            <p:nvCxnSpPr>
              <p:cNvPr id="44" name="Connecteur droit avec flèche 43"/>
              <p:cNvCxnSpPr>
                <a:stCxn id="27" idx="3"/>
                <a:endCxn id="10" idx="0"/>
              </p:cNvCxnSpPr>
              <p:nvPr/>
            </p:nvCxnSpPr>
            <p:spPr>
              <a:xfrm flipH="1">
                <a:off x="5349629" y="770869"/>
                <a:ext cx="71711" cy="54487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>
                <a:stCxn id="26" idx="2"/>
              </p:cNvCxnSpPr>
              <p:nvPr/>
            </p:nvCxnSpPr>
            <p:spPr>
              <a:xfrm flipH="1">
                <a:off x="5895816" y="787699"/>
                <a:ext cx="871965" cy="563218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à coins arrondis 78"/>
              <p:cNvSpPr/>
              <p:nvPr/>
            </p:nvSpPr>
            <p:spPr>
              <a:xfrm>
                <a:off x="202007" y="5251057"/>
                <a:ext cx="1267477" cy="598024"/>
              </a:xfrm>
              <a:prstGeom prst="roundRect">
                <a:avLst/>
              </a:prstGeom>
              <a:solidFill>
                <a:srgbClr val="6600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openETCS API</a:t>
                </a:r>
                <a:endParaRPr lang="fr-FR" sz="1200" dirty="0"/>
              </a:p>
            </p:txBody>
          </p:sp>
          <p:grpSp>
            <p:nvGrpSpPr>
              <p:cNvPr id="49" name="Grouper 48"/>
              <p:cNvGrpSpPr/>
              <p:nvPr/>
            </p:nvGrpSpPr>
            <p:grpSpPr>
              <a:xfrm>
                <a:off x="7216228" y="1164084"/>
                <a:ext cx="1498392" cy="555027"/>
                <a:chOff x="6547443" y="2062047"/>
                <a:chExt cx="1498392" cy="555027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6547443" y="2062047"/>
                  <a:ext cx="1378738" cy="510086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1" name="Rectangle à coins arrondis 40"/>
                <p:cNvSpPr/>
                <p:nvPr/>
              </p:nvSpPr>
              <p:spPr>
                <a:xfrm>
                  <a:off x="6621691" y="2106988"/>
                  <a:ext cx="1378738" cy="396922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400" dirty="0" smtClean="0"/>
                </a:p>
              </p:txBody>
            </p:sp>
            <p:sp>
              <p:nvSpPr>
                <p:cNvPr id="42" name="Rectangle à coins arrondis 41"/>
                <p:cNvSpPr/>
                <p:nvPr/>
              </p:nvSpPr>
              <p:spPr>
                <a:xfrm>
                  <a:off x="6715477" y="2191005"/>
                  <a:ext cx="1330358" cy="42606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User stories model</a:t>
                  </a:r>
                </a:p>
              </p:txBody>
            </p:sp>
          </p:grpSp>
          <p:sp>
            <p:nvSpPr>
              <p:cNvPr id="167" name="ZoneTexte 166"/>
              <p:cNvSpPr txBox="1"/>
              <p:nvPr/>
            </p:nvSpPr>
            <p:spPr>
              <a:xfrm>
                <a:off x="6100683" y="1131503"/>
                <a:ext cx="10687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refinement</a:t>
                </a:r>
                <a:endParaRPr lang="fr-FR" sz="1400" dirty="0"/>
              </a:p>
            </p:txBody>
          </p:sp>
          <p:cxnSp>
            <p:nvCxnSpPr>
              <p:cNvPr id="139" name="Connecteur droit avec flèche 138"/>
              <p:cNvCxnSpPr>
                <a:stCxn id="37" idx="3"/>
              </p:cNvCxnSpPr>
              <p:nvPr/>
            </p:nvCxnSpPr>
            <p:spPr>
              <a:xfrm>
                <a:off x="5989602" y="1559241"/>
                <a:ext cx="1379026" cy="46706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30" idx="2"/>
              </p:cNvCxnSpPr>
              <p:nvPr/>
            </p:nvCxnSpPr>
            <p:spPr>
              <a:xfrm>
                <a:off x="4203912" y="767251"/>
                <a:ext cx="734177" cy="503553"/>
              </a:xfrm>
              <a:prstGeom prst="straightConnector1">
                <a:avLst/>
              </a:prstGeom>
              <a:ln w="28575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ylindre 11"/>
              <p:cNvSpPr/>
              <p:nvPr/>
            </p:nvSpPr>
            <p:spPr>
              <a:xfrm>
                <a:off x="4083465" y="2885304"/>
                <a:ext cx="3351414" cy="1356284"/>
              </a:xfrm>
              <a:prstGeom prst="can">
                <a:avLst>
                  <a:gd name="adj" fmla="val 8009"/>
                </a:avLst>
              </a:prstGeom>
              <a:gradFill flip="none" rotWithShape="1">
                <a:gsLst>
                  <a:gs pos="0">
                    <a:srgbClr val="8000FF"/>
                  </a:gs>
                  <a:gs pos="100000">
                    <a:srgbClr val="FF00FF"/>
                  </a:gs>
                </a:gsLst>
                <a:lin ang="5400000" scaled="0"/>
                <a:tileRect/>
              </a:gra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SRS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Subset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26 requirements</a:t>
                </a:r>
              </a:p>
              <a:p>
                <a:pPr algn="ctr"/>
                <a:r>
                  <a:rPr lang="fr-FR" sz="1600" dirty="0" smtClean="0">
                    <a:solidFill>
                      <a:schemeClr val="bg1"/>
                    </a:solidFill>
                  </a:rPr>
                  <a:t>as .ReqIF files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matching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 smtClean="0">
                    <a:solidFill>
                      <a:schemeClr val="bg1"/>
                    </a:solidFill>
                  </a:rPr>
                  <a:t>chapters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2106558" y="2623693"/>
                <a:ext cx="1848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 smtClean="0"/>
                  <a:t>OpenETCS </a:t>
                </a:r>
                <a:r>
                  <a:rPr lang="fr-FR" sz="1100" i="1" dirty="0" err="1" smtClean="0"/>
                  <a:t>product</a:t>
                </a:r>
                <a:r>
                  <a:rPr lang="fr-FR" sz="1100" i="1" dirty="0" smtClean="0"/>
                  <a:t> </a:t>
                </a:r>
                <a:r>
                  <a:rPr lang="fr-FR" sz="1100" i="1" dirty="0" err="1" smtClean="0"/>
                  <a:t>definition</a:t>
                </a:r>
                <a:endParaRPr lang="fr-FR" sz="1100" i="1" dirty="0"/>
              </a:p>
            </p:txBody>
          </p:sp>
          <p:cxnSp>
            <p:nvCxnSpPr>
              <p:cNvPr id="137" name="Connecteur droit avec flèche 136"/>
              <p:cNvCxnSpPr/>
              <p:nvPr/>
            </p:nvCxnSpPr>
            <p:spPr>
              <a:xfrm>
                <a:off x="1086337" y="3381771"/>
                <a:ext cx="3006003" cy="3006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/>
              <p:nvPr/>
            </p:nvCxnSpPr>
            <p:spPr>
              <a:xfrm flipH="1" flipV="1">
                <a:off x="2898110" y="6143217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ZoneTexte 156"/>
              <p:cNvSpPr txBox="1"/>
              <p:nvPr/>
            </p:nvSpPr>
            <p:spPr>
              <a:xfrm>
                <a:off x="2363317" y="5828827"/>
                <a:ext cx="3016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Provides</a:t>
                </a:r>
                <a:r>
                  <a:rPr lang="fr-FR" sz="1400" dirty="0" smtClean="0"/>
                  <a:t> </a:t>
                </a:r>
                <a:r>
                  <a:rPr lang="eu-ES" sz="1400" dirty="0" smtClean="0"/>
                  <a:t>reference requirements</a:t>
                </a:r>
                <a:endParaRPr lang="eu-ES" sz="1400" dirty="0"/>
              </a:p>
            </p:txBody>
          </p:sp>
        </p:grpSp>
        <p:sp>
          <p:nvSpPr>
            <p:cNvPr id="50" name="ZoneTexte 49"/>
            <p:cNvSpPr txBox="1"/>
            <p:nvPr/>
          </p:nvSpPr>
          <p:spPr>
            <a:xfrm>
              <a:off x="2770447" y="3111225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371721" y="401947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Translation </a:t>
              </a:r>
              <a:endParaRPr lang="fr-FR" sz="1400" dirty="0"/>
            </a:p>
          </p:txBody>
        </p:sp>
        <p:sp>
          <p:nvSpPr>
            <p:cNvPr id="67" name="Carré corné 66"/>
            <p:cNvSpPr/>
            <p:nvPr/>
          </p:nvSpPr>
          <p:spPr>
            <a:xfrm rot="16200000">
              <a:off x="4683422" y="5130215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Carré corné 70"/>
            <p:cNvSpPr/>
            <p:nvPr/>
          </p:nvSpPr>
          <p:spPr>
            <a:xfrm rot="16200000">
              <a:off x="7659807" y="2039600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/>
            <p:cNvCxnSpPr>
              <a:endCxn id="89" idx="3"/>
            </p:cNvCxnSpPr>
            <p:nvPr/>
          </p:nvCxnSpPr>
          <p:spPr>
            <a:xfrm flipH="1">
              <a:off x="8049102" y="1708870"/>
              <a:ext cx="78154" cy="29245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>
              <a:stCxn id="41" idx="1"/>
              <a:endCxn id="71" idx="3"/>
            </p:cNvCxnSpPr>
            <p:nvPr/>
          </p:nvCxnSpPr>
          <p:spPr>
            <a:xfrm>
              <a:off x="7290476" y="1435517"/>
              <a:ext cx="589293" cy="553454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rré corné 88"/>
            <p:cNvSpPr/>
            <p:nvPr/>
          </p:nvSpPr>
          <p:spPr>
            <a:xfrm rot="16200000">
              <a:off x="7829140" y="2051957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avec flèche 90"/>
            <p:cNvCxnSpPr/>
            <p:nvPr/>
          </p:nvCxnSpPr>
          <p:spPr>
            <a:xfrm>
              <a:off x="1469484" y="5489295"/>
              <a:ext cx="3279006" cy="300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H="1">
              <a:off x="8436429" y="837602"/>
              <a:ext cx="186567" cy="1596408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rré corné 94"/>
            <p:cNvSpPr/>
            <p:nvPr/>
          </p:nvSpPr>
          <p:spPr>
            <a:xfrm rot="16200000">
              <a:off x="8136104" y="2479524"/>
              <a:ext cx="439924" cy="33866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Carré corné 98"/>
            <p:cNvSpPr/>
            <p:nvPr/>
          </p:nvSpPr>
          <p:spPr>
            <a:xfrm>
              <a:off x="7929246" y="3169769"/>
              <a:ext cx="665719" cy="585801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D2.6.9</a:t>
              </a:r>
              <a:endParaRPr lang="fr-FR" sz="1200" dirty="0"/>
            </a:p>
          </p:txBody>
        </p:sp>
        <p:sp>
          <p:nvSpPr>
            <p:cNvPr id="100" name="Carré corné 99"/>
            <p:cNvSpPr/>
            <p:nvPr/>
          </p:nvSpPr>
          <p:spPr>
            <a:xfrm rot="16200000">
              <a:off x="5737247" y="5868823"/>
              <a:ext cx="504710" cy="374574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6176889" y="5840261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Document format</a:t>
              </a:r>
              <a:endParaRPr lang="eu-ES" sz="1400" dirty="0"/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491955" y="5847482"/>
              <a:ext cx="557147" cy="447932"/>
            </a:xfrm>
            <a:prstGeom prst="can">
              <a:avLst>
                <a:gd name="adj" fmla="val 8009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8054215" y="5821367"/>
              <a:ext cx="1081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Database</a:t>
              </a:r>
              <a:r>
                <a:rPr lang="fr-FR" sz="1400" dirty="0" smtClean="0"/>
                <a:t> format</a:t>
              </a:r>
              <a:endParaRPr lang="eu-ES" sz="1400" dirty="0"/>
            </a:p>
          </p:txBody>
        </p:sp>
        <p:sp>
          <p:nvSpPr>
            <p:cNvPr id="104" name="Cylindre 103"/>
            <p:cNvSpPr/>
            <p:nvPr/>
          </p:nvSpPr>
          <p:spPr>
            <a:xfrm>
              <a:off x="4092340" y="4327249"/>
              <a:ext cx="3342539" cy="547131"/>
            </a:xfrm>
            <a:prstGeom prst="can">
              <a:avLst>
                <a:gd name="adj" fmla="val 8009"/>
              </a:avLst>
            </a:prstGeom>
            <a:gradFill flip="none" rotWithShape="1">
              <a:gsLst>
                <a:gs pos="0">
                  <a:srgbClr val="8000FF"/>
                </a:gs>
                <a:gs pos="100000">
                  <a:srgbClr val="FF00FF"/>
                </a:gs>
              </a:gsLst>
              <a:lin ang="5400000" scaled="0"/>
              <a:tileRect/>
            </a:gra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bg1"/>
                  </a:solidFill>
                </a:rPr>
                <a:t>Additional</a:t>
              </a:r>
              <a:r>
                <a:rPr lang="fr-FR" sz="1600" dirty="0" smtClean="0">
                  <a:solidFill>
                    <a:schemeClr val="bg1"/>
                  </a:solidFill>
                </a:rPr>
                <a:t> openETCS requirements as .</a:t>
              </a:r>
              <a:r>
                <a:rPr lang="fr-FR" sz="1600" dirty="0" err="1" smtClean="0">
                  <a:solidFill>
                    <a:schemeClr val="bg1"/>
                  </a:solidFill>
                </a:rPr>
                <a:t>reqIF</a:t>
              </a:r>
              <a:r>
                <a:rPr lang="fr-FR" sz="1600" dirty="0" smtClean="0">
                  <a:solidFill>
                    <a:schemeClr val="bg1"/>
                  </a:solidFill>
                </a:rPr>
                <a:t> files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49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463" y="252032"/>
            <a:ext cx="8804157" cy="560622"/>
          </a:xfrm>
        </p:spPr>
        <p:txBody>
          <a:bodyPr>
            <a:normAutofit fontScale="90000"/>
          </a:bodyPr>
          <a:lstStyle/>
          <a:p>
            <a:r>
              <a:rPr lang="eu-ES" dirty="0" smtClean="0"/>
              <a:t>OpenETCS traceability priority</a:t>
            </a:r>
            <a:endParaRPr lang="eu-ES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1016054" y="1364195"/>
            <a:ext cx="7371590" cy="5242373"/>
            <a:chOff x="1016054" y="1364195"/>
            <a:chExt cx="7371590" cy="5242373"/>
          </a:xfrm>
        </p:grpSpPr>
        <p:grpSp>
          <p:nvGrpSpPr>
            <p:cNvPr id="14" name="Grouper 13"/>
            <p:cNvGrpSpPr/>
            <p:nvPr/>
          </p:nvGrpSpPr>
          <p:grpSpPr>
            <a:xfrm>
              <a:off x="1735667" y="1364195"/>
              <a:ext cx="6651977" cy="5242373"/>
              <a:chOff x="367046" y="1519887"/>
              <a:chExt cx="6651977" cy="5242373"/>
            </a:xfrm>
          </p:grpSpPr>
          <p:grpSp>
            <p:nvGrpSpPr>
              <p:cNvPr id="140" name="Grouper 139"/>
              <p:cNvGrpSpPr/>
              <p:nvPr/>
            </p:nvGrpSpPr>
            <p:grpSpPr>
              <a:xfrm>
                <a:off x="367046" y="1519887"/>
                <a:ext cx="6651977" cy="5242373"/>
                <a:chOff x="367046" y="1519887"/>
                <a:chExt cx="6651977" cy="5242373"/>
              </a:xfrm>
            </p:grpSpPr>
            <p:grpSp>
              <p:nvGrpSpPr>
                <p:cNvPr id="127" name="Grouper 126"/>
                <p:cNvGrpSpPr/>
                <p:nvPr/>
              </p:nvGrpSpPr>
              <p:grpSpPr>
                <a:xfrm>
                  <a:off x="367046" y="1519887"/>
                  <a:ext cx="6651977" cy="5242373"/>
                  <a:chOff x="367046" y="1519887"/>
                  <a:chExt cx="6651977" cy="5242373"/>
                </a:xfrm>
              </p:grpSpPr>
              <p:grpSp>
                <p:nvGrpSpPr>
                  <p:cNvPr id="126" name="Grouper 125"/>
                  <p:cNvGrpSpPr/>
                  <p:nvPr/>
                </p:nvGrpSpPr>
                <p:grpSpPr>
                  <a:xfrm>
                    <a:off x="367046" y="2482896"/>
                    <a:ext cx="6582990" cy="4279364"/>
                    <a:chOff x="367046" y="2482896"/>
                    <a:chExt cx="6582990" cy="4279364"/>
                  </a:xfrm>
                </p:grpSpPr>
                <p:grpSp>
                  <p:nvGrpSpPr>
                    <p:cNvPr id="108" name="Grouper 107"/>
                    <p:cNvGrpSpPr/>
                    <p:nvPr/>
                  </p:nvGrpSpPr>
                  <p:grpSpPr>
                    <a:xfrm>
                      <a:off x="367046" y="2482896"/>
                      <a:ext cx="6582990" cy="4279364"/>
                      <a:chOff x="367046" y="2482896"/>
                      <a:chExt cx="6582990" cy="4279364"/>
                    </a:xfrm>
                  </p:grpSpPr>
                  <p:grpSp>
                    <p:nvGrpSpPr>
                      <p:cNvPr id="97" name="Grouper 96"/>
                      <p:cNvGrpSpPr/>
                      <p:nvPr/>
                    </p:nvGrpSpPr>
                    <p:grpSpPr>
                      <a:xfrm>
                        <a:off x="908127" y="2482896"/>
                        <a:ext cx="6041909" cy="4279364"/>
                        <a:chOff x="908127" y="2482896"/>
                        <a:chExt cx="6041909" cy="4279364"/>
                      </a:xfrm>
                    </p:grpSpPr>
                    <p:grpSp>
                      <p:nvGrpSpPr>
                        <p:cNvPr id="22" name="Grouper 21"/>
                        <p:cNvGrpSpPr/>
                        <p:nvPr/>
                      </p:nvGrpSpPr>
                      <p:grpSpPr>
                        <a:xfrm>
                          <a:off x="908127" y="2482896"/>
                          <a:ext cx="6041909" cy="4279364"/>
                          <a:chOff x="354007" y="2741299"/>
                          <a:chExt cx="6041909" cy="4279364"/>
                        </a:xfrm>
                      </p:grpSpPr>
                      <p:grpSp>
                        <p:nvGrpSpPr>
                          <p:cNvPr id="4" name="Grouper 3"/>
                          <p:cNvGrpSpPr/>
                          <p:nvPr/>
                        </p:nvGrpSpPr>
                        <p:grpSpPr>
                          <a:xfrm>
                            <a:off x="354007" y="2741299"/>
                            <a:ext cx="3601542" cy="1845654"/>
                            <a:chOff x="354007" y="2741299"/>
                            <a:chExt cx="3601542" cy="1845654"/>
                          </a:xfrm>
                        </p:grpSpPr>
                        <p:sp>
                          <p:nvSpPr>
                            <p:cNvPr id="3" name="Rectangle à coins arrondis 2"/>
                            <p:cNvSpPr/>
                            <p:nvPr/>
                          </p:nvSpPr>
                          <p:spPr>
                            <a:xfrm>
                              <a:off x="354007" y="2741299"/>
                              <a:ext cx="1243411" cy="1845654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SRS – Subset 26</a:t>
                              </a:r>
                            </a:p>
                            <a:p>
                              <a:pPr algn="ctr"/>
                              <a:endParaRPr lang="eu-ES" sz="1600" dirty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  <p:sp>
                          <p:nvSpPr>
                            <p:cNvPr id="81" name="Rectangle à coins arrondis 80"/>
                            <p:cNvSpPr/>
                            <p:nvPr/>
                          </p:nvSpPr>
                          <p:spPr>
                            <a:xfrm>
                              <a:off x="2340834" y="2935952"/>
                              <a:ext cx="1614715" cy="1651001"/>
                            </a:xfrm>
                            <a:prstGeom prst="roundRect">
                              <a:avLst/>
                            </a:prstGeom>
                            <a:solidFill>
                              <a:srgbClr val="660066">
                                <a:alpha val="59000"/>
                              </a:srgbClr>
                            </a:solidFill>
                            <a:ln w="38100" cmpd="sng">
                              <a:solidFill>
                                <a:srgbClr val="0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u-ES" sz="1600" dirty="0" smtClean="0"/>
                                <a:t>System architecture </a:t>
                              </a:r>
                            </a:p>
                            <a:p>
                              <a:pPr algn="ctr"/>
                              <a:r>
                                <a:rPr lang="eu-ES" sz="1600" dirty="0" smtClean="0"/>
                                <a:t>(System + Subsystem + SW functions</a:t>
                              </a:r>
                              <a:r>
                                <a:rPr lang="eu-ES" sz="1600" dirty="0" smtClean="0"/>
                                <a:t>) </a:t>
                              </a:r>
                              <a:r>
                                <a:rPr lang="eu-ES" sz="1600" dirty="0"/>
                                <a:t>SysML model</a:t>
                              </a:r>
                              <a:endParaRPr lang="eu-ES" sz="1600" dirty="0" smtClean="0"/>
                            </a:p>
                            <a:p>
                              <a:pPr algn="ctr"/>
                              <a:endParaRPr lang="eu-ES" sz="1600" dirty="0"/>
                            </a:p>
                          </p:txBody>
                        </p:sp>
                      </p:grpSp>
                      <p:sp>
                        <p:nvSpPr>
                          <p:cNvPr id="75" name="Rectangle à coins arrondis 74"/>
                          <p:cNvSpPr/>
                          <p:nvPr/>
                        </p:nvSpPr>
                        <p:spPr>
                          <a:xfrm>
                            <a:off x="4361351" y="6562928"/>
                            <a:ext cx="2034565" cy="457735"/>
                          </a:xfrm>
                          <a:prstGeom prst="roundRect">
                            <a:avLst/>
                          </a:prstGeom>
                          <a:solidFill>
                            <a:srgbClr val="660066">
                              <a:alpha val="68000"/>
                            </a:srgbClr>
                          </a:solidFill>
                          <a:ln w="38100" cmpd="sng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fr-FR" sz="1400" dirty="0" smtClean="0"/>
                              <a:t>G</a:t>
                            </a:r>
                            <a:r>
                              <a:rPr lang="eu-ES" sz="1400" dirty="0" smtClean="0"/>
                              <a:t>enerated SW code</a:t>
                            </a:r>
                            <a:endParaRPr lang="eu-ES" sz="1400" dirty="0"/>
                          </a:p>
                        </p:txBody>
                      </p:sp>
                    </p:grpSp>
                    <p:cxnSp>
                      <p:nvCxnSpPr>
                        <p:cNvPr id="91" name="Connecteur droit avec flèche 90"/>
                        <p:cNvCxnSpPr/>
                        <p:nvPr/>
                      </p:nvCxnSpPr>
                      <p:spPr>
                        <a:xfrm flipV="1">
                          <a:off x="5971596" y="5777576"/>
                          <a:ext cx="0" cy="526357"/>
                        </a:xfrm>
                        <a:prstGeom prst="straightConnector1">
                          <a:avLst/>
                        </a:prstGeom>
                        <a:ln w="57150" cmpd="sng">
                          <a:solidFill>
                            <a:srgbClr val="FF6600"/>
                          </a:solidFill>
                          <a:prstDash val="dash"/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9" name="Connecteur droit avec flèche 98"/>
                      <p:cNvCxnSpPr/>
                      <p:nvPr/>
                    </p:nvCxnSpPr>
                    <p:spPr>
                      <a:xfrm flipH="1">
                        <a:off x="2132615" y="3713240"/>
                        <a:ext cx="762339" cy="0"/>
                      </a:xfrm>
                      <a:prstGeom prst="straightConnector1">
                        <a:avLst/>
                      </a:prstGeom>
                      <a:ln w="57150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necteur droit avec flèche 100"/>
                      <p:cNvCxnSpPr/>
                      <p:nvPr/>
                    </p:nvCxnSpPr>
                    <p:spPr>
                      <a:xfrm flipH="1" flipV="1">
                        <a:off x="367046" y="4092691"/>
                        <a:ext cx="501952" cy="71966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FF6600"/>
                        </a:solidFill>
                        <a:prstDash val="solid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0" name="Rectangle à coins arrondis 109"/>
                    <p:cNvSpPr/>
                    <p:nvPr/>
                  </p:nvSpPr>
                  <p:spPr>
                    <a:xfrm>
                      <a:off x="972229" y="4709549"/>
                      <a:ext cx="1160384" cy="1068620"/>
                    </a:xfrm>
                    <a:prstGeom prst="roundRect">
                      <a:avLst/>
                    </a:prstGeom>
                    <a:solidFill>
                      <a:srgbClr val="660066">
                        <a:alpha val="60000"/>
                      </a:srgbClr>
                    </a:solidFill>
                    <a:ln w="38100" cmpd="sng">
                      <a:solidFill>
                        <a:srgbClr val="0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u-ES" sz="1200" dirty="0" smtClean="0"/>
                        <a:t>openETCS </a:t>
                      </a:r>
                      <a:r>
                        <a:rPr lang="eu-ES" sz="1200" dirty="0" smtClean="0"/>
                        <a:t>derived and decomposed requirements</a:t>
                      </a:r>
                      <a:endParaRPr lang="eu-ES" sz="1200" dirty="0"/>
                    </a:p>
                  </p:txBody>
                </p:sp>
                <p:cxnSp>
                  <p:nvCxnSpPr>
                    <p:cNvPr id="113" name="Connecteur droit avec flèche 112"/>
                    <p:cNvCxnSpPr/>
                    <p:nvPr/>
                  </p:nvCxnSpPr>
                  <p:spPr>
                    <a:xfrm flipH="1" flipV="1">
                      <a:off x="2132613" y="4189454"/>
                      <a:ext cx="2703625" cy="1147714"/>
                    </a:xfrm>
                    <a:prstGeom prst="straightConnector1">
                      <a:avLst/>
                    </a:prstGeom>
                    <a:ln w="57150" cmpd="sng">
                      <a:solidFill>
                        <a:srgbClr val="FF6600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" name="Grouper 124"/>
                  <p:cNvGrpSpPr/>
                  <p:nvPr/>
                </p:nvGrpSpPr>
                <p:grpSpPr>
                  <a:xfrm>
                    <a:off x="1263501" y="1519887"/>
                    <a:ext cx="5755522" cy="844601"/>
                    <a:chOff x="1378239" y="1361250"/>
                    <a:chExt cx="5755522" cy="844601"/>
                  </a:xfrm>
                </p:grpSpPr>
                <p:cxnSp>
                  <p:nvCxnSpPr>
                    <p:cNvPr id="117" name="Connecteur droit avec flèche 116"/>
                    <p:cNvCxnSpPr/>
                    <p:nvPr/>
                  </p:nvCxnSpPr>
                  <p:spPr bwMode="auto">
                    <a:xfrm flipH="1">
                      <a:off x="1378239" y="1556205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18" name="ZoneTexte 117"/>
                    <p:cNvSpPr txBox="1"/>
                    <p:nvPr/>
                  </p:nvSpPr>
                  <p:spPr>
                    <a:xfrm>
                      <a:off x="2017875" y="1361250"/>
                      <a:ext cx="5115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to define and </a:t>
                      </a:r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maintain (in current design process)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  <p:cxnSp>
                  <p:nvCxnSpPr>
                    <p:cNvPr id="122" name="Connecteur droit avec flèche 121"/>
                    <p:cNvCxnSpPr/>
                    <p:nvPr/>
                  </p:nvCxnSpPr>
                  <p:spPr bwMode="auto">
                    <a:xfrm flipH="1">
                      <a:off x="1378239" y="1834466"/>
                      <a:ext cx="583035" cy="0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rgbClr val="FF6600"/>
                      </a:solidFill>
                      <a:prstDash val="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23" name="ZoneTexte 122"/>
                    <p:cNvSpPr txBox="1"/>
                    <p:nvPr/>
                  </p:nvSpPr>
                  <p:spPr>
                    <a:xfrm>
                      <a:off x="2132613" y="1682631"/>
                      <a:ext cx="500114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400" i="1" dirty="0" smtClean="0">
                          <a:solidFill>
                            <a:srgbClr val="FF6600"/>
                          </a:solidFill>
                        </a:rPr>
                        <a:t>Traceability links automatically defined and maintained by generation</a:t>
                      </a:r>
                      <a:endParaRPr lang="en-GB" sz="1400" i="1" dirty="0">
                        <a:solidFill>
                          <a:srgbClr val="FF66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37" name="Rectangle à coins arrondis 136"/>
                <p:cNvSpPr/>
                <p:nvPr/>
              </p:nvSpPr>
              <p:spPr>
                <a:xfrm>
                  <a:off x="1015767" y="5972909"/>
                  <a:ext cx="953952" cy="416519"/>
                </a:xfrm>
                <a:prstGeom prst="roundRect">
                  <a:avLst/>
                </a:prstGeom>
                <a:solidFill>
                  <a:srgbClr val="660066">
                    <a:alpha val="60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200" dirty="0" smtClean="0"/>
                    <a:t>OpenETCS API</a:t>
                  </a:r>
                  <a:endParaRPr lang="eu-ES" sz="1200" dirty="0"/>
                </a:p>
              </p:txBody>
            </p:sp>
          </p:grpSp>
          <p:sp>
            <p:nvSpPr>
              <p:cNvPr id="29" name="Rectangle à coins arrondis 28"/>
              <p:cNvSpPr/>
              <p:nvPr/>
            </p:nvSpPr>
            <p:spPr>
              <a:xfrm>
                <a:off x="4888913" y="3332237"/>
                <a:ext cx="2130110" cy="2445931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dirty="0" smtClean="0"/>
                  <a:t>openETCS OBU formal </a:t>
                </a:r>
                <a:r>
                  <a:rPr lang="eu-ES" dirty="0" smtClean="0"/>
                  <a:t>executable (SW architecture + SW functions + detailed design) </a:t>
                </a:r>
                <a:r>
                  <a:rPr lang="eu-ES" dirty="0" smtClean="0"/>
                  <a:t>SCADE model</a:t>
                </a:r>
              </a:p>
              <a:p>
                <a:pPr algn="ctr"/>
                <a:endParaRPr lang="eu-ES" dirty="0"/>
              </a:p>
            </p:txBody>
          </p:sp>
        </p:grpSp>
        <p:cxnSp>
          <p:nvCxnSpPr>
            <p:cNvPr id="38" name="Connecteur droit avec flèche 37"/>
            <p:cNvCxnSpPr>
              <a:stCxn id="110" idx="0"/>
              <a:endCxn id="3" idx="2"/>
            </p:cNvCxnSpPr>
            <p:nvPr/>
          </p:nvCxnSpPr>
          <p:spPr>
            <a:xfrm flipH="1" flipV="1">
              <a:off x="2898454" y="4172858"/>
              <a:ext cx="22588" cy="380999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er 49"/>
            <p:cNvGrpSpPr/>
            <p:nvPr/>
          </p:nvGrpSpPr>
          <p:grpSpPr>
            <a:xfrm>
              <a:off x="1016054" y="3522376"/>
              <a:ext cx="1141220" cy="333078"/>
              <a:chOff x="4408768" y="2240280"/>
              <a:chExt cx="1141220" cy="33307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4408768" y="2240280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4453709" y="2275452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54" name="Rectangle à coins arrondis 53"/>
              <p:cNvSpPr/>
              <p:nvPr/>
            </p:nvSpPr>
            <p:spPr>
              <a:xfrm>
                <a:off x="4547495" y="2330162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57" name="Connecteur droit avec flèche 56"/>
            <p:cNvCxnSpPr>
              <a:stCxn id="29" idx="1"/>
            </p:cNvCxnSpPr>
            <p:nvPr/>
          </p:nvCxnSpPr>
          <p:spPr>
            <a:xfrm flipH="1" flipV="1">
              <a:off x="5757333" y="4076095"/>
              <a:ext cx="500201" cy="323416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H="1">
              <a:off x="3339240" y="5321905"/>
              <a:ext cx="2865617" cy="650728"/>
            </a:xfrm>
            <a:prstGeom prst="straightConnector1">
              <a:avLst/>
            </a:prstGeom>
            <a:ln w="28575" cmpd="sng">
              <a:solidFill>
                <a:srgbClr val="FF66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07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6842" y="6309043"/>
            <a:ext cx="238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u-ES" sz="1400" dirty="0" smtClean="0"/>
              <a:t>Requirement analysis</a:t>
            </a:r>
            <a:endParaRPr lang="eu-ES" sz="1400" dirty="0"/>
          </a:p>
        </p:txBody>
      </p:sp>
      <p:grpSp>
        <p:nvGrpSpPr>
          <p:cNvPr id="5" name="Grouper 4"/>
          <p:cNvGrpSpPr/>
          <p:nvPr/>
        </p:nvGrpSpPr>
        <p:grpSpPr>
          <a:xfrm>
            <a:off x="347340" y="584603"/>
            <a:ext cx="7582620" cy="6085332"/>
            <a:chOff x="347340" y="584603"/>
            <a:chExt cx="7582620" cy="6085332"/>
          </a:xfrm>
        </p:grpSpPr>
        <p:sp>
          <p:nvSpPr>
            <p:cNvPr id="68" name="Rectangle 67"/>
            <p:cNvSpPr/>
            <p:nvPr/>
          </p:nvSpPr>
          <p:spPr>
            <a:xfrm>
              <a:off x="347340" y="584603"/>
              <a:ext cx="7582620" cy="6085332"/>
            </a:xfrm>
            <a:prstGeom prst="rect">
              <a:avLst/>
            </a:prstGeom>
            <a:solidFill>
              <a:schemeClr val="bg1">
                <a:lumMod val="85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116486" y="1173904"/>
              <a:ext cx="3842239" cy="3831195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OpenETCS architecture SysML model - system level definition</a:t>
              </a:r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 smtClean="0"/>
            </a:p>
            <a:p>
              <a:pPr algn="ctr"/>
              <a:endParaRPr lang="eu-ES" sz="1600" dirty="0"/>
            </a:p>
            <a:p>
              <a:pPr algn="ctr"/>
              <a:endParaRPr lang="eu-ES" sz="1600" dirty="0"/>
            </a:p>
          </p:txBody>
        </p:sp>
        <p:sp>
          <p:nvSpPr>
            <p:cNvPr id="12" name="Cylindre 11"/>
            <p:cNvSpPr/>
            <p:nvPr/>
          </p:nvSpPr>
          <p:spPr>
            <a:xfrm>
              <a:off x="464604" y="1824887"/>
              <a:ext cx="1563245" cy="1456310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5676190" y="605755"/>
              <a:ext cx="2204960" cy="317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i="1" dirty="0" smtClean="0"/>
                <a:t>OpenETCS </a:t>
              </a:r>
              <a:r>
                <a:rPr lang="fr-FR" sz="1100" i="1" dirty="0" err="1" smtClean="0"/>
                <a:t>product</a:t>
              </a:r>
              <a:r>
                <a:rPr lang="fr-FR" sz="1100" i="1" dirty="0" smtClean="0"/>
                <a:t> </a:t>
              </a:r>
              <a:r>
                <a:rPr lang="fr-FR" sz="1100" i="1" dirty="0" err="1" smtClean="0"/>
                <a:t>definition</a:t>
              </a:r>
              <a:endParaRPr lang="fr-FR" sz="1100" i="1" dirty="0"/>
            </a:p>
          </p:txBody>
        </p:sp>
        <p:pic>
          <p:nvPicPr>
            <p:cNvPr id="19" name="Image 18" descr="1stlevelarchitectu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31" y="2003078"/>
              <a:ext cx="3400139" cy="2546884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134581" y="1996685"/>
              <a:ext cx="10955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System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cxnSp>
          <p:nvCxnSpPr>
            <p:cNvPr id="137" name="Connecteur droit avec flèche 136"/>
            <p:cNvCxnSpPr/>
            <p:nvPr/>
          </p:nvCxnSpPr>
          <p:spPr>
            <a:xfrm flipH="1">
              <a:off x="2013402" y="2742668"/>
              <a:ext cx="2095662" cy="0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 flipH="1">
              <a:off x="2013402" y="2657292"/>
              <a:ext cx="3376408" cy="309483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 flipH="1">
              <a:off x="2027848" y="2966775"/>
              <a:ext cx="2732262" cy="896436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/>
            <p:nvPr/>
          </p:nvCxnSpPr>
          <p:spPr>
            <a:xfrm flipH="1">
              <a:off x="2027848" y="3048492"/>
              <a:ext cx="3361962" cy="1006812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ZoneTexte 144"/>
            <p:cNvSpPr txBox="1"/>
            <p:nvPr/>
          </p:nvSpPr>
          <p:spPr>
            <a:xfrm>
              <a:off x="1956524" y="3175851"/>
              <a:ext cx="109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6600"/>
                  </a:solidFill>
                </a:rPr>
                <a:t>External</a:t>
              </a:r>
              <a:r>
                <a:rPr lang="fr-FR" sz="1400" dirty="0" smtClean="0">
                  <a:solidFill>
                    <a:srgbClr val="FF6600"/>
                  </a:solidFill>
                </a:rPr>
                <a:t> SW  Interfaces</a:t>
              </a:r>
              <a:endParaRPr lang="fr-FR" sz="1400" dirty="0">
                <a:solidFill>
                  <a:srgbClr val="FF6600"/>
                </a:solidFill>
              </a:endParaRPr>
            </a:p>
          </p:txBody>
        </p:sp>
        <p:grpSp>
          <p:nvGrpSpPr>
            <p:cNvPr id="146" name="Grouper 145"/>
            <p:cNvGrpSpPr/>
            <p:nvPr/>
          </p:nvGrpSpPr>
          <p:grpSpPr>
            <a:xfrm>
              <a:off x="993918" y="6166883"/>
              <a:ext cx="2384613" cy="349407"/>
              <a:chOff x="6390215" y="420861"/>
              <a:chExt cx="2384613" cy="349407"/>
            </a:xfrm>
          </p:grpSpPr>
          <p:cxnSp>
            <p:nvCxnSpPr>
              <p:cNvPr id="147" name="Connecteur droit avec flèche 146"/>
              <p:cNvCxnSpPr/>
              <p:nvPr/>
            </p:nvCxnSpPr>
            <p:spPr>
              <a:xfrm flipH="1" flipV="1">
                <a:off x="6737074" y="420861"/>
                <a:ext cx="1642100" cy="5815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prstDash val="sysDash"/>
                <a:headEnd type="oval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6390215" y="462491"/>
                <a:ext cx="2384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u-ES" sz="1400" dirty="0" smtClean="0"/>
                  <a:t>Deduce (create) requirements</a:t>
                </a:r>
                <a:endParaRPr lang="eu-ES" sz="1400" dirty="0"/>
              </a:p>
            </p:txBody>
          </p:sp>
        </p:grpSp>
        <p:sp>
          <p:nvSpPr>
            <p:cNvPr id="20" name="Cylindre 19"/>
            <p:cNvSpPr/>
            <p:nvPr/>
          </p:nvSpPr>
          <p:spPr>
            <a:xfrm>
              <a:off x="464605" y="3437461"/>
              <a:ext cx="1563244" cy="1164546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2027848" y="1551710"/>
              <a:ext cx="1350683" cy="6680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6170776" y="6266355"/>
              <a:ext cx="153505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re 26"/>
            <p:cNvSpPr/>
            <p:nvPr/>
          </p:nvSpPr>
          <p:spPr>
            <a:xfrm>
              <a:off x="436664" y="725155"/>
              <a:ext cx="1836660" cy="82655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OpenETCS 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stakeholder</a:t>
              </a:r>
              <a:r>
                <a:rPr lang="fr-FR" sz="14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reference</a:t>
              </a:r>
              <a:r>
                <a:rPr lang="fr-FR" sz="1400" dirty="0" smtClean="0">
                  <a:solidFill>
                    <a:schemeClr val="bg1"/>
                  </a:solidFill>
                </a:rPr>
                <a:t> (</a:t>
              </a:r>
              <a:r>
                <a:rPr lang="fr-FR" sz="1400" dirty="0" err="1" smtClean="0">
                  <a:solidFill>
                    <a:schemeClr val="bg1"/>
                  </a:solidFill>
                </a:rPr>
                <a:t>baselined</a:t>
              </a:r>
              <a:r>
                <a:rPr lang="fr-FR" sz="1400" dirty="0" smtClean="0">
                  <a:solidFill>
                    <a:schemeClr val="bg1"/>
                  </a:solidFill>
                </a:rPr>
                <a:t>) requirements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Connecteur droit avec flèche 27"/>
            <p:cNvCxnSpPr>
              <a:endCxn id="19" idx="1"/>
            </p:cNvCxnSpPr>
            <p:nvPr/>
          </p:nvCxnSpPr>
          <p:spPr>
            <a:xfrm>
              <a:off x="2027849" y="3146094"/>
              <a:ext cx="1350682" cy="13042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V="1">
              <a:off x="1268408" y="3055457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324611" y="6309042"/>
              <a:ext cx="976304" cy="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3627441" y="6362158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Trace</a:t>
              </a:r>
              <a:endParaRPr lang="eu-ES" sz="1400" dirty="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1271933" y="1469561"/>
              <a:ext cx="3525" cy="53351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415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10612</TotalTime>
  <Words>1695</Words>
  <Application>Microsoft Macintosh PowerPoint</Application>
  <PresentationFormat>Présentation à l'écran (4:3)</PresentationFormat>
  <Paragraphs>929</Paragraphs>
  <Slides>31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OpenETCS project Summary of WP3 priorities concerning traceability</vt:lpstr>
      <vt:lpstr>Key points summary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WP3 priorities regarding traceability</vt:lpstr>
      <vt:lpstr>2nd solution – ProR + ReqCycle</vt:lpstr>
      <vt:lpstr>Reqcycle – prepare trace link with SCADE</vt:lpstr>
      <vt:lpstr>3rd solution – ReqCycle only</vt:lpstr>
      <vt:lpstr>OpenETCS current tooling context</vt:lpstr>
      <vt:lpstr>BACKUP</vt:lpstr>
      <vt:lpstr>Présentation PowerPoint</vt:lpstr>
      <vt:lpstr>Présentation PowerPoint</vt:lpstr>
      <vt:lpstr>3 generic Systems engineering levels</vt:lpstr>
      <vt:lpstr>Présentation PowerPoint</vt:lpstr>
      <vt:lpstr>Standard SE process with models</vt:lpstr>
      <vt:lpstr>OpenETCS current process vs. standard</vt:lpstr>
      <vt:lpstr>Présentation PowerPoint</vt:lpstr>
      <vt:lpstr>Présentation PowerPoint</vt:lpstr>
      <vt:lpstr>Présentation PowerPoint</vt:lpstr>
      <vt:lpstr>Présentation PowerPoint</vt:lpstr>
      <vt:lpstr>OpenETCS traceability priority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WP3 expectations concerning traceability</dc:title>
  <dc:creator>FAUDOU raphael</dc:creator>
  <cp:lastModifiedBy>FAUDOU raphael</cp:lastModifiedBy>
  <cp:revision>951</cp:revision>
  <dcterms:created xsi:type="dcterms:W3CDTF">2015-09-28T11:47:43Z</dcterms:created>
  <dcterms:modified xsi:type="dcterms:W3CDTF">2015-11-06T11:32:35Z</dcterms:modified>
</cp:coreProperties>
</file>