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2" r:id="rId3"/>
    <p:sldId id="300" r:id="rId4"/>
    <p:sldId id="294" r:id="rId5"/>
    <p:sldId id="298" r:id="rId6"/>
    <p:sldId id="303" r:id="rId7"/>
    <p:sldId id="312" r:id="rId8"/>
    <p:sldId id="314" r:id="rId9"/>
    <p:sldId id="306" r:id="rId10"/>
    <p:sldId id="291" r:id="rId11"/>
    <p:sldId id="309" r:id="rId12"/>
    <p:sldId id="320" r:id="rId13"/>
    <p:sldId id="297" r:id="rId14"/>
    <p:sldId id="285" r:id="rId15"/>
    <p:sldId id="266" r:id="rId16"/>
    <p:sldId id="275" r:id="rId17"/>
    <p:sldId id="321" r:id="rId18"/>
    <p:sldId id="277" r:id="rId19"/>
    <p:sldId id="276" r:id="rId20"/>
    <p:sldId id="265" r:id="rId21"/>
    <p:sldId id="272" r:id="rId22"/>
    <p:sldId id="302" r:id="rId23"/>
    <p:sldId id="301" r:id="rId24"/>
    <p:sldId id="282" r:id="rId25"/>
    <p:sldId id="283" r:id="rId26"/>
    <p:sldId id="284" r:id="rId27"/>
    <p:sldId id="274" r:id="rId28"/>
    <p:sldId id="304" r:id="rId29"/>
    <p:sldId id="307" r:id="rId30"/>
    <p:sldId id="308" r:id="rId31"/>
    <p:sldId id="313" r:id="rId32"/>
    <p:sldId id="315" r:id="rId33"/>
    <p:sldId id="316" r:id="rId34"/>
    <p:sldId id="317" r:id="rId35"/>
    <p:sldId id="318" r:id="rId36"/>
    <p:sldId id="319" r:id="rId3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8" d="100"/>
          <a:sy n="208" d="100"/>
        </p:scale>
        <p:origin x="-2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08/11/2015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020427" y="63302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334947" y="780009"/>
            <a:ext cx="8459518" cy="5853365"/>
            <a:chOff x="334947" y="780009"/>
            <a:chExt cx="8459518" cy="5853365"/>
          </a:xfrm>
        </p:grpSpPr>
        <p:grpSp>
          <p:nvGrpSpPr>
            <p:cNvPr id="44" name="Grouper 43"/>
            <p:cNvGrpSpPr/>
            <p:nvPr/>
          </p:nvGrpSpPr>
          <p:grpSpPr>
            <a:xfrm>
              <a:off x="334947" y="1091659"/>
              <a:ext cx="8459518" cy="5541715"/>
              <a:chOff x="334947" y="522921"/>
              <a:chExt cx="8459518" cy="5541715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3020427" y="522921"/>
                <a:ext cx="3426000" cy="325491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 for system and SW architecture definition</a:t>
                </a:r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19" name="Image 18" descr="1stlevelarchitectur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195" y="1307725"/>
                <a:ext cx="2326282" cy="894849"/>
              </a:xfrm>
              <a:prstGeom prst="rect">
                <a:avLst/>
              </a:prstGeom>
            </p:spPr>
          </p:pic>
          <p:sp>
            <p:nvSpPr>
              <p:cNvPr id="13" name="Cylindre 12"/>
              <p:cNvSpPr/>
              <p:nvPr/>
            </p:nvSpPr>
            <p:spPr>
              <a:xfrm>
                <a:off x="334947" y="1360713"/>
                <a:ext cx="2096962" cy="4161245"/>
              </a:xfrm>
              <a:prstGeom prst="can">
                <a:avLst>
                  <a:gd name="adj" fmla="val 6812"/>
                </a:avLst>
              </a:prstGeom>
              <a:solidFill>
                <a:srgbClr val="CC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" name="Image 1" descr="2ndlevelarchitectur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7830" y="2400699"/>
                <a:ext cx="2824043" cy="1163697"/>
              </a:xfrm>
              <a:prstGeom prst="rect">
                <a:avLst/>
              </a:prstGeom>
            </p:spPr>
          </p:pic>
          <p:sp>
            <p:nvSpPr>
              <p:cNvPr id="14" name="Rectangle à coins arrondis 13"/>
              <p:cNvSpPr/>
              <p:nvPr/>
            </p:nvSpPr>
            <p:spPr>
              <a:xfrm>
                <a:off x="6884014" y="2428464"/>
                <a:ext cx="1910451" cy="3216947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overall executable SCADE </a:t>
                </a:r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012090" y="3575880"/>
                <a:ext cx="1642966" cy="44156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SW </a:t>
                </a:r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 rot="1980773">
                <a:off x="5893728" y="2708710"/>
                <a:ext cx="14127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28" name="Connecteur droit avec flèche 27"/>
              <p:cNvCxnSpPr>
                <a:stCxn id="2" idx="3"/>
              </p:cNvCxnSpPr>
              <p:nvPr/>
            </p:nvCxnSpPr>
            <p:spPr>
              <a:xfrm>
                <a:off x="5961873" y="2982548"/>
                <a:ext cx="922141" cy="58184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36079" y="2110619"/>
                <a:ext cx="1705556" cy="684116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 smtClean="0"/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4359" y="30669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cxnSp>
            <p:nvCxnSpPr>
              <p:cNvPr id="97" name="Connecteur droit avec flèche 96"/>
              <p:cNvCxnSpPr/>
              <p:nvPr/>
            </p:nvCxnSpPr>
            <p:spPr>
              <a:xfrm flipH="1">
                <a:off x="2102560" y="2794735"/>
                <a:ext cx="1195364" cy="48449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avec flèche 97"/>
              <p:cNvCxnSpPr>
                <a:stCxn id="2" idx="2"/>
                <a:endCxn id="49" idx="3"/>
              </p:cNvCxnSpPr>
              <p:nvPr/>
            </p:nvCxnSpPr>
            <p:spPr>
              <a:xfrm flipH="1">
                <a:off x="2141635" y="3564396"/>
                <a:ext cx="2408217" cy="1391313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/>
              <p:cNvCxnSpPr/>
              <p:nvPr/>
            </p:nvCxnSpPr>
            <p:spPr>
              <a:xfrm flipH="1">
                <a:off x="2181349" y="3219386"/>
                <a:ext cx="1145463" cy="371264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/>
              <p:nvPr/>
            </p:nvCxnSpPr>
            <p:spPr>
              <a:xfrm flipH="1">
                <a:off x="2141636" y="3219386"/>
                <a:ext cx="1638412" cy="1465558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er 107"/>
              <p:cNvGrpSpPr/>
              <p:nvPr/>
            </p:nvGrpSpPr>
            <p:grpSpPr>
              <a:xfrm>
                <a:off x="1828120" y="5699700"/>
                <a:ext cx="2384613" cy="364936"/>
                <a:chOff x="6294158" y="426676"/>
                <a:chExt cx="2384613" cy="364936"/>
              </a:xfrm>
            </p:grpSpPr>
            <p:cxnSp>
              <p:nvCxnSpPr>
                <p:cNvPr id="109" name="Connecteur droit avec flèche 108"/>
                <p:cNvCxnSpPr/>
                <p:nvPr/>
              </p:nvCxnSpPr>
              <p:spPr>
                <a:xfrm flipH="1" flipV="1">
                  <a:off x="6376487" y="426676"/>
                  <a:ext cx="2002687" cy="1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ZoneTexte 110"/>
                <p:cNvSpPr txBox="1"/>
                <p:nvPr/>
              </p:nvSpPr>
              <p:spPr>
                <a:xfrm>
                  <a:off x="6294158" y="483835"/>
                  <a:ext cx="2384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u-ES" sz="1400" dirty="0" smtClean="0"/>
                    <a:t>Deduce (create) requirements</a:t>
                  </a:r>
                  <a:endParaRPr lang="eu-ES" sz="1400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636759" y="32193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9159" y="3371786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759" y="4524865"/>
                <a:ext cx="1504876" cy="861687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Interface requirements</a:t>
                </a:r>
                <a:endParaRPr lang="fr-FR" sz="1600" dirty="0"/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181349" y="2400008"/>
                <a:ext cx="956482" cy="23594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/>
              <p:nvPr/>
            </p:nvCxnSpPr>
            <p:spPr>
              <a:xfrm flipH="1">
                <a:off x="2141635" y="1654867"/>
                <a:ext cx="1195364" cy="64327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4217635" y="5699700"/>
                <a:ext cx="195842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4197787" y="569970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I</a:t>
                </a:r>
                <a:r>
                  <a:rPr lang="eu-ES" sz="1400" dirty="0" smtClean="0"/>
                  <a:t>nput for</a:t>
                </a:r>
                <a:endParaRPr lang="eu-ES" sz="1400" dirty="0"/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4310284" y="2202574"/>
                <a:ext cx="0" cy="2721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ylindre 28"/>
            <p:cNvSpPr/>
            <p:nvPr/>
          </p:nvSpPr>
          <p:spPr>
            <a:xfrm>
              <a:off x="334947" y="780009"/>
              <a:ext cx="2096962" cy="968015"/>
            </a:xfrm>
            <a:prstGeom prst="can">
              <a:avLst>
                <a:gd name="adj" fmla="val 11757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SRS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Subset</a:t>
              </a:r>
              <a:r>
                <a:rPr lang="fr-FR" sz="1600" dirty="0" smtClean="0">
                  <a:solidFill>
                    <a:schemeClr val="bg1"/>
                  </a:solidFill>
                </a:rPr>
                <a:t> 26 requirements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as .ReqIF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>
              <a:off x="2431909" y="1536357"/>
              <a:ext cx="980286" cy="48985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438875" y="174039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88" name="Grouper 87"/>
          <p:cNvGrpSpPr/>
          <p:nvPr/>
        </p:nvGrpSpPr>
        <p:grpSpPr>
          <a:xfrm>
            <a:off x="283301" y="307130"/>
            <a:ext cx="8707661" cy="6550870"/>
            <a:chOff x="283301" y="307130"/>
            <a:chExt cx="8707661" cy="6550870"/>
          </a:xfrm>
        </p:grpSpPr>
        <p:grpSp>
          <p:nvGrpSpPr>
            <p:cNvPr id="76" name="Grouper 75"/>
            <p:cNvGrpSpPr/>
            <p:nvPr/>
          </p:nvGrpSpPr>
          <p:grpSpPr>
            <a:xfrm>
              <a:off x="283301" y="307130"/>
              <a:ext cx="8707661" cy="6550870"/>
              <a:chOff x="283301" y="307130"/>
              <a:chExt cx="8707661" cy="655087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83301" y="307130"/>
                <a:ext cx="8664969" cy="6550870"/>
              </a:xfrm>
              <a:prstGeom prst="rect">
                <a:avLst/>
              </a:prstGeom>
              <a:solidFill>
                <a:schemeClr val="bg1">
                  <a:lumMod val="85000"/>
                  <a:alpha val="1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3020428" y="672132"/>
                <a:ext cx="2871008" cy="2872640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 - system level definition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34947" y="355060"/>
                <a:ext cx="2204960" cy="31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 smtClean="0"/>
                  <a:t>OpenETCS </a:t>
                </a:r>
                <a:r>
                  <a:rPr lang="fr-FR" sz="1100" i="1" dirty="0" err="1" smtClean="0"/>
                  <a:t>product</a:t>
                </a:r>
                <a:r>
                  <a:rPr lang="fr-FR" sz="1100" i="1" dirty="0" smtClean="0"/>
                  <a:t> </a:t>
                </a:r>
                <a:r>
                  <a:rPr lang="fr-FR" sz="1100" i="1" dirty="0" err="1" smtClean="0"/>
                  <a:t>definition</a:t>
                </a:r>
                <a:endParaRPr lang="fr-FR" sz="1100" i="1" dirty="0"/>
              </a:p>
            </p:txBody>
          </p:sp>
          <p:pic>
            <p:nvPicPr>
              <p:cNvPr id="19" name="Image 18" descr="1stlevelarchitectur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195" y="1307724"/>
                <a:ext cx="1390605" cy="894849"/>
              </a:xfrm>
              <a:prstGeom prst="rect">
                <a:avLst/>
              </a:prstGeom>
            </p:spPr>
          </p:pic>
          <p:sp>
            <p:nvSpPr>
              <p:cNvPr id="13" name="Cylindre 12"/>
              <p:cNvSpPr/>
              <p:nvPr/>
            </p:nvSpPr>
            <p:spPr>
              <a:xfrm>
                <a:off x="469608" y="1941286"/>
                <a:ext cx="1889100" cy="4262351"/>
              </a:xfrm>
              <a:prstGeom prst="can">
                <a:avLst>
                  <a:gd name="adj" fmla="val 9286"/>
                </a:avLst>
              </a:prstGeom>
              <a:solidFill>
                <a:srgbClr val="CC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" name="Image 1" descr="2ndlevelarchitectur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7831" y="2283307"/>
                <a:ext cx="2600646" cy="1163697"/>
              </a:xfrm>
              <a:prstGeom prst="rect">
                <a:avLst/>
              </a:prstGeom>
            </p:spPr>
          </p:pic>
          <p:sp>
            <p:nvSpPr>
              <p:cNvPr id="14" name="Rectangle à coins arrondis 13"/>
              <p:cNvSpPr/>
              <p:nvPr/>
            </p:nvSpPr>
            <p:spPr>
              <a:xfrm>
                <a:off x="6489162" y="2428464"/>
                <a:ext cx="2380011" cy="349441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7177335" y="4674186"/>
                <a:ext cx="1421305" cy="587034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7229428" y="4732821"/>
                <a:ext cx="1449343" cy="613773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309427" y="4822838"/>
                <a:ext cx="1481016" cy="619804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Detailed design function model</a:t>
                </a:r>
                <a:endParaRPr lang="eu-ES" sz="1100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6737074" y="3650584"/>
                <a:ext cx="1672503" cy="44156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 rot="2081400">
                <a:off x="5588368" y="2712242"/>
                <a:ext cx="14115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 rot="2157710">
                <a:off x="4853999" y="3838930"/>
                <a:ext cx="2109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 </a:t>
                </a:r>
                <a:r>
                  <a:rPr lang="fr-FR" sz="1400" dirty="0" err="1" smtClean="0"/>
                  <a:t>definition</a:t>
                </a:r>
                <a:endParaRPr lang="fr-FR" sz="1400" dirty="0"/>
              </a:p>
            </p:txBody>
          </p:sp>
          <p:cxnSp>
            <p:nvCxnSpPr>
              <p:cNvPr id="26" name="Connecteur droit avec flèche 25"/>
              <p:cNvCxnSpPr>
                <a:endCxn id="17" idx="1"/>
              </p:cNvCxnSpPr>
              <p:nvPr/>
            </p:nvCxnSpPr>
            <p:spPr>
              <a:xfrm>
                <a:off x="4706745" y="3279225"/>
                <a:ext cx="2602682" cy="185351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/>
              <p:cNvCxnSpPr>
                <a:stCxn id="2" idx="3"/>
              </p:cNvCxnSpPr>
              <p:nvPr/>
            </p:nvCxnSpPr>
            <p:spPr>
              <a:xfrm>
                <a:off x="5738477" y="2865156"/>
                <a:ext cx="998597" cy="72549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8124098" y="4050836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ZoneTexte 29"/>
              <p:cNvSpPr txBox="1"/>
              <p:nvPr/>
            </p:nvSpPr>
            <p:spPr>
              <a:xfrm>
                <a:off x="7123770" y="4229893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7954114" y="4050836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flipH="1" flipV="1">
                <a:off x="2215246" y="4509660"/>
                <a:ext cx="5014184" cy="223164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/>
              <p:nvPr/>
            </p:nvCxnSpPr>
            <p:spPr>
              <a:xfrm flipH="1" flipV="1">
                <a:off x="2181350" y="4674186"/>
                <a:ext cx="5048080" cy="223874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/>
              <p:cNvCxnSpPr/>
              <p:nvPr/>
            </p:nvCxnSpPr>
            <p:spPr>
              <a:xfrm flipH="1">
                <a:off x="2181350" y="5349939"/>
                <a:ext cx="5200480" cy="242109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/>
              <p:nvPr/>
            </p:nvCxnSpPr>
            <p:spPr>
              <a:xfrm flipH="1">
                <a:off x="2181350" y="5242553"/>
                <a:ext cx="5048080" cy="200089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à coins arrondis 55"/>
              <p:cNvSpPr/>
              <p:nvPr/>
            </p:nvSpPr>
            <p:spPr>
              <a:xfrm>
                <a:off x="7046367" y="5561842"/>
                <a:ext cx="988960" cy="259142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cxnSp>
            <p:nvCxnSpPr>
              <p:cNvPr id="57" name="Connecteur droit avec flèche 56"/>
              <p:cNvCxnSpPr/>
              <p:nvPr/>
            </p:nvCxnSpPr>
            <p:spPr>
              <a:xfrm flipH="1">
                <a:off x="2181350" y="5638053"/>
                <a:ext cx="4865017" cy="12957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à coins arrondis 60"/>
              <p:cNvSpPr/>
              <p:nvPr/>
            </p:nvSpPr>
            <p:spPr>
              <a:xfrm>
                <a:off x="6920191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cxnSp>
            <p:nvCxnSpPr>
              <p:cNvPr id="62" name="Connecteur droit avec flèche 61"/>
              <p:cNvCxnSpPr/>
              <p:nvPr/>
            </p:nvCxnSpPr>
            <p:spPr>
              <a:xfrm>
                <a:off x="7584693" y="5947460"/>
                <a:ext cx="1" cy="41890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ZoneTexte 62"/>
              <p:cNvSpPr txBox="1"/>
              <p:nvPr/>
            </p:nvSpPr>
            <p:spPr>
              <a:xfrm>
                <a:off x="7571846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sp>
            <p:nvSpPr>
              <p:cNvPr id="84" name="Rectangle à coins arrondis 83"/>
              <p:cNvSpPr/>
              <p:nvPr/>
            </p:nvSpPr>
            <p:spPr>
              <a:xfrm>
                <a:off x="3107591" y="3773242"/>
                <a:ext cx="2047320" cy="681986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SW Architecture and Design Document (Draft)</a:t>
                </a:r>
                <a:endParaRPr lang="eu-ES" sz="1400" dirty="0"/>
              </a:p>
            </p:txBody>
          </p:sp>
          <p:cxnSp>
            <p:nvCxnSpPr>
              <p:cNvPr id="85" name="Connecteur droit avec flèche 84"/>
              <p:cNvCxnSpPr>
                <a:endCxn id="84" idx="3"/>
              </p:cNvCxnSpPr>
              <p:nvPr/>
            </p:nvCxnSpPr>
            <p:spPr>
              <a:xfrm flipH="1">
                <a:off x="5154911" y="3886092"/>
                <a:ext cx="1304011" cy="22814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er 107"/>
              <p:cNvGrpSpPr/>
              <p:nvPr/>
            </p:nvGrpSpPr>
            <p:grpSpPr>
              <a:xfrm>
                <a:off x="6294158" y="559597"/>
                <a:ext cx="2384613" cy="370751"/>
                <a:chOff x="6294158" y="420861"/>
                <a:chExt cx="2384613" cy="370751"/>
              </a:xfrm>
            </p:grpSpPr>
            <p:cxnSp>
              <p:nvCxnSpPr>
                <p:cNvPr id="109" name="Connecteur droit avec flèche 108"/>
                <p:cNvCxnSpPr/>
                <p:nvPr/>
              </p:nvCxnSpPr>
              <p:spPr>
                <a:xfrm flipH="1" flipV="1">
                  <a:off x="6737074" y="420861"/>
                  <a:ext cx="1642100" cy="5815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ZoneTexte 110"/>
                <p:cNvSpPr txBox="1"/>
                <p:nvPr/>
              </p:nvSpPr>
              <p:spPr>
                <a:xfrm>
                  <a:off x="6294158" y="483835"/>
                  <a:ext cx="2384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u-ES" sz="1400" dirty="0" smtClean="0"/>
                    <a:t>Deduce (create) requirements</a:t>
                  </a:r>
                  <a:endParaRPr lang="eu-ES" sz="1400" dirty="0"/>
                </a:p>
              </p:txBody>
            </p:sp>
          </p:grpSp>
          <p:sp>
            <p:nvSpPr>
              <p:cNvPr id="47" name="Carré corné 46"/>
              <p:cNvSpPr/>
              <p:nvPr/>
            </p:nvSpPr>
            <p:spPr>
              <a:xfrm>
                <a:off x="4237548" y="5922875"/>
                <a:ext cx="938394" cy="705864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openETCS API</a:t>
                </a:r>
                <a:endParaRPr lang="fr-FR" sz="1400" dirty="0"/>
              </a:p>
            </p:txBody>
          </p:sp>
          <p:cxnSp>
            <p:nvCxnSpPr>
              <p:cNvPr id="48" name="Connecteur droit avec flèche 47"/>
              <p:cNvCxnSpPr/>
              <p:nvPr/>
            </p:nvCxnSpPr>
            <p:spPr>
              <a:xfrm flipV="1">
                <a:off x="5175942" y="5442643"/>
                <a:ext cx="2205888" cy="6412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ylindre 49"/>
              <p:cNvSpPr/>
              <p:nvPr/>
            </p:nvSpPr>
            <p:spPr>
              <a:xfrm>
                <a:off x="469607" y="780009"/>
                <a:ext cx="1889101" cy="968015"/>
              </a:xfrm>
              <a:prstGeom prst="can">
                <a:avLst>
                  <a:gd name="adj" fmla="val 11757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" name="Connecteur droit avec flèche 51"/>
              <p:cNvCxnSpPr/>
              <p:nvPr/>
            </p:nvCxnSpPr>
            <p:spPr>
              <a:xfrm>
                <a:off x="1438875" y="1740394"/>
                <a:ext cx="0" cy="2721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/>
              <p:nvPr/>
            </p:nvCxnSpPr>
            <p:spPr>
              <a:xfrm>
                <a:off x="2366013" y="1345974"/>
                <a:ext cx="654415" cy="31107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/>
              <p:nvPr/>
            </p:nvCxnSpPr>
            <p:spPr>
              <a:xfrm>
                <a:off x="2358708" y="1505857"/>
                <a:ext cx="4765062" cy="408619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>
                <a:off x="2366013" y="1409095"/>
                <a:ext cx="4863417" cy="326509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484359" y="3635724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36759" y="3788124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9159" y="3940524"/>
                <a:ext cx="1426087" cy="84828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6759" y="5093603"/>
                <a:ext cx="1504876" cy="861687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SW Component</a:t>
                </a:r>
              </a:p>
              <a:p>
                <a:pPr algn="ctr"/>
                <a:r>
                  <a:rPr lang="fr-FR" sz="1600" dirty="0" smtClean="0"/>
                  <a:t>Interface requirements</a:t>
                </a:r>
                <a:endParaRPr lang="fr-FR" sz="16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50333" y="2679357"/>
                <a:ext cx="1591302" cy="684116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 smtClean="0"/>
              </a:p>
              <a:p>
                <a:pPr algn="ctr"/>
                <a:r>
                  <a:rPr lang="fr-FR" sz="1600" dirty="0" smtClean="0"/>
                  <a:t>requirements</a:t>
                </a:r>
                <a:endParaRPr lang="fr-FR" sz="1600" dirty="0"/>
              </a:p>
            </p:txBody>
          </p:sp>
          <p:cxnSp>
            <p:nvCxnSpPr>
              <p:cNvPr id="86" name="Connecteur droit avec flèche 85"/>
              <p:cNvCxnSpPr>
                <a:stCxn id="84" idx="1"/>
              </p:cNvCxnSpPr>
              <p:nvPr/>
            </p:nvCxnSpPr>
            <p:spPr>
              <a:xfrm flipH="1">
                <a:off x="2111395" y="4114235"/>
                <a:ext cx="996196" cy="107388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4" idx="1"/>
              </p:cNvCxnSpPr>
              <p:nvPr/>
            </p:nvCxnSpPr>
            <p:spPr>
              <a:xfrm flipH="1">
                <a:off x="2185006" y="4114235"/>
                <a:ext cx="922585" cy="6122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Connecteur droit avec flèche 100"/>
            <p:cNvCxnSpPr/>
            <p:nvPr/>
          </p:nvCxnSpPr>
          <p:spPr>
            <a:xfrm flipH="1">
              <a:off x="2141635" y="4050836"/>
              <a:ext cx="4595439" cy="12957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7025568" y="1086954"/>
              <a:ext cx="1289908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6446558" y="108695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Input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57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4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smtClean="0"/>
              <a:t>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16</a:t>
            </a:fld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764527" y="1083596"/>
            <a:ext cx="7995105" cy="5131194"/>
            <a:chOff x="764527" y="1083596"/>
            <a:chExt cx="7995105" cy="5131194"/>
          </a:xfrm>
        </p:grpSpPr>
        <p:grpSp>
          <p:nvGrpSpPr>
            <p:cNvPr id="101" name="Grouper 100"/>
            <p:cNvGrpSpPr/>
            <p:nvPr/>
          </p:nvGrpSpPr>
          <p:grpSpPr>
            <a:xfrm>
              <a:off x="764527" y="1083596"/>
              <a:ext cx="7995105" cy="5131194"/>
              <a:chOff x="764527" y="1083596"/>
              <a:chExt cx="7995105" cy="5131194"/>
            </a:xfrm>
          </p:grpSpPr>
          <p:grpSp>
            <p:nvGrpSpPr>
              <p:cNvPr id="99" name="Grouper 98"/>
              <p:cNvGrpSpPr/>
              <p:nvPr/>
            </p:nvGrpSpPr>
            <p:grpSpPr>
              <a:xfrm>
                <a:off x="764527" y="1083596"/>
                <a:ext cx="7995105" cy="5131194"/>
                <a:chOff x="764527" y="1083596"/>
                <a:chExt cx="7995105" cy="5131194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658941" y="1311455"/>
                  <a:ext cx="2387979" cy="640747"/>
                </a:xfrm>
                <a:prstGeom prst="rect">
                  <a:avLst/>
                </a:prstGeom>
                <a:solidFill>
                  <a:srgbClr val="CCC1DA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>
                      <a:solidFill>
                        <a:schemeClr val="tx1"/>
                      </a:solidFill>
                    </a:rPr>
                    <a:t>Reference Requirement Data Base</a:t>
                  </a:r>
                  <a:endParaRPr lang="fr-FR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er 68"/>
                <p:cNvGrpSpPr/>
                <p:nvPr/>
              </p:nvGrpSpPr>
              <p:grpSpPr>
                <a:xfrm>
                  <a:off x="764527" y="1083596"/>
                  <a:ext cx="7612944" cy="5073985"/>
                  <a:chOff x="764527" y="1083596"/>
                  <a:chExt cx="7612944" cy="5073985"/>
                </a:xfrm>
              </p:grpSpPr>
              <p:grpSp>
                <p:nvGrpSpPr>
                  <p:cNvPr id="68" name="Grouper 67"/>
                  <p:cNvGrpSpPr/>
                  <p:nvPr/>
                </p:nvGrpSpPr>
                <p:grpSpPr>
                  <a:xfrm>
                    <a:off x="764527" y="1083596"/>
                    <a:ext cx="7612944" cy="5073985"/>
                    <a:chOff x="764527" y="1083596"/>
                    <a:chExt cx="7612944" cy="5073985"/>
                  </a:xfrm>
                </p:grpSpPr>
                <p:sp>
                  <p:nvSpPr>
                    <p:cNvPr id="53" name="Ellipse 52"/>
                    <p:cNvSpPr/>
                    <p:nvPr/>
                  </p:nvSpPr>
                  <p:spPr>
                    <a:xfrm>
                      <a:off x="1600215" y="5474721"/>
                      <a:ext cx="1818873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RT-tester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67" name="Grouper 66"/>
                    <p:cNvGrpSpPr/>
                    <p:nvPr/>
                  </p:nvGrpSpPr>
                  <p:grpSpPr>
                    <a:xfrm>
                      <a:off x="764527" y="1083596"/>
                      <a:ext cx="7612944" cy="4391125"/>
                      <a:chOff x="764527" y="1083596"/>
                      <a:chExt cx="7612944" cy="4391125"/>
                    </a:xfrm>
                  </p:grpSpPr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3840423" y="2104182"/>
                        <a:ext cx="992579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Copy </a:t>
                        </a:r>
                      </a:p>
                      <a:p>
                        <a:r>
                          <a:rPr lang="fr-FR" dirty="0" smtClean="0"/>
                          <a:t>/ update</a:t>
                        </a:r>
                        <a:endParaRPr lang="fr-FR" dirty="0"/>
                      </a:p>
                    </p:txBody>
                  </p:sp>
                  <p:grpSp>
                    <p:nvGrpSpPr>
                      <p:cNvPr id="45" name="Grouper 44"/>
                      <p:cNvGrpSpPr/>
                      <p:nvPr/>
                    </p:nvGrpSpPr>
                    <p:grpSpPr>
                      <a:xfrm>
                        <a:off x="764527" y="1107126"/>
                        <a:ext cx="1350434" cy="822192"/>
                        <a:chOff x="2097801" y="1107126"/>
                        <a:chExt cx="1350434" cy="822192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2224077" y="1288571"/>
                          <a:ext cx="1224158" cy="64074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dirty="0" err="1" smtClean="0">
                              <a:solidFill>
                                <a:schemeClr val="tx1"/>
                              </a:solidFill>
                            </a:rPr>
                            <a:t>Subset</a:t>
                          </a:r>
                          <a:r>
                            <a:rPr lang="fr-FR" dirty="0" smtClean="0">
                              <a:solidFill>
                                <a:schemeClr val="tx1"/>
                              </a:solidFill>
                            </a:rPr>
                            <a:t> 026</a:t>
                          </a:r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2" name="Image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97801" y="1107126"/>
                          <a:ext cx="394505" cy="394505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1" name="Ellipse 20"/>
                      <p:cNvSpPr/>
                      <p:nvPr/>
                    </p:nvSpPr>
                    <p:spPr>
                      <a:xfrm>
                        <a:off x="4084340" y="2820672"/>
                        <a:ext cx="1533058" cy="682860"/>
                      </a:xfrm>
                      <a:prstGeom prst="ellipse">
                        <a:avLst/>
                      </a:prstGeom>
                      <a:solidFill>
                        <a:srgbClr val="CCC1DA"/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smtClean="0">
                            <a:solidFill>
                              <a:srgbClr val="000000"/>
                            </a:solidFill>
                          </a:rPr>
                          <a:t>ReqCycle</a:t>
                        </a:r>
                        <a:endParaRPr lang="fr-FR" dirty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Ellipse 25"/>
                      <p:cNvSpPr/>
                      <p:nvPr/>
                    </p:nvSpPr>
                    <p:spPr>
                      <a:xfrm>
                        <a:off x="6793547" y="4495645"/>
                        <a:ext cx="1583924" cy="682860"/>
                      </a:xfrm>
                      <a:prstGeom prst="ellipse">
                        <a:avLst/>
                      </a:prstGeom>
                      <a:solidFill>
                        <a:srgbClr val="CCC1DA"/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smtClean="0">
                            <a:solidFill>
                              <a:srgbClr val="000000"/>
                            </a:solidFill>
                          </a:rPr>
                          <a:t>SCADE</a:t>
                        </a:r>
                        <a:endParaRPr lang="fr-FR" dirty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>
                        <a:off x="1555509" y="4269664"/>
                        <a:ext cx="1911031" cy="682860"/>
                      </a:xfrm>
                      <a:prstGeom prst="ellipse">
                        <a:avLst/>
                      </a:prstGeom>
                      <a:solidFill>
                        <a:srgbClr val="CCC1DA"/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smtClean="0">
                            <a:solidFill>
                              <a:srgbClr val="000000"/>
                            </a:solidFill>
                          </a:rPr>
                          <a:t>Papyrus</a:t>
                        </a:r>
                        <a:endParaRPr lang="fr-FR" dirty="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cxnSp>
                    <p:nvCxnSpPr>
                      <p:cNvPr id="29" name="Connecteur droit avec flèche 28"/>
                      <p:cNvCxnSpPr>
                        <a:endCxn id="27" idx="7"/>
                      </p:cNvCxnSpPr>
                      <p:nvPr/>
                    </p:nvCxnSpPr>
                    <p:spPr>
                      <a:xfrm flipH="1">
                        <a:off x="3186676" y="3503532"/>
                        <a:ext cx="1195122" cy="866135"/>
                      </a:xfrm>
                      <a:prstGeom prst="straightConnector1">
                        <a:avLst/>
                      </a:prstGeom>
                      <a:ln>
                        <a:solidFill>
                          <a:srgbClr val="008000"/>
                        </a:solidFill>
                        <a:headEnd type="stealth" w="lg" len="lg"/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necteur droit avec flèche 30"/>
                      <p:cNvCxnSpPr>
                        <a:stCxn id="26" idx="0"/>
                        <a:endCxn id="50" idx="4"/>
                      </p:cNvCxnSpPr>
                      <p:nvPr/>
                    </p:nvCxnSpPr>
                    <p:spPr>
                      <a:xfrm flipV="1">
                        <a:off x="7585509" y="3738085"/>
                        <a:ext cx="0" cy="757560"/>
                      </a:xfrm>
                      <a:prstGeom prst="straightConnector1">
                        <a:avLst/>
                      </a:prstGeom>
                      <a:ln>
                        <a:solidFill>
                          <a:srgbClr val="008000"/>
                        </a:solidFill>
                        <a:headEnd type="stealth" w="lg" len="lg"/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ZoneTexte 33"/>
                      <p:cNvSpPr txBox="1"/>
                      <p:nvPr/>
                    </p:nvSpPr>
                    <p:spPr>
                      <a:xfrm>
                        <a:off x="3162671" y="3541513"/>
                        <a:ext cx="5608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Link</a:t>
                        </a:r>
                        <a:endParaRPr lang="fr-FR" dirty="0"/>
                      </a:p>
                    </p:txBody>
                  </p:sp>
                  <p:sp>
                    <p:nvSpPr>
                      <p:cNvPr id="35" name="ZoneTexte 34"/>
                      <p:cNvSpPr txBox="1"/>
                      <p:nvPr/>
                    </p:nvSpPr>
                    <p:spPr>
                      <a:xfrm>
                        <a:off x="5940821" y="3503532"/>
                        <a:ext cx="5608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Link</a:t>
                        </a:r>
                        <a:endParaRPr lang="fr-FR" dirty="0"/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775633" y="3068972"/>
                        <a:ext cx="2206432" cy="669113"/>
                      </a:xfrm>
                      <a:prstGeom prst="rect">
                        <a:avLst/>
                      </a:prstGeom>
                      <a:solidFill>
                        <a:srgbClr val="CCC1DA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 smtClean="0">
                            <a:solidFill>
                              <a:schemeClr val="tx1"/>
                            </a:solidFill>
                          </a:rPr>
                          <a:t>Read </a:t>
                        </a:r>
                        <a:r>
                          <a:rPr lang="fr-FR" sz="1600" dirty="0" err="1" smtClean="0">
                            <a:solidFill>
                              <a:schemeClr val="tx1"/>
                            </a:solidFill>
                          </a:rPr>
                          <a:t>Only</a:t>
                        </a:r>
                        <a:r>
                          <a:rPr lang="fr-FR" sz="1600" dirty="0" smtClean="0">
                            <a:solidFill>
                              <a:schemeClr val="tx1"/>
                            </a:solidFill>
                          </a:rPr>
                          <a:t> Requirement Data Base</a:t>
                        </a:r>
                        <a:endParaRPr lang="fr-FR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8" name="Connecteur droit avec flèche 37"/>
                      <p:cNvCxnSpPr>
                        <a:stCxn id="21" idx="2"/>
                        <a:endCxn id="37" idx="3"/>
                      </p:cNvCxnSpPr>
                      <p:nvPr/>
                    </p:nvCxnSpPr>
                    <p:spPr>
                      <a:xfrm flipH="1">
                        <a:off x="2982065" y="3162102"/>
                        <a:ext cx="1102275" cy="241427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ZoneTexte 42"/>
                      <p:cNvSpPr txBox="1"/>
                      <p:nvPr/>
                    </p:nvSpPr>
                    <p:spPr>
                      <a:xfrm>
                        <a:off x="6378205" y="1133896"/>
                        <a:ext cx="85428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err="1" smtClean="0"/>
                          <a:t>classify</a:t>
                        </a:r>
                        <a:endParaRPr lang="fr-FR" dirty="0"/>
                      </a:p>
                    </p:txBody>
                  </p:sp>
                  <p:cxnSp>
                    <p:nvCxnSpPr>
                      <p:cNvPr id="46" name="Connecteur droit avec flèche 45"/>
                      <p:cNvCxnSpPr>
                        <a:stCxn id="6" idx="3"/>
                        <a:endCxn id="39" idx="1"/>
                      </p:cNvCxnSpPr>
                      <p:nvPr/>
                    </p:nvCxnSpPr>
                    <p:spPr>
                      <a:xfrm>
                        <a:off x="2114961" y="1608945"/>
                        <a:ext cx="1543980" cy="22884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ZoneTexte 47"/>
                      <p:cNvSpPr txBox="1"/>
                      <p:nvPr/>
                    </p:nvSpPr>
                    <p:spPr>
                      <a:xfrm>
                        <a:off x="2127023" y="1142614"/>
                        <a:ext cx="15319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Import </a:t>
                        </a:r>
                        <a:r>
                          <a:rPr lang="fr-FR" dirty="0" smtClean="0"/>
                          <a:t>(script)</a:t>
                        </a:r>
                        <a:endParaRPr lang="fr-FR" dirty="0"/>
                      </a:p>
                    </p:txBody>
                  </p:sp>
                  <p:cxnSp>
                    <p:nvCxnSpPr>
                      <p:cNvPr id="49" name="Connecteur droit avec flèche 48"/>
                      <p:cNvCxnSpPr>
                        <a:stCxn id="39" idx="2"/>
                        <a:endCxn id="21" idx="0"/>
                      </p:cNvCxnSpPr>
                      <p:nvPr/>
                    </p:nvCxnSpPr>
                    <p:spPr>
                      <a:xfrm flipH="1">
                        <a:off x="4850869" y="1952202"/>
                        <a:ext cx="2062" cy="868470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cteur droit avec flèche 53"/>
                      <p:cNvCxnSpPr>
                        <a:stCxn id="27" idx="4"/>
                        <a:endCxn id="53" idx="0"/>
                      </p:cNvCxnSpPr>
                      <p:nvPr/>
                    </p:nvCxnSpPr>
                    <p:spPr>
                      <a:xfrm flipH="1">
                        <a:off x="2509652" y="4952524"/>
                        <a:ext cx="1373" cy="522197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stealth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8" name="Image 1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3872" y="1083596"/>
                        <a:ext cx="880936" cy="362916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66" name="Image 6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94176" y="2783439"/>
                    <a:ext cx="795600" cy="4296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47" name="Ellipse 46"/>
                <p:cNvSpPr/>
                <p:nvPr/>
              </p:nvSpPr>
              <p:spPr>
                <a:xfrm>
                  <a:off x="7356388" y="1300013"/>
                  <a:ext cx="1403244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>
                      <a:solidFill>
                        <a:srgbClr val="000000"/>
                      </a:solidFill>
                    </a:rPr>
                    <a:t>ProR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51" name="Connecteur droit avec flèche 50"/>
                <p:cNvCxnSpPr>
                  <a:stCxn id="47" idx="2"/>
                  <a:endCxn id="39" idx="3"/>
                </p:cNvCxnSpPr>
                <p:nvPr/>
              </p:nvCxnSpPr>
              <p:spPr>
                <a:xfrm flipH="1" flipV="1">
                  <a:off x="6046920" y="1631829"/>
                  <a:ext cx="1309468" cy="9614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Ellipse 85"/>
                <p:cNvSpPr/>
                <p:nvPr/>
              </p:nvSpPr>
              <p:spPr>
                <a:xfrm>
                  <a:off x="3945660" y="5531930"/>
                  <a:ext cx="1889109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>
                      <a:solidFill>
                        <a:srgbClr val="000000"/>
                      </a:solidFill>
                    </a:rPr>
                    <a:t>GenDoc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87" name="Connecteur droit avec flèche 86"/>
                <p:cNvCxnSpPr/>
                <p:nvPr/>
              </p:nvCxnSpPr>
              <p:spPr>
                <a:xfrm>
                  <a:off x="4854993" y="3501197"/>
                  <a:ext cx="0" cy="205957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ZoneTexte 91"/>
                <p:cNvSpPr txBox="1"/>
                <p:nvPr/>
              </p:nvSpPr>
              <p:spPr>
                <a:xfrm>
                  <a:off x="4850870" y="3708887"/>
                  <a:ext cx="9839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Export traces</a:t>
                  </a:r>
                  <a:endParaRPr lang="fr-FR" dirty="0"/>
                </a:p>
              </p:txBody>
            </p:sp>
            <p:sp>
              <p:nvSpPr>
                <p:cNvPr id="97" name="ZoneTexte 96"/>
                <p:cNvSpPr txBox="1"/>
                <p:nvPr/>
              </p:nvSpPr>
              <p:spPr>
                <a:xfrm>
                  <a:off x="832460" y="4962139"/>
                  <a:ext cx="13131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Create</a:t>
                  </a:r>
                  <a:r>
                    <a:rPr lang="fr-FR" dirty="0" smtClean="0"/>
                    <a:t> </a:t>
                  </a:r>
                  <a:r>
                    <a:rPr lang="fr-FR" dirty="0" smtClean="0"/>
                    <a:t>tests</a:t>
                  </a:r>
                  <a:endParaRPr lang="fr-FR" dirty="0"/>
                </a:p>
              </p:txBody>
            </p:sp>
            <p:sp>
              <p:nvSpPr>
                <p:cNvPr id="98" name="ZoneTexte 97"/>
                <p:cNvSpPr txBox="1"/>
                <p:nvPr/>
              </p:nvSpPr>
              <p:spPr>
                <a:xfrm>
                  <a:off x="3191449" y="2839280"/>
                  <a:ext cx="669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store</a:t>
                  </a:r>
                  <a:endParaRPr lang="fr-FR" dirty="0"/>
                </a:p>
              </p:txBody>
            </p:sp>
          </p:grpSp>
          <p:pic>
            <p:nvPicPr>
              <p:cNvPr id="100" name="Image 9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6984" y="4952524"/>
                <a:ext cx="831894" cy="369332"/>
              </a:xfrm>
              <a:prstGeom prst="rect">
                <a:avLst/>
              </a:prstGeom>
            </p:spPr>
          </p:pic>
        </p:grpSp>
        <p:sp>
          <p:nvSpPr>
            <p:cNvPr id="50" name="Ellipse 49"/>
            <p:cNvSpPr/>
            <p:nvPr/>
          </p:nvSpPr>
          <p:spPr>
            <a:xfrm>
              <a:off x="6484218" y="2750513"/>
              <a:ext cx="2202581" cy="987572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RM Gateway (</a:t>
              </a:r>
              <a:r>
                <a:rPr lang="fr-FR" dirty="0" err="1" smtClean="0">
                  <a:solidFill>
                    <a:srgbClr val="000000"/>
                  </a:solidFill>
                </a:rPr>
                <a:t>based</a:t>
              </a:r>
              <a:r>
                <a:rPr lang="fr-FR" dirty="0" smtClean="0">
                  <a:solidFill>
                    <a:srgbClr val="000000"/>
                  </a:solidFill>
                </a:rPr>
                <a:t> on </a:t>
              </a:r>
              <a:r>
                <a:rPr lang="fr-FR" dirty="0" err="1" smtClean="0">
                  <a:solidFill>
                    <a:srgbClr val="000000"/>
                  </a:solidFill>
                </a:rPr>
                <a:t>ReqTify</a:t>
              </a:r>
              <a:r>
                <a:rPr lang="fr-FR" dirty="0" smtClean="0">
                  <a:solidFill>
                    <a:srgbClr val="000000"/>
                  </a:solidFill>
                </a:rPr>
                <a:t>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5834769" y="1952202"/>
              <a:ext cx="891021" cy="1020450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6343562" y="22101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copy</a:t>
              </a:r>
              <a:endParaRPr lang="fr-FR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H="1">
              <a:off x="4280073" y="3496658"/>
              <a:ext cx="355405" cy="1399951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724514" y="3946498"/>
              <a:ext cx="800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Export</a:t>
              </a:r>
            </a:p>
            <a:p>
              <a:r>
                <a:rPr lang="fr-FR" dirty="0" smtClean="0"/>
                <a:t>traces</a:t>
              </a:r>
              <a:endParaRPr lang="fr-FR" dirty="0"/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3562" y="4894979"/>
              <a:ext cx="501555" cy="493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</a:t>
            </a:r>
            <a:r>
              <a:rPr lang="fr-FR" dirty="0" smtClean="0"/>
              <a:t>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17</a:t>
            </a:fld>
            <a:endParaRPr lang="fr-FR"/>
          </a:p>
        </p:txBody>
      </p:sp>
      <p:grpSp>
        <p:nvGrpSpPr>
          <p:cNvPr id="71" name="Grouper 70"/>
          <p:cNvGrpSpPr/>
          <p:nvPr/>
        </p:nvGrpSpPr>
        <p:grpSpPr>
          <a:xfrm>
            <a:off x="829427" y="1019618"/>
            <a:ext cx="8042108" cy="5429984"/>
            <a:chOff x="829427" y="1019618"/>
            <a:chExt cx="8042108" cy="542998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29427" y="1095206"/>
              <a:ext cx="7906384" cy="5107664"/>
              <a:chOff x="832460" y="1107126"/>
              <a:chExt cx="7906384" cy="510766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350865" y="1461564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107126"/>
                <a:ext cx="7785031" cy="5050455"/>
                <a:chOff x="953813" y="1107126"/>
                <a:chExt cx="7785031" cy="505045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107126"/>
                  <a:ext cx="7777320" cy="5050455"/>
                  <a:chOff x="953813" y="1107126"/>
                  <a:chExt cx="7777320" cy="505045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107126"/>
                    <a:ext cx="7777320" cy="4367595"/>
                    <a:chOff x="953813" y="1107126"/>
                    <a:chExt cx="7777320" cy="4367595"/>
                  </a:xfrm>
                </p:grpSpPr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1744260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718248"/>
                      <a:ext cx="897664" cy="651419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</p:cNvCxnSpPr>
                    <p:nvPr/>
                  </p:nvCxnSpPr>
                  <p:spPr>
                    <a:xfrm flipH="1" flipV="1">
                      <a:off x="5617400" y="3718248"/>
                      <a:ext cx="483142" cy="551416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560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95337" y="3700118"/>
                      <a:ext cx="560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24701" y="2838921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</p:cNvCxnSpPr>
                    <p:nvPr/>
                  </p:nvCxnSpPr>
                  <p:spPr>
                    <a:xfrm>
                      <a:off x="5617398" y="3162102"/>
                      <a:ext cx="580757" cy="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avec flèche 45"/>
                    <p:cNvCxnSpPr>
                      <a:stCxn id="6" idx="3"/>
                    </p:cNvCxnSpPr>
                    <p:nvPr/>
                  </p:nvCxnSpPr>
                  <p:spPr>
                    <a:xfrm>
                      <a:off x="2304247" y="1608945"/>
                      <a:ext cx="1162293" cy="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8280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37" idx="0"/>
                    </p:cNvCxnSpPr>
                    <p:nvPr/>
                  </p:nvCxnSpPr>
                  <p:spPr>
                    <a:xfrm>
                      <a:off x="7544855" y="2102311"/>
                      <a:ext cx="83062" cy="73661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>
                    <a:xfrm>
                      <a:off x="2280348" y="2401827"/>
                      <a:ext cx="1134225" cy="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09652" y="2033453"/>
                      <a:ext cx="8280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850197" y="1224972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43244" y="2497906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3742350" y="1587888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6"/>
              </p:cNvCxnSpPr>
              <p:nvPr/>
            </p:nvCxnSpPr>
            <p:spPr>
              <a:xfrm>
                <a:off x="5145594" y="1929318"/>
                <a:ext cx="109592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Create</a:t>
                </a:r>
                <a:r>
                  <a:rPr lang="fr-FR" dirty="0" smtClean="0"/>
                  <a:t> </a:t>
                </a:r>
                <a:r>
                  <a:rPr lang="fr-FR" dirty="0" smtClean="0"/>
                  <a:t>tests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3494" y="5676774"/>
              <a:ext cx="831894" cy="369332"/>
            </a:xfrm>
            <a:prstGeom prst="rect">
              <a:avLst/>
            </a:prstGeom>
          </p:spPr>
        </p:pic>
        <p:sp>
          <p:nvSpPr>
            <p:cNvPr id="10" name="Rectangle à coins arrondis 9"/>
            <p:cNvSpPr/>
            <p:nvPr/>
          </p:nvSpPr>
          <p:spPr>
            <a:xfrm>
              <a:off x="3418821" y="1019618"/>
              <a:ext cx="5452714" cy="2698630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452732" y="3872864"/>
              <a:ext cx="800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Export</a:t>
              </a:r>
            </a:p>
            <a:p>
              <a:endParaRPr lang="fr-FR" dirty="0"/>
            </a:p>
          </p:txBody>
        </p:sp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4865" y="5956137"/>
              <a:ext cx="501555" cy="493465"/>
            </a:xfrm>
            <a:prstGeom prst="rect">
              <a:avLst/>
            </a:prstGeom>
          </p:spPr>
        </p:pic>
        <p:cxnSp>
          <p:nvCxnSpPr>
            <p:cNvPr id="57" name="Connecteur droit avec flèche 56"/>
            <p:cNvCxnSpPr/>
            <p:nvPr/>
          </p:nvCxnSpPr>
          <p:spPr>
            <a:xfrm>
              <a:off x="7475318" y="3736809"/>
              <a:ext cx="0" cy="1842524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9245" y="5520010"/>
              <a:ext cx="880936" cy="362916"/>
            </a:xfrm>
            <a:prstGeom prst="rect">
              <a:avLst/>
            </a:prstGeom>
          </p:spPr>
        </p:pic>
        <p:cxnSp>
          <p:nvCxnSpPr>
            <p:cNvPr id="62" name="Connecteur droit avec flèche 61"/>
            <p:cNvCxnSpPr>
              <a:stCxn id="100" idx="1"/>
              <a:endCxn id="86" idx="6"/>
            </p:cNvCxnSpPr>
            <p:nvPr/>
          </p:nvCxnSpPr>
          <p:spPr>
            <a:xfrm flipH="1">
              <a:off x="5831736" y="5861440"/>
              <a:ext cx="90175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>
              <a:endCxn id="21" idx="0"/>
            </p:cNvCxnSpPr>
            <p:nvPr/>
          </p:nvCxnSpPr>
          <p:spPr>
            <a:xfrm>
              <a:off x="4589673" y="2206651"/>
              <a:ext cx="258163" cy="602101"/>
            </a:xfrm>
            <a:prstGeom prst="straightConnector1">
              <a:avLst/>
            </a:prstGeom>
            <a:ln>
              <a:solidFill>
                <a:srgbClr val="000000"/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à coins arrondis 77"/>
            <p:cNvSpPr/>
            <p:nvPr/>
          </p:nvSpPr>
          <p:spPr>
            <a:xfrm>
              <a:off x="6195122" y="1172018"/>
              <a:ext cx="2589562" cy="2402567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3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3167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14" name="Grouper 13"/>
            <p:cNvGrpSpPr/>
            <p:nvPr/>
          </p:nvGrpSpPr>
          <p:grpSpPr>
            <a:xfrm>
              <a:off x="953813" y="1044318"/>
              <a:ext cx="7866986" cy="5170472"/>
              <a:chOff x="953813" y="1044318"/>
              <a:chExt cx="7866986" cy="5170472"/>
            </a:xfrm>
          </p:grpSpPr>
          <p:grpSp>
            <p:nvGrpSpPr>
              <p:cNvPr id="69" name="Grouper 68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44318"/>
                  <a:ext cx="7866986" cy="5113263"/>
                  <a:chOff x="953813" y="1044318"/>
                  <a:chExt cx="7866986" cy="5113263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565892" y="5474721"/>
                    <a:ext cx="2163785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44318"/>
                    <a:ext cx="7866986" cy="4430403"/>
                    <a:chOff x="953813" y="1044318"/>
                    <a:chExt cx="7866986" cy="4430403"/>
                  </a:xfrm>
                </p:grpSpPr>
                <p:cxnSp>
                  <p:nvCxnSpPr>
                    <p:cNvPr id="9" name="Connecteur droit avec flèche 8"/>
                    <p:cNvCxnSpPr>
                      <a:stCxn id="6" idx="2"/>
                      <a:endCxn id="21" idx="0"/>
                    </p:cNvCxnSpPr>
                    <p:nvPr/>
                  </p:nvCxnSpPr>
                  <p:spPr>
                    <a:xfrm>
                      <a:off x="3283059" y="1945126"/>
                      <a:ext cx="1333274" cy="875546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087983" y="2115159"/>
                      <a:ext cx="11890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1.A Import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2521821" y="1107126"/>
                      <a:ext cx="1373317" cy="838000"/>
                      <a:chOff x="3855095" y="1107126"/>
                      <a:chExt cx="1373317" cy="838000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4004254" y="1304379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5095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3466540" y="2820672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217416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411277" y="3503532"/>
                      <a:ext cx="9705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429359" y="3403529"/>
                      <a:ext cx="948846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384765" y="3653627"/>
                      <a:ext cx="560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560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692825" y="2834419"/>
                      <a:ext cx="2127974" cy="640747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Reference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 flipV="1">
                      <a:off x="5766126" y="3154793"/>
                      <a:ext cx="926699" cy="7309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5786672" y="2785461"/>
                      <a:ext cx="8780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Update</a:t>
                      </a:r>
                      <a:endParaRPr lang="fr-FR" dirty="0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429358" y="1304379"/>
                      <a:ext cx="2098639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 requirements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108238" y="1044318"/>
                      <a:ext cx="1106203" cy="45571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6" name="Connecteur droit avec flèche 45"/>
                    <p:cNvCxnSpPr>
                      <a:endCxn id="44" idx="1"/>
                    </p:cNvCxnSpPr>
                    <p:nvPr/>
                  </p:nvCxnSpPr>
                  <p:spPr>
                    <a:xfrm>
                      <a:off x="3895138" y="1608945"/>
                      <a:ext cx="1534220" cy="1580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4128641" y="1239613"/>
                      <a:ext cx="13003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1.B1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44" idx="2"/>
                      <a:endCxn id="21" idx="7"/>
                    </p:cNvCxnSpPr>
                    <p:nvPr/>
                  </p:nvCxnSpPr>
                  <p:spPr>
                    <a:xfrm flipH="1">
                      <a:off x="5429359" y="1945126"/>
                      <a:ext cx="1049319" cy="975549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5958682" y="2299825"/>
                      <a:ext cx="13003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1.B2 Import</a:t>
                      </a:r>
                      <a:endParaRPr lang="fr-FR" dirty="0"/>
                    </a:p>
                  </p:txBody>
                </p: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>
                      <a:off x="2642593" y="4952524"/>
                      <a:ext cx="5192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953813" y="2841728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  <a:endCxn id="21" idx="2"/>
                    </p:cNvCxnSpPr>
                    <p:nvPr/>
                  </p:nvCxnSpPr>
                  <p:spPr>
                    <a:xfrm>
                      <a:off x="2177971" y="3162102"/>
                      <a:ext cx="1288569" cy="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280348" y="2736009"/>
                      <a:ext cx="8280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Import</a:t>
                      </a:r>
                      <a:endParaRPr lang="fr-FR" dirty="0"/>
                    </a:p>
                  </p:txBody>
                </p:sp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35533" y="2484491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9" name="Ellipse 38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3823942" y="4503099"/>
                <a:ext cx="800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export</a:t>
                </a:r>
                <a:endParaRPr lang="fr-FR" dirty="0"/>
              </a:p>
            </p:txBody>
          </p: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6984" y="4952524"/>
                <a:ext cx="831894" cy="369332"/>
              </a:xfrm>
              <a:prstGeom prst="rect">
                <a:avLst/>
              </a:prstGeom>
            </p:spPr>
          </p:pic>
        </p:grp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7018" y="5227988"/>
              <a:ext cx="501555" cy="493465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9697" y="5430009"/>
              <a:ext cx="732451" cy="301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22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8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88844" y="1364195"/>
            <a:ext cx="5717776" cy="5242373"/>
            <a:chOff x="920223" y="1519887"/>
            <a:chExt cx="5717776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3290318"/>
              <a:ext cx="2284272" cy="57212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r 13"/>
            <p:cNvGrpSpPr/>
            <p:nvPr/>
          </p:nvGrpSpPr>
          <p:grpSpPr>
            <a:xfrm>
              <a:off x="920223" y="1519887"/>
              <a:ext cx="5717776" cy="5242373"/>
              <a:chOff x="920223" y="1519887"/>
              <a:chExt cx="5717776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920223" y="1519887"/>
                <a:ext cx="5717776" cy="5242373"/>
                <a:chOff x="920223" y="1519887"/>
                <a:chExt cx="5717776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920223" y="1519887"/>
                  <a:ext cx="5717776" cy="5242373"/>
                  <a:chOff x="920223" y="1519887"/>
                  <a:chExt cx="5717776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920223" y="2482897"/>
                    <a:ext cx="5648789" cy="4279363"/>
                    <a:chOff x="920223" y="2482897"/>
                    <a:chExt cx="5648789" cy="4279363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920223" y="2482897"/>
                      <a:ext cx="5648789" cy="4279363"/>
                      <a:chOff x="920223" y="2482897"/>
                      <a:chExt cx="5648789" cy="4279363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20223" y="2482897"/>
                        <a:ext cx="5648789" cy="4279363"/>
                        <a:chOff x="920223" y="2482897"/>
                        <a:chExt cx="5648789" cy="4279363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20223" y="2482897"/>
                          <a:ext cx="5648789" cy="4279363"/>
                          <a:chOff x="366103" y="2741300"/>
                          <a:chExt cx="5648789" cy="4279363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66103" y="2741300"/>
                            <a:ext cx="3015808" cy="2701895"/>
                            <a:chOff x="366103" y="2741300"/>
                            <a:chExt cx="3015808" cy="2701895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66103" y="2741300"/>
                              <a:ext cx="1243411" cy="1423866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008257" y="4024524"/>
                              <a:ext cx="1373654" cy="141867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SW</a:t>
                              </a:r>
                              <a:r>
                                <a:rPr lang="eu-ES" sz="1600" dirty="0"/>
                                <a:t>) 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3980327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762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765953" y="5778169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4788168"/>
                        <a:ext cx="42976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847619" y="2781903"/>
                        <a:ext cx="686828" cy="55033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523619"/>
                      <a:ext cx="1160384" cy="125455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762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>
                      <a:off x="2132615" y="5270639"/>
                      <a:ext cx="2284272" cy="1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374498" cy="844601"/>
                    <a:chOff x="1378239" y="1361250"/>
                    <a:chExt cx="5374498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47348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maintain in “full process”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4" y="1682631"/>
                      <a:ext cx="33821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507889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executable (SW architecture + SW functions + detailed design) SCADE model</a:t>
                </a:r>
              </a:p>
              <a:p>
                <a:pPr algn="ctr"/>
                <a:endParaRPr lang="eu-ES" dirty="0"/>
              </a:p>
            </p:txBody>
          </p:sp>
        </p:grpSp>
      </p:grpSp>
      <p:cxnSp>
        <p:nvCxnSpPr>
          <p:cNvPr id="38" name="Connecteur droit avec flèche 37"/>
          <p:cNvCxnSpPr>
            <a:stCxn id="110" idx="0"/>
            <a:endCxn id="3" idx="2"/>
          </p:cNvCxnSpPr>
          <p:nvPr/>
        </p:nvCxnSpPr>
        <p:spPr>
          <a:xfrm flipH="1" flipV="1">
            <a:off x="2910550" y="3751071"/>
            <a:ext cx="10492" cy="616856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4408768" y="2240280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53709" y="2275452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4547495" y="2330162"/>
            <a:ext cx="1002493" cy="24319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User stories</a:t>
            </a:r>
          </a:p>
        </p:txBody>
      </p:sp>
      <p:cxnSp>
        <p:nvCxnSpPr>
          <p:cNvPr id="57" name="Connecteur droit avec flèche 56"/>
          <p:cNvCxnSpPr>
            <a:endCxn id="81" idx="3"/>
          </p:cNvCxnSpPr>
          <p:nvPr/>
        </p:nvCxnSpPr>
        <p:spPr>
          <a:xfrm flipH="1" flipV="1">
            <a:off x="5304652" y="4319765"/>
            <a:ext cx="480856" cy="48162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3339240" y="5321905"/>
            <a:ext cx="2446268" cy="650728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3386497" y="5364235"/>
            <a:ext cx="2490013" cy="742263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1996685"/>
              <a:ext cx="1095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System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13402" y="2742668"/>
              <a:ext cx="2095662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13402" y="2657292"/>
              <a:ext cx="3376408" cy="30948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1956524" y="3175851"/>
              <a:ext cx="109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SW 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66883"/>
              <a:ext cx="2384613" cy="349407"/>
              <a:chOff x="6390215" y="420861"/>
              <a:chExt cx="2384613" cy="34940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6249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endCxn id="19" idx="1"/>
            </p:cNvCxnSpPr>
            <p:nvPr/>
          </p:nvCxnSpPr>
          <p:spPr>
            <a:xfrm>
              <a:off x="2027849" y="3146094"/>
              <a:ext cx="1350682" cy="1304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41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87049" y="584603"/>
            <a:ext cx="7232951" cy="5178778"/>
            <a:chOff x="387049" y="584603"/>
            <a:chExt cx="7232951" cy="5178778"/>
          </a:xfrm>
        </p:grpSpPr>
        <p:grpSp>
          <p:nvGrpSpPr>
            <p:cNvPr id="4" name="Grouper 3"/>
            <p:cNvGrpSpPr/>
            <p:nvPr/>
          </p:nvGrpSpPr>
          <p:grpSpPr>
            <a:xfrm>
              <a:off x="387049" y="584603"/>
              <a:ext cx="7232951" cy="5178778"/>
              <a:chOff x="387049" y="584603"/>
              <a:chExt cx="7232951" cy="5178778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4849684" y="531154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87049" y="584603"/>
                <a:ext cx="7232951" cy="5178778"/>
                <a:chOff x="387049" y="584603"/>
                <a:chExt cx="7232951" cy="517877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87049" y="584603"/>
                  <a:ext cx="7232951" cy="5178778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605755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731873" y="5276864"/>
                  <a:ext cx="2384613" cy="313592"/>
                  <a:chOff x="6128170" y="-469158"/>
                  <a:chExt cx="2384613" cy="313592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404455" y="-46915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6128170" y="-463343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5243618" y="5268852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336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55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2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r 53"/>
          <p:cNvGrpSpPr/>
          <p:nvPr/>
        </p:nvGrpSpPr>
        <p:grpSpPr>
          <a:xfrm>
            <a:off x="338666" y="307590"/>
            <a:ext cx="8673641" cy="6452658"/>
            <a:chOff x="338666" y="307590"/>
            <a:chExt cx="8673641" cy="6452658"/>
          </a:xfrm>
        </p:grpSpPr>
        <p:grpSp>
          <p:nvGrpSpPr>
            <p:cNvPr id="4" name="Grouper 3"/>
            <p:cNvGrpSpPr/>
            <p:nvPr/>
          </p:nvGrpSpPr>
          <p:grpSpPr>
            <a:xfrm>
              <a:off x="338666" y="344714"/>
              <a:ext cx="8673641" cy="6415534"/>
              <a:chOff x="0" y="83813"/>
              <a:chExt cx="9012308" cy="6676435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>
                <a:off x="5760108" y="1480146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à coins arrondis 5"/>
              <p:cNvSpPr/>
              <p:nvPr/>
            </p:nvSpPr>
            <p:spPr>
              <a:xfrm>
                <a:off x="0" y="587297"/>
                <a:ext cx="1149679" cy="525840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133458" y="1144247"/>
                <a:ext cx="853237" cy="4631316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270315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36615" y="454269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/>
                  <a:t>track</a:t>
                </a:r>
                <a:endParaRPr lang="fr-FR" sz="1200" dirty="0"/>
              </a:p>
            </p:txBody>
          </p:sp>
          <p:grpSp>
            <p:nvGrpSpPr>
              <p:cNvPr id="16" name="Grouper 15"/>
              <p:cNvGrpSpPr/>
              <p:nvPr/>
            </p:nvGrpSpPr>
            <p:grpSpPr>
              <a:xfrm>
                <a:off x="3311135" y="2092427"/>
                <a:ext cx="2211394" cy="3280508"/>
                <a:chOff x="3780692" y="2271632"/>
                <a:chExt cx="2338391" cy="2788072"/>
              </a:xfrm>
              <a:solidFill>
                <a:srgbClr val="0000FF"/>
              </a:solidFill>
            </p:grpSpPr>
            <p:sp>
              <p:nvSpPr>
                <p:cNvPr id="73" name="Rectangle à coins arrondis 72"/>
                <p:cNvSpPr/>
                <p:nvPr/>
              </p:nvSpPr>
              <p:spPr>
                <a:xfrm>
                  <a:off x="3780692" y="2271632"/>
                  <a:ext cx="2338391" cy="2788072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206289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" name="Grouper 16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70" name="Rectangle à coins arrondis 6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2" name="Rectangle à coins arrondis 71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18" name="Connecteur droit avec flèche 17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12" idx="3"/>
                <a:endCxn id="7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>
                <a:stCxn id="11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848912" y="1909848"/>
                <a:ext cx="80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Scope</a:t>
                </a:r>
                <a:endParaRPr lang="fr-FR" sz="1400" dirty="0"/>
              </a:p>
            </p:txBody>
          </p:sp>
          <p:cxnSp>
            <p:nvCxnSpPr>
              <p:cNvPr id="24" name="Connecteur droit avec flèche 23"/>
              <p:cNvCxnSpPr>
                <a:endCxn id="9" idx="3"/>
              </p:cNvCxnSpPr>
              <p:nvPr/>
            </p:nvCxnSpPr>
            <p:spPr>
              <a:xfrm flipH="1">
                <a:off x="3044068" y="505069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à coins arrondis 24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246754" y="5909101"/>
                <a:ext cx="1267477" cy="636383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27" name="Grouper 26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62" name="Rectangle à coins arrondis 61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63" name="Grouper 62"/>
                <p:cNvGrpSpPr/>
                <p:nvPr/>
              </p:nvGrpSpPr>
              <p:grpSpPr>
                <a:xfrm>
                  <a:off x="6994588" y="5143842"/>
                  <a:ext cx="1694138" cy="550829"/>
                  <a:chOff x="7078605" y="5378304"/>
                  <a:chExt cx="1694138" cy="550829"/>
                </a:xfrm>
              </p:grpSpPr>
              <p:sp>
                <p:nvSpPr>
                  <p:cNvPr id="67" name="Rectangle à coins arrondis 66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8" name="Rectangle à coins arrondis 67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7217332" y="5517035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64" name="Rectangle à coins arrondis 63"/>
                <p:cNvSpPr/>
                <p:nvPr/>
              </p:nvSpPr>
              <p:spPr>
                <a:xfrm>
                  <a:off x="6600661" y="5725782"/>
                  <a:ext cx="1115122" cy="255589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65" name="Rectangle à coins arrondis 64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6" name="Rectangle à coins arrondis 65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28" name="Connecteur droit avec flèche 27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30" name="Connecteur droit avec flèche 29"/>
              <p:cNvCxnSpPr>
                <a:endCxn id="67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32" name="Connecteur droit avec flèche 31"/>
              <p:cNvCxnSpPr>
                <a:endCxn id="69" idx="1"/>
              </p:cNvCxnSpPr>
              <p:nvPr/>
            </p:nvCxnSpPr>
            <p:spPr>
              <a:xfrm>
                <a:off x="4847322" y="4786923"/>
                <a:ext cx="2526143" cy="53417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endCxn id="66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7593192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0" name="Connecteur droit avec flèche 39"/>
              <p:cNvCxnSpPr>
                <a:endCxn id="25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45" name="Connecteur droit avec flèche 44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r 45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59" name="Rectangle à coins arrondis 58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0" name="Rectangle à coins arrondis 59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1" name="Rectangle à coins arrondis 60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47" name="Connecteur droit avec flèche 46"/>
              <p:cNvCxnSpPr>
                <a:endCxn id="64" idx="1"/>
              </p:cNvCxnSpPr>
              <p:nvPr/>
            </p:nvCxnSpPr>
            <p:spPr>
              <a:xfrm flipV="1">
                <a:off x="1103923" y="5712148"/>
                <a:ext cx="5762365" cy="3803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3008923" y="5451840"/>
                <a:ext cx="3544277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5413362" y="5160432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034650" y="1131503"/>
                <a:ext cx="1044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57" name="Connecteur droit avec flèche 56"/>
              <p:cNvCxnSpPr/>
              <p:nvPr/>
            </p:nvCxnSpPr>
            <p:spPr>
              <a:xfrm>
                <a:off x="6009916" y="1573931"/>
                <a:ext cx="1267944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>
                <a:stCxn id="14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avec flèche 74"/>
            <p:cNvCxnSpPr/>
            <p:nvPr/>
          </p:nvCxnSpPr>
          <p:spPr>
            <a:xfrm>
              <a:off x="467109" y="307590"/>
              <a:ext cx="727499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358270" y="307590"/>
              <a:ext cx="930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Input for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09703" y="1898013"/>
            <a:ext cx="3934872" cy="3797180"/>
          </a:xfrm>
          <a:prstGeom prst="roundRect">
            <a:avLst/>
          </a:prstGeom>
          <a:noFill/>
          <a:ln w="57150" cmpd="sng">
            <a:solidFill>
              <a:srgbClr val="8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8000FF"/>
                </a:solidFill>
              </a:rPr>
              <a:t>Baseline of requirements</a:t>
            </a: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90767" y="83813"/>
            <a:ext cx="8910843" cy="6063175"/>
            <a:chOff x="90767" y="83813"/>
            <a:chExt cx="8910843" cy="6063175"/>
          </a:xfrm>
        </p:grpSpPr>
        <p:sp>
          <p:nvSpPr>
            <p:cNvPr id="68" name="Rectangle 67"/>
            <p:cNvSpPr/>
            <p:nvPr/>
          </p:nvSpPr>
          <p:spPr>
            <a:xfrm>
              <a:off x="1912707" y="3404810"/>
              <a:ext cx="7088903" cy="274217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662282"/>
              <a:ext cx="3580166" cy="88798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03867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8"/>
              <a:ext cx="853237" cy="3892868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02007" y="5251057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Reference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83965" y="346499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stCxn id="79" idx="3"/>
            </p:cNvCxnSpPr>
            <p:nvPr/>
          </p:nvCxnSpPr>
          <p:spPr>
            <a:xfrm flipV="1">
              <a:off x="1469484" y="2806698"/>
              <a:ext cx="2613981" cy="27433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722729" y="6022264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2106558" y="5695192"/>
              <a:ext cx="301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Import </a:t>
              </a:r>
              <a:r>
                <a:rPr lang="fr-FR" sz="1400" dirty="0" err="1" smtClean="0"/>
                <a:t>reference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617758"/>
              <a:ext cx="3564591" cy="789719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including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safety</a:t>
              </a:r>
              <a:r>
                <a:rPr lang="fr-FR" sz="1600" dirty="0" smtClean="0">
                  <a:solidFill>
                    <a:schemeClr val="bg1"/>
                  </a:solidFill>
                </a:rPr>
                <a:t> requirements)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386204"/>
              <a:ext cx="3525" cy="437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5501450" y="6037009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831615" y="5734312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7800515" y="2212982"/>
              <a:ext cx="44060" cy="326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r 84"/>
          <p:cNvGrpSpPr/>
          <p:nvPr/>
        </p:nvGrpSpPr>
        <p:grpSpPr>
          <a:xfrm>
            <a:off x="90767" y="111844"/>
            <a:ext cx="9044948" cy="6251637"/>
            <a:chOff x="90767" y="111844"/>
            <a:chExt cx="9044948" cy="6251637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909702" y="1898012"/>
              <a:ext cx="4759511" cy="3756511"/>
            </a:xfrm>
            <a:prstGeom prst="roundRect">
              <a:avLst/>
            </a:prstGeom>
            <a:solidFill>
              <a:srgbClr val="8000FF">
                <a:alpha val="40000"/>
              </a:srgbClr>
            </a:solidFill>
            <a:ln w="57150" cmpd="sng">
              <a:solidFill>
                <a:srgbClr val="8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8000FF"/>
                  </a:solidFill>
                </a:rPr>
                <a:t>OpenETCS requirements </a:t>
              </a:r>
            </a:p>
            <a:p>
              <a:pPr algn="ctr"/>
              <a:r>
                <a:rPr lang="fr-FR" dirty="0" err="1" smtClean="0">
                  <a:solidFill>
                    <a:srgbClr val="8000FF"/>
                  </a:solidFill>
                </a:rPr>
                <a:t>baseline</a:t>
              </a:r>
              <a:r>
                <a:rPr lang="fr-FR" dirty="0" smtClean="0">
                  <a:solidFill>
                    <a:srgbClr val="8000FF"/>
                  </a:solidFill>
                </a:rPr>
                <a:t>        </a:t>
              </a: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90767" y="111844"/>
              <a:ext cx="8854481" cy="6065219"/>
              <a:chOff x="90767" y="83813"/>
              <a:chExt cx="8854481" cy="60652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106558" y="2620826"/>
                <a:ext cx="5688823" cy="2292048"/>
              </a:xfrm>
              <a:prstGeom prst="rect">
                <a:avLst/>
              </a:prstGeom>
              <a:solidFill>
                <a:schemeClr val="bg1">
                  <a:lumMod val="85000"/>
                  <a:alpha val="1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>
              <a:xfrm>
                <a:off x="5850875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90767" y="83814"/>
                <a:ext cx="1149679" cy="503867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224225" y="1144248"/>
                <a:ext cx="853237" cy="38928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 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544690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100683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5086014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444754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614811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547572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848382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349629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95816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à coins arrondis 78"/>
              <p:cNvSpPr/>
              <p:nvPr/>
            </p:nvSpPr>
            <p:spPr>
              <a:xfrm>
                <a:off x="202007" y="5251057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216228" y="1164084"/>
                <a:ext cx="1498392" cy="555027"/>
                <a:chOff x="6547443" y="2062047"/>
                <a:chExt cx="1498392" cy="555027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37873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378738" cy="39692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330358" cy="42606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100683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989602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203912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ylindre 11"/>
              <p:cNvSpPr/>
              <p:nvPr/>
            </p:nvSpPr>
            <p:spPr>
              <a:xfrm>
                <a:off x="4083465" y="2885304"/>
                <a:ext cx="3351414" cy="135628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matching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chapters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2106558" y="2623693"/>
                <a:ext cx="1848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 smtClean="0"/>
                  <a:t>OpenETCS </a:t>
                </a:r>
                <a:r>
                  <a:rPr lang="fr-FR" sz="1100" i="1" dirty="0" err="1" smtClean="0"/>
                  <a:t>product</a:t>
                </a:r>
                <a:r>
                  <a:rPr lang="fr-FR" sz="1100" i="1" dirty="0" smtClean="0"/>
                  <a:t> </a:t>
                </a:r>
                <a:r>
                  <a:rPr lang="fr-FR" sz="1100" i="1" dirty="0" err="1" smtClean="0"/>
                  <a:t>definition</a:t>
                </a:r>
                <a:endParaRPr lang="fr-FR" sz="1100" i="1" dirty="0"/>
              </a:p>
            </p:txBody>
          </p:sp>
          <p:cxnSp>
            <p:nvCxnSpPr>
              <p:cNvPr id="137" name="Connecteur droit avec flèche 136"/>
              <p:cNvCxnSpPr/>
              <p:nvPr/>
            </p:nvCxnSpPr>
            <p:spPr>
              <a:xfrm>
                <a:off x="1086337" y="3381771"/>
                <a:ext cx="3006003" cy="300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2898110" y="6143217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2363317" y="5828827"/>
                <a:ext cx="3016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70447" y="3111225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371721" y="401947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7" name="Carré corné 66"/>
            <p:cNvSpPr/>
            <p:nvPr/>
          </p:nvSpPr>
          <p:spPr>
            <a:xfrm rot="16200000">
              <a:off x="4683422" y="5130215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arré corné 70"/>
            <p:cNvSpPr/>
            <p:nvPr/>
          </p:nvSpPr>
          <p:spPr>
            <a:xfrm rot="16200000">
              <a:off x="7659807" y="2039600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endCxn id="89" idx="3"/>
            </p:cNvCxnSpPr>
            <p:nvPr/>
          </p:nvCxnSpPr>
          <p:spPr>
            <a:xfrm flipH="1">
              <a:off x="8049102" y="1708870"/>
              <a:ext cx="78154" cy="2924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>
              <a:stCxn id="41" idx="1"/>
              <a:endCxn id="71" idx="3"/>
            </p:cNvCxnSpPr>
            <p:nvPr/>
          </p:nvCxnSpPr>
          <p:spPr>
            <a:xfrm>
              <a:off x="7290476" y="1435517"/>
              <a:ext cx="589293" cy="55345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rré corné 88"/>
            <p:cNvSpPr/>
            <p:nvPr/>
          </p:nvSpPr>
          <p:spPr>
            <a:xfrm rot="16200000">
              <a:off x="7829140" y="2051957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>
              <a:off x="1469484" y="5489295"/>
              <a:ext cx="3279006" cy="300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H="1">
              <a:off x="8436429" y="837602"/>
              <a:ext cx="186567" cy="159640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rré corné 94"/>
            <p:cNvSpPr/>
            <p:nvPr/>
          </p:nvSpPr>
          <p:spPr>
            <a:xfrm rot="16200000">
              <a:off x="8136104" y="2479524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Carré corné 98"/>
            <p:cNvSpPr/>
            <p:nvPr/>
          </p:nvSpPr>
          <p:spPr>
            <a:xfrm>
              <a:off x="7929246" y="3169769"/>
              <a:ext cx="665719" cy="58580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D2.6.9</a:t>
              </a:r>
              <a:endParaRPr lang="fr-FR" sz="1200" dirty="0"/>
            </a:p>
          </p:txBody>
        </p:sp>
        <p:sp>
          <p:nvSpPr>
            <p:cNvPr id="100" name="Carré corné 99"/>
            <p:cNvSpPr/>
            <p:nvPr/>
          </p:nvSpPr>
          <p:spPr>
            <a:xfrm rot="16200000">
              <a:off x="5737247" y="5868823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6176889" y="5840261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Document format</a:t>
              </a:r>
              <a:endParaRPr lang="eu-ES" sz="1400" dirty="0"/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491955" y="5847482"/>
              <a:ext cx="557147" cy="447932"/>
            </a:xfrm>
            <a:prstGeom prst="can">
              <a:avLst>
                <a:gd name="adj" fmla="val 8009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054215" y="5821367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Database</a:t>
              </a:r>
              <a:r>
                <a:rPr lang="fr-FR" sz="1400" dirty="0" smtClean="0"/>
                <a:t> format</a:t>
              </a:r>
              <a:endParaRPr lang="eu-ES" sz="1400" dirty="0"/>
            </a:p>
          </p:txBody>
        </p:sp>
        <p:sp>
          <p:nvSpPr>
            <p:cNvPr id="104" name="Cylindre 103"/>
            <p:cNvSpPr/>
            <p:nvPr/>
          </p:nvSpPr>
          <p:spPr>
            <a:xfrm>
              <a:off x="4092340" y="4327249"/>
              <a:ext cx="3342539" cy="547131"/>
            </a:xfrm>
            <a:prstGeom prst="can">
              <a:avLst>
                <a:gd name="adj" fmla="val 8009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Additional</a:t>
              </a:r>
              <a:r>
                <a:rPr lang="fr-FR" sz="1600" dirty="0" smtClean="0">
                  <a:solidFill>
                    <a:schemeClr val="bg1"/>
                  </a:solidFill>
                </a:rPr>
                <a:t> openETCS requirements as .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reqIF</a:t>
              </a:r>
              <a:r>
                <a:rPr lang="fr-FR" sz="1600" dirty="0" smtClean="0">
                  <a:solidFill>
                    <a:schemeClr val="bg1"/>
                  </a:solidFill>
                </a:rPr>
                <a:t>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4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1016054" y="1364195"/>
            <a:ext cx="7371590" cy="5242373"/>
            <a:chOff x="1016054" y="1364195"/>
            <a:chExt cx="7371590" cy="5242373"/>
          </a:xfrm>
        </p:grpSpPr>
        <p:grpSp>
          <p:nvGrpSpPr>
            <p:cNvPr id="14" name="Grouper 13"/>
            <p:cNvGrpSpPr/>
            <p:nvPr/>
          </p:nvGrpSpPr>
          <p:grpSpPr>
            <a:xfrm>
              <a:off x="1735667" y="1364195"/>
              <a:ext cx="6651977" cy="5242373"/>
              <a:chOff x="367046" y="1519887"/>
              <a:chExt cx="6651977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367046" y="1519887"/>
                <a:ext cx="6651977" cy="5242373"/>
                <a:chOff x="367046" y="1519887"/>
                <a:chExt cx="6651977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367046" y="1519887"/>
                  <a:ext cx="6651977" cy="5242373"/>
                  <a:chOff x="367046" y="1519887"/>
                  <a:chExt cx="6651977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367046" y="2482896"/>
                    <a:ext cx="6582990" cy="4279364"/>
                    <a:chOff x="367046" y="2482896"/>
                    <a:chExt cx="6582990" cy="4279364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367046" y="2482896"/>
                      <a:ext cx="6582990" cy="4279364"/>
                      <a:chOff x="367046" y="2482896"/>
                      <a:chExt cx="6582990" cy="4279364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08127" y="2482896"/>
                        <a:ext cx="6041909" cy="4279364"/>
                        <a:chOff x="908127" y="2482896"/>
                        <a:chExt cx="6041909" cy="4279364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08127" y="2482896"/>
                          <a:ext cx="6041909" cy="4279364"/>
                          <a:chOff x="354007" y="2741299"/>
                          <a:chExt cx="6041909" cy="4279364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54007" y="2741299"/>
                            <a:ext cx="3601542" cy="1845654"/>
                            <a:chOff x="354007" y="2741299"/>
                            <a:chExt cx="3601542" cy="1845654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54007" y="2741299"/>
                              <a:ext cx="1243411" cy="1845654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340834" y="2935952"/>
                              <a:ext cx="1614715" cy="165100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 w="381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Subsystem + SW functions) </a:t>
                              </a:r>
                              <a:r>
                                <a:rPr lang="eu-ES" sz="1600" dirty="0"/>
                                <a:t>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4361351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381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971596" y="5777576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3713240"/>
                        <a:ext cx="762339" cy="0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67046" y="4092691"/>
                        <a:ext cx="501952" cy="71966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709549"/>
                      <a:ext cx="1160384" cy="106862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381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 flipV="1">
                      <a:off x="2132613" y="4189454"/>
                      <a:ext cx="2703625" cy="1147714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755522" cy="844601"/>
                    <a:chOff x="1378239" y="1361250"/>
                    <a:chExt cx="5755522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5115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maintain (in current design process)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3" y="1682631"/>
                      <a:ext cx="500114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888913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executable (SW architecture + SW functions + detailed design) SCADE model</a:t>
                </a:r>
              </a:p>
              <a:p>
                <a:pPr algn="ctr"/>
                <a:endParaRPr lang="eu-ES" dirty="0"/>
              </a:p>
            </p:txBody>
          </p:sp>
        </p:grpSp>
        <p:cxnSp>
          <p:nvCxnSpPr>
            <p:cNvPr id="38" name="Connecteur droit avec flèche 37"/>
            <p:cNvCxnSpPr>
              <a:stCxn id="110" idx="0"/>
              <a:endCxn id="3" idx="2"/>
            </p:cNvCxnSpPr>
            <p:nvPr/>
          </p:nvCxnSpPr>
          <p:spPr>
            <a:xfrm flipH="1" flipV="1">
              <a:off x="2898454" y="4172858"/>
              <a:ext cx="22588" cy="380999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er 49"/>
            <p:cNvGrpSpPr/>
            <p:nvPr/>
          </p:nvGrpSpPr>
          <p:grpSpPr>
            <a:xfrm>
              <a:off x="1016054" y="3522376"/>
              <a:ext cx="1141220" cy="333078"/>
              <a:chOff x="4408768" y="2240280"/>
              <a:chExt cx="1141220" cy="33307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4408768" y="2240280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4453709" y="2275452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4" name="Rectangle à coins arrondis 53"/>
              <p:cNvSpPr/>
              <p:nvPr/>
            </p:nvSpPr>
            <p:spPr>
              <a:xfrm>
                <a:off x="4547495" y="2330162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57" name="Connecteur droit avec flèche 56"/>
            <p:cNvCxnSpPr>
              <a:stCxn id="29" idx="1"/>
            </p:cNvCxnSpPr>
            <p:nvPr/>
          </p:nvCxnSpPr>
          <p:spPr>
            <a:xfrm flipH="1" flipV="1">
              <a:off x="5757333" y="4076095"/>
              <a:ext cx="500201" cy="323416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H="1">
              <a:off x="3339240" y="5321905"/>
              <a:ext cx="2865617" cy="650728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0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93096" y="665238"/>
            <a:ext cx="6706810" cy="4729238"/>
            <a:chOff x="393096" y="666326"/>
            <a:chExt cx="6706810" cy="4793056"/>
          </a:xfrm>
        </p:grpSpPr>
        <p:grpSp>
          <p:nvGrpSpPr>
            <p:cNvPr id="4" name="Grouper 3"/>
            <p:cNvGrpSpPr/>
            <p:nvPr/>
          </p:nvGrpSpPr>
          <p:grpSpPr>
            <a:xfrm>
              <a:off x="393096" y="666326"/>
              <a:ext cx="6706810" cy="4793056"/>
              <a:chOff x="393096" y="666326"/>
              <a:chExt cx="6706810" cy="4793056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569422" y="504127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93096" y="666326"/>
                <a:ext cx="6706810" cy="4793056"/>
                <a:chOff x="393096" y="666326"/>
                <a:chExt cx="6706810" cy="479305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3096" y="666326"/>
                  <a:ext cx="6706810" cy="4793056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716081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494750" y="4697322"/>
                  <a:ext cx="2384613" cy="307777"/>
                  <a:chOff x="5891047" y="-1048700"/>
                  <a:chExt cx="2384613" cy="307777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186741" y="-74673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5891047" y="-1048700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981637" y="5353873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11445</TotalTime>
  <Words>1925</Words>
  <Application>Microsoft Macintosh PowerPoint</Application>
  <PresentationFormat>Présentation à l'écran (4:3)</PresentationFormat>
  <Paragraphs>1066</Paragraphs>
  <Slides>36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Current solution – ProR + ReqCycle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1016</cp:revision>
  <dcterms:created xsi:type="dcterms:W3CDTF">2015-09-28T11:47:43Z</dcterms:created>
  <dcterms:modified xsi:type="dcterms:W3CDTF">2015-11-08T22:11:40Z</dcterms:modified>
</cp:coreProperties>
</file>