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2" r:id="rId3"/>
    <p:sldId id="300" r:id="rId4"/>
    <p:sldId id="294" r:id="rId5"/>
    <p:sldId id="298" r:id="rId6"/>
    <p:sldId id="299" r:id="rId7"/>
    <p:sldId id="303" r:id="rId8"/>
    <p:sldId id="306" r:id="rId9"/>
    <p:sldId id="291" r:id="rId10"/>
    <p:sldId id="292" r:id="rId11"/>
    <p:sldId id="297" r:id="rId12"/>
    <p:sldId id="285" r:id="rId13"/>
    <p:sldId id="266" r:id="rId14"/>
    <p:sldId id="271" r:id="rId15"/>
    <p:sldId id="275" r:id="rId16"/>
    <p:sldId id="277" r:id="rId17"/>
    <p:sldId id="276" r:id="rId18"/>
    <p:sldId id="265" r:id="rId19"/>
    <p:sldId id="272" r:id="rId20"/>
    <p:sldId id="302" r:id="rId21"/>
    <p:sldId id="301" r:id="rId22"/>
    <p:sldId id="282" r:id="rId23"/>
    <p:sldId id="283" r:id="rId24"/>
    <p:sldId id="284" r:id="rId25"/>
    <p:sldId id="274" r:id="rId26"/>
    <p:sldId id="304" r:id="rId27"/>
    <p:sldId id="307" r:id="rId28"/>
    <p:sldId id="308" r:id="rId2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420860"/>
            <a:ext cx="8664969" cy="6405123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326812" y="533395"/>
            <a:ext cx="2692699" cy="308416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420860"/>
            <a:ext cx="184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1100" i="1" dirty="0" smtClean="0"/>
              <a:t>OpenETCS product definition</a:t>
            </a:r>
            <a:endParaRPr lang="eu-ES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4" y="1435784"/>
            <a:ext cx="1390605" cy="894849"/>
          </a:xfrm>
          <a:prstGeom prst="rect">
            <a:avLst/>
          </a:prstGeom>
        </p:spPr>
      </p:pic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3" y="2496575"/>
            <a:ext cx="1813983" cy="811693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289728"/>
            <a:ext cx="2459108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535450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594085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684102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406035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511848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7" y="2503404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119891" y="3052144"/>
            <a:ext cx="2057444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116729" y="3810595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941548" y="3169535"/>
            <a:ext cx="2367879" cy="18244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119891" y="2289728"/>
            <a:ext cx="1617183" cy="1103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3912100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091157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3912100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38" idx="3"/>
          </p:cNvCxnSpPr>
          <p:nvPr/>
        </p:nvCxnSpPr>
        <p:spPr>
          <a:xfrm flipH="1" flipV="1">
            <a:off x="2181350" y="4622880"/>
            <a:ext cx="5128078" cy="22670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752634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er 48"/>
          <p:cNvGrpSpPr/>
          <p:nvPr/>
        </p:nvGrpSpPr>
        <p:grpSpPr>
          <a:xfrm>
            <a:off x="469608" y="3308267"/>
            <a:ext cx="1889100" cy="2756633"/>
            <a:chOff x="469608" y="3308267"/>
            <a:chExt cx="1889100" cy="2756633"/>
          </a:xfrm>
        </p:grpSpPr>
        <p:sp>
          <p:nvSpPr>
            <p:cNvPr id="13" name="Cylindre 12"/>
            <p:cNvSpPr/>
            <p:nvPr/>
          </p:nvSpPr>
          <p:spPr>
            <a:xfrm>
              <a:off x="469608" y="3308267"/>
              <a:ext cx="1889100" cy="275663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6473" y="4204710"/>
              <a:ext cx="1504877" cy="83634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6473" y="5207859"/>
              <a:ext cx="1504877" cy="57628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Component</a:t>
              </a:r>
            </a:p>
            <a:p>
              <a:pPr algn="ctr"/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211203"/>
            <a:ext cx="5200480" cy="28479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103817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423106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499317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227627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808724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787902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968290" y="3953416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409284" y="4446809"/>
            <a:ext cx="1079880" cy="5898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273324" y="4294409"/>
            <a:ext cx="694966" cy="3637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46809"/>
            <a:ext cx="786939" cy="76439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er 47"/>
          <p:cNvGrpSpPr/>
          <p:nvPr/>
        </p:nvGrpSpPr>
        <p:grpSpPr>
          <a:xfrm>
            <a:off x="436664" y="787570"/>
            <a:ext cx="1836660" cy="2381965"/>
            <a:chOff x="436664" y="787570"/>
            <a:chExt cx="1836660" cy="2381965"/>
          </a:xfrm>
        </p:grpSpPr>
        <p:sp>
          <p:nvSpPr>
            <p:cNvPr id="37" name="Cylindre 36"/>
            <p:cNvSpPr/>
            <p:nvPr/>
          </p:nvSpPr>
          <p:spPr>
            <a:xfrm>
              <a:off x="436664" y="787570"/>
              <a:ext cx="1836660" cy="238196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7681" y="2496575"/>
              <a:ext cx="1504877" cy="555569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Subsystem</a:t>
              </a:r>
              <a:r>
                <a:rPr lang="fr-FR" dirty="0" smtClean="0"/>
                <a:t> </a:t>
              </a:r>
              <a:r>
                <a:rPr lang="fr-FR" sz="1600" dirty="0" err="1" smtClean="0"/>
                <a:t>level</a:t>
              </a:r>
              <a:endParaRPr lang="fr-FR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2435" y="1800395"/>
              <a:ext cx="1504877" cy="519566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System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2047322" y="1726429"/>
            <a:ext cx="2659423" cy="45062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2027849" y="1726429"/>
            <a:ext cx="2337365" cy="35918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2027849" y="1906022"/>
            <a:ext cx="2337365" cy="75127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047322" y="1852660"/>
            <a:ext cx="2659423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2181350" y="2805826"/>
            <a:ext cx="1840428" cy="139888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2181351" y="2859472"/>
            <a:ext cx="2183863" cy="149329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2181350" y="3052144"/>
            <a:ext cx="2183864" cy="139466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6563657" y="533395"/>
            <a:ext cx="2384613" cy="370751"/>
            <a:chOff x="6294158" y="420861"/>
            <a:chExt cx="2384613" cy="370751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25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r 22"/>
          <p:cNvGrpSpPr/>
          <p:nvPr/>
        </p:nvGrpSpPr>
        <p:grpSpPr>
          <a:xfrm>
            <a:off x="0" y="83813"/>
            <a:ext cx="9055000" cy="6694648"/>
            <a:chOff x="0" y="83813"/>
            <a:chExt cx="9055000" cy="6694648"/>
          </a:xfrm>
        </p:grpSpPr>
        <p:grpSp>
          <p:nvGrpSpPr>
            <p:cNvPr id="196" name="Grouper 195"/>
            <p:cNvGrpSpPr/>
            <p:nvPr/>
          </p:nvGrpSpPr>
          <p:grpSpPr>
            <a:xfrm>
              <a:off x="0" y="83813"/>
              <a:ext cx="9055000" cy="6694648"/>
              <a:chOff x="0" y="83813"/>
              <a:chExt cx="9055000" cy="6694648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805049" y="1480145"/>
                <a:ext cx="13204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984229" y="6366363"/>
                <a:ext cx="1635153" cy="412098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application executable code</a:t>
                </a:r>
                <a:endParaRPr lang="eu-ES" sz="1100" dirty="0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1889980" y="4435973"/>
                <a:ext cx="1207453" cy="1016001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Architecture and Design Document</a:t>
                </a:r>
              </a:p>
              <a:p>
                <a:pPr algn="ctr"/>
                <a:r>
                  <a:rPr lang="eu-ES" sz="1400" dirty="0" smtClean="0"/>
                  <a:t>(Draft)</a:t>
                </a:r>
                <a:endParaRPr lang="eu-ES" sz="14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35" name="Grouper 34"/>
              <p:cNvGrpSpPr/>
              <p:nvPr/>
            </p:nvGrpSpPr>
            <p:grpSpPr>
              <a:xfrm>
                <a:off x="3311135" y="2092427"/>
                <a:ext cx="2211394" cy="3149211"/>
                <a:chOff x="3780692" y="2271632"/>
                <a:chExt cx="2338391" cy="2676484"/>
              </a:xfrm>
              <a:solidFill>
                <a:srgbClr val="0000FF"/>
              </a:solidFill>
            </p:grpSpPr>
            <p:sp>
              <p:nvSpPr>
                <p:cNvPr id="11" name="Rectangle à coins arrondis 10"/>
                <p:cNvSpPr/>
                <p:nvPr/>
              </p:nvSpPr>
              <p:spPr>
                <a:xfrm>
                  <a:off x="3780692" y="2271632"/>
                  <a:ext cx="2338391" cy="2676484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architecture SysML model</a:t>
                  </a:r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/>
                </a:p>
              </p:txBody>
            </p:sp>
            <p:pic>
              <p:nvPicPr>
                <p:cNvPr id="34" name="Image 3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5156" y="2885226"/>
                  <a:ext cx="2034760" cy="1993874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33078"/>
                <a:chOff x="5013395" y="1711001"/>
                <a:chExt cx="1141220" cy="333078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46173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00883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>
                <a:off x="1103923" y="3010521"/>
                <a:ext cx="22072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>
                <a:off x="2590800" y="1237561"/>
                <a:ext cx="0" cy="170297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787429" y="1938538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cxnSp>
            <p:nvCxnSpPr>
              <p:cNvPr id="72" name="Connecteur droit avec flèche 71"/>
              <p:cNvCxnSpPr>
                <a:endCxn id="9" idx="3"/>
              </p:cNvCxnSpPr>
              <p:nvPr/>
            </p:nvCxnSpPr>
            <p:spPr>
              <a:xfrm flipH="1">
                <a:off x="3097433" y="4943974"/>
                <a:ext cx="450970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à coins arrondis 77"/>
              <p:cNvSpPr/>
              <p:nvPr/>
            </p:nvSpPr>
            <p:spPr>
              <a:xfrm>
                <a:off x="5279546" y="6279045"/>
                <a:ext cx="1492700" cy="432675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Runtime System</a:t>
                </a:r>
                <a:endParaRPr lang="eu-ES" sz="11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91" name="Grouper 90"/>
              <p:cNvGrpSpPr/>
              <p:nvPr/>
            </p:nvGrpSpPr>
            <p:grpSpPr>
              <a:xfrm>
                <a:off x="6553200" y="2705936"/>
                <a:ext cx="2459108" cy="3203165"/>
                <a:chOff x="6271846" y="3048000"/>
                <a:chExt cx="2582635" cy="2989385"/>
              </a:xfrm>
            </p:grpSpPr>
            <p:sp>
              <p:nvSpPr>
                <p:cNvPr id="7" name="Rectangle à coins arrondis 6"/>
                <p:cNvSpPr/>
                <p:nvPr/>
              </p:nvSpPr>
              <p:spPr>
                <a:xfrm>
                  <a:off x="6271846" y="3048000"/>
                  <a:ext cx="2582635" cy="298938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(formal) executable SCADE</a:t>
                  </a:r>
                </a:p>
                <a:p>
                  <a:pPr algn="ctr"/>
                  <a:r>
                    <a:rPr lang="fr-FR" sz="1400" dirty="0" smtClean="0"/>
                    <a:t>M</a:t>
                  </a:r>
                  <a:r>
                    <a:rPr lang="eu-ES" sz="1400" dirty="0" smtClean="0"/>
                    <a:t>odel</a:t>
                  </a:r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/>
                </a:p>
              </p:txBody>
            </p:sp>
            <p:grpSp>
              <p:nvGrpSpPr>
                <p:cNvPr id="83" name="Grouper 82"/>
                <p:cNvGrpSpPr/>
                <p:nvPr/>
              </p:nvGrpSpPr>
              <p:grpSpPr>
                <a:xfrm>
                  <a:off x="6994588" y="5143842"/>
                  <a:ext cx="1694138" cy="580708"/>
                  <a:chOff x="7078605" y="5378304"/>
                  <a:chExt cx="1694138" cy="580708"/>
                </a:xfrm>
              </p:grpSpPr>
              <p:sp>
                <p:nvSpPr>
                  <p:cNvPr id="80" name="Rectangle à coins arrondis 79"/>
                  <p:cNvSpPr/>
                  <p:nvPr/>
                </p:nvSpPr>
                <p:spPr>
                  <a:xfrm>
                    <a:off x="7078605" y="5378304"/>
                    <a:ext cx="1492700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1" name="Rectangle à coins arrondis 80"/>
                  <p:cNvSpPr/>
                  <p:nvPr/>
                </p:nvSpPr>
                <p:spPr>
                  <a:xfrm>
                    <a:off x="7133315" y="5433027"/>
                    <a:ext cx="1522147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2" name="Rectangle à coins arrondis 81"/>
                  <p:cNvSpPr/>
                  <p:nvPr/>
                </p:nvSpPr>
                <p:spPr>
                  <a:xfrm>
                    <a:off x="7217332" y="5546914"/>
                    <a:ext cx="1555411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Detailed design function model</a:t>
                    </a:r>
                    <a:endParaRPr lang="eu-ES" sz="1100" dirty="0"/>
                  </a:p>
                </p:txBody>
              </p:sp>
            </p:grpSp>
            <p:sp>
              <p:nvSpPr>
                <p:cNvPr id="85" name="Rectangle à coins arrondis 84"/>
                <p:cNvSpPr/>
                <p:nvPr/>
              </p:nvSpPr>
              <p:spPr>
                <a:xfrm>
                  <a:off x="6600661" y="5739524"/>
                  <a:ext cx="1038638" cy="241847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Types model</a:t>
                  </a:r>
                  <a:endParaRPr lang="eu-ES" sz="1100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6417655" y="4159523"/>
                  <a:ext cx="1774856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87" name="Rectangle à coins arrondis 86"/>
                <p:cNvSpPr/>
                <p:nvPr/>
              </p:nvSpPr>
              <p:spPr>
                <a:xfrm>
                  <a:off x="6532211" y="4258274"/>
                  <a:ext cx="175651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err="1" smtClean="0"/>
                    <a:t>Integration</a:t>
                  </a:r>
                  <a:r>
                    <a:rPr lang="fr-FR" sz="1100" dirty="0" smtClean="0"/>
                    <a:t> model</a:t>
                  </a:r>
                  <a:endParaRPr lang="eu-ES" sz="1100" dirty="0"/>
                </a:p>
              </p:txBody>
            </p:sp>
          </p:grpSp>
          <p:cxnSp>
            <p:nvCxnSpPr>
              <p:cNvPr id="89" name="Connecteur droit avec flèche 88"/>
              <p:cNvCxnSpPr/>
              <p:nvPr/>
            </p:nvCxnSpPr>
            <p:spPr>
              <a:xfrm>
                <a:off x="5481716" y="3908013"/>
                <a:ext cx="1071484" cy="163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5452439" y="3341817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cxnSp>
            <p:nvCxnSpPr>
              <p:cNvPr id="97" name="Connecteur droit avec flèche 96"/>
              <p:cNvCxnSpPr>
                <a:endCxn id="80" idx="1"/>
              </p:cNvCxnSpPr>
              <p:nvPr/>
            </p:nvCxnSpPr>
            <p:spPr>
              <a:xfrm>
                <a:off x="5330573" y="4701077"/>
                <a:ext cx="1910800" cy="47136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/>
              <p:cNvSpPr txBox="1"/>
              <p:nvPr/>
            </p:nvSpPr>
            <p:spPr>
              <a:xfrm>
                <a:off x="5537176" y="4376560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Functional</a:t>
                </a:r>
                <a:r>
                  <a:rPr lang="fr-FR" sz="1400" dirty="0" smtClean="0"/>
                  <a:t> block</a:t>
                </a:r>
                <a:endParaRPr lang="fr-FR" sz="1400" dirty="0"/>
              </a:p>
            </p:txBody>
          </p:sp>
          <p:cxnSp>
            <p:nvCxnSpPr>
              <p:cNvPr id="101" name="Connecteur droit avec flèche 100"/>
              <p:cNvCxnSpPr>
                <a:endCxn id="82" idx="1"/>
              </p:cNvCxnSpPr>
              <p:nvPr/>
            </p:nvCxnSpPr>
            <p:spPr>
              <a:xfrm>
                <a:off x="4896342" y="4768975"/>
                <a:ext cx="2477123" cy="58413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107"/>
              <p:cNvCxnSpPr>
                <a:endCxn id="87" idx="1"/>
              </p:cNvCxnSpPr>
              <p:nvPr/>
            </p:nvCxnSpPr>
            <p:spPr>
              <a:xfrm>
                <a:off x="5522529" y="4090235"/>
                <a:ext cx="1278583" cy="133309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avec flèche 111"/>
              <p:cNvCxnSpPr/>
              <p:nvPr/>
            </p:nvCxnSpPr>
            <p:spPr>
              <a:xfrm flipV="1">
                <a:off x="8188136" y="4328308"/>
                <a:ext cx="0" cy="8405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ZoneTexte 117"/>
              <p:cNvSpPr txBox="1"/>
              <p:nvPr/>
            </p:nvSpPr>
            <p:spPr>
              <a:xfrm>
                <a:off x="7187808" y="4507365"/>
                <a:ext cx="9242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chemeClr val="bg1"/>
                    </a:solidFill>
                  </a:rPr>
                  <a:t>integration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9" name="Connecteur droit avec flèche 118"/>
              <p:cNvCxnSpPr/>
              <p:nvPr/>
            </p:nvCxnSpPr>
            <p:spPr>
              <a:xfrm>
                <a:off x="7648731" y="5947460"/>
                <a:ext cx="1" cy="33158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ZoneTexte 122"/>
              <p:cNvSpPr txBox="1"/>
              <p:nvPr/>
            </p:nvSpPr>
            <p:spPr>
              <a:xfrm>
                <a:off x="7635884" y="5926638"/>
                <a:ext cx="1419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Generates</a:t>
                </a:r>
                <a:r>
                  <a:rPr lang="fr-FR" sz="1200" dirty="0" smtClean="0"/>
                  <a:t> (KCG)</a:t>
                </a:r>
                <a:endParaRPr lang="fr-FR" sz="1200" dirty="0"/>
              </a:p>
            </p:txBody>
          </p:sp>
          <p:cxnSp>
            <p:nvCxnSpPr>
              <p:cNvPr id="125" name="Connecteur droit avec flèche 124"/>
              <p:cNvCxnSpPr/>
              <p:nvPr/>
            </p:nvCxnSpPr>
            <p:spPr>
              <a:xfrm flipV="1">
                <a:off x="1514231" y="5859180"/>
                <a:ext cx="5286881" cy="47973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ZoneTexte 126"/>
              <p:cNvSpPr txBox="1"/>
              <p:nvPr/>
            </p:nvSpPr>
            <p:spPr>
              <a:xfrm rot="21334617">
                <a:off x="3533032" y="6021589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28" name="Connecteur droit avec flèche 127"/>
              <p:cNvCxnSpPr>
                <a:endCxn id="78" idx="1"/>
              </p:cNvCxnSpPr>
              <p:nvPr/>
            </p:nvCxnSpPr>
            <p:spPr>
              <a:xfrm>
                <a:off x="1699842" y="6491547"/>
                <a:ext cx="3579704" cy="383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ZoneTexte 130"/>
              <p:cNvSpPr txBox="1"/>
              <p:nvPr/>
            </p:nvSpPr>
            <p:spPr>
              <a:xfrm>
                <a:off x="3165226" y="6452471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36" name="Connecteur droit avec flèche 135"/>
              <p:cNvCxnSpPr/>
              <p:nvPr/>
            </p:nvCxnSpPr>
            <p:spPr>
              <a:xfrm flipV="1">
                <a:off x="8018152" y="4328308"/>
                <a:ext cx="0" cy="59369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avec flèche 139"/>
              <p:cNvCxnSpPr/>
              <p:nvPr/>
            </p:nvCxnSpPr>
            <p:spPr>
              <a:xfrm flipH="1">
                <a:off x="8714770" y="1837097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ZoneTexte 142"/>
              <p:cNvSpPr txBox="1"/>
              <p:nvPr/>
            </p:nvSpPr>
            <p:spPr>
              <a:xfrm>
                <a:off x="7655757" y="2084209"/>
                <a:ext cx="1066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Validation scenario</a:t>
                </a:r>
                <a:endParaRPr lang="fr-FR" sz="1400" dirty="0"/>
              </a:p>
            </p:txBody>
          </p:sp>
          <p:cxnSp>
            <p:nvCxnSpPr>
              <p:cNvPr id="144" name="Connecteur droit avec flèche 143"/>
              <p:cNvCxnSpPr/>
              <p:nvPr/>
            </p:nvCxnSpPr>
            <p:spPr>
              <a:xfrm flipH="1">
                <a:off x="8596552" y="1702015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r 48"/>
              <p:cNvGrpSpPr/>
              <p:nvPr/>
            </p:nvGrpSpPr>
            <p:grpSpPr>
              <a:xfrm>
                <a:off x="7125461" y="1270804"/>
                <a:ext cx="1785382" cy="639044"/>
                <a:chOff x="6547443" y="216876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16876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21370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29772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986695" y="5666150"/>
                <a:ext cx="5879593" cy="1996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flipH="1">
                <a:off x="3097433" y="5366464"/>
                <a:ext cx="3455768" cy="2676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avec flèche 155"/>
              <p:cNvCxnSpPr>
                <a:stCxn id="9" idx="1"/>
              </p:cNvCxnSpPr>
              <p:nvPr/>
            </p:nvCxnSpPr>
            <p:spPr>
              <a:xfrm flipH="1">
                <a:off x="1040060" y="4943974"/>
                <a:ext cx="849920" cy="0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ZoneTexte 163"/>
              <p:cNvSpPr txBox="1"/>
              <p:nvPr/>
            </p:nvSpPr>
            <p:spPr>
              <a:xfrm>
                <a:off x="5413362" y="5064614"/>
                <a:ext cx="985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produces</a:t>
                </a:r>
                <a:endParaRPr lang="fr-FR" sz="1400" dirty="0"/>
              </a:p>
            </p:txBody>
          </p:sp>
          <p:cxnSp>
            <p:nvCxnSpPr>
              <p:cNvPr id="165" name="Connecteur droit avec flèche 164"/>
              <p:cNvCxnSpPr>
                <a:endCxn id="79" idx="3"/>
              </p:cNvCxnSpPr>
              <p:nvPr/>
            </p:nvCxnSpPr>
            <p:spPr>
              <a:xfrm flipH="1">
                <a:off x="1514231" y="5775563"/>
                <a:ext cx="5078046" cy="470909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ZoneTexte 166"/>
              <p:cNvSpPr txBox="1"/>
              <p:nvPr/>
            </p:nvSpPr>
            <p:spPr>
              <a:xfrm>
                <a:off x="6034649" y="1131503"/>
                <a:ext cx="11034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 rot="21329949">
                <a:off x="2367291" y="5782195"/>
                <a:ext cx="1100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implements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1" name="ZoneTexte 180"/>
              <p:cNvSpPr txBox="1"/>
              <p:nvPr/>
            </p:nvSpPr>
            <p:spPr>
              <a:xfrm>
                <a:off x="1152531" y="4531815"/>
                <a:ext cx="849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Satisfies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Connecteur droit avec flèche 183"/>
              <p:cNvCxnSpPr/>
              <p:nvPr/>
            </p:nvCxnSpPr>
            <p:spPr>
              <a:xfrm flipV="1">
                <a:off x="7593192" y="1909848"/>
                <a:ext cx="0" cy="796088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ZoneTexte 185"/>
              <p:cNvSpPr txBox="1"/>
              <p:nvPr/>
            </p:nvSpPr>
            <p:spPr>
              <a:xfrm>
                <a:off x="6531854" y="2246315"/>
                <a:ext cx="1095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Validated</a:t>
                </a:r>
                <a:r>
                  <a:rPr lang="fr-FR" sz="1400" dirty="0" smtClean="0">
                    <a:solidFill>
                      <a:srgbClr val="FF0000"/>
                    </a:solidFill>
                  </a:rPr>
                  <a:t> by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27225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necteur droit avec flèche 72"/>
            <p:cNvCxnSpPr/>
            <p:nvPr/>
          </p:nvCxnSpPr>
          <p:spPr>
            <a:xfrm flipV="1">
              <a:off x="7453923" y="5872271"/>
              <a:ext cx="0" cy="49409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6609890" y="5926638"/>
              <a:ext cx="84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</a:rPr>
                <a:t>Satisfies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Connecteur droit avec flèche 83"/>
            <p:cNvCxnSpPr/>
            <p:nvPr/>
          </p:nvCxnSpPr>
          <p:spPr>
            <a:xfrm>
              <a:off x="986695" y="5505334"/>
              <a:ext cx="6357417" cy="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39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à coins arrondis 85"/>
          <p:cNvSpPr/>
          <p:nvPr/>
        </p:nvSpPr>
        <p:spPr>
          <a:xfrm>
            <a:off x="6339028" y="2364154"/>
            <a:ext cx="2502126" cy="4235512"/>
          </a:xfrm>
          <a:prstGeom prst="roundRect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Architecture </a:t>
            </a:r>
          </a:p>
          <a:p>
            <a:pPr algn="ctr"/>
            <a:r>
              <a:rPr lang="fr-FR" dirty="0" smtClean="0"/>
              <a:t>M</a:t>
            </a:r>
            <a:r>
              <a:rPr lang="eu-ES" dirty="0" smtClean="0"/>
              <a:t>odel (SysML)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3302000" y="4486266"/>
            <a:ext cx="2735385" cy="2012904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r>
              <a:rPr lang="eu-ES" sz="1400" dirty="0" smtClean="0"/>
              <a:t>OBU integration Executable formal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 (SCADE)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3770923" y="5575316"/>
            <a:ext cx="1917294" cy="828285"/>
            <a:chOff x="4571994" y="4435216"/>
            <a:chExt cx="1017294" cy="1168434"/>
          </a:xfrm>
          <a:solidFill>
            <a:srgbClr val="0000FF"/>
          </a:solidFill>
        </p:grpSpPr>
        <p:sp>
          <p:nvSpPr>
            <p:cNvPr id="3" name="Rectangle à coins arrondis 2"/>
            <p:cNvSpPr/>
            <p:nvPr/>
          </p:nvSpPr>
          <p:spPr>
            <a:xfrm>
              <a:off x="4571994" y="4435216"/>
              <a:ext cx="601894" cy="898769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F2.1</a:t>
              </a:r>
              <a:endParaRPr lang="fr-FR" sz="1400" dirty="0"/>
            </a:p>
          </p:txBody>
        </p:sp>
        <p:grpSp>
          <p:nvGrpSpPr>
            <p:cNvPr id="4" name="Grouper 3"/>
            <p:cNvGrpSpPr/>
            <p:nvPr/>
          </p:nvGrpSpPr>
          <p:grpSpPr>
            <a:xfrm>
              <a:off x="4637764" y="4476279"/>
              <a:ext cx="951524" cy="1127371"/>
              <a:chOff x="4509475" y="4021014"/>
              <a:chExt cx="951524" cy="1127371"/>
            </a:xfrm>
            <a:grpFill/>
          </p:grpSpPr>
          <p:sp>
            <p:nvSpPr>
              <p:cNvPr id="93" name="Rectangle à coins arrondis 92"/>
              <p:cNvSpPr/>
              <p:nvPr/>
            </p:nvSpPr>
            <p:spPr>
              <a:xfrm>
                <a:off x="4509475" y="4021014"/>
                <a:ext cx="687755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F2.2</a:t>
                </a:r>
                <a:endParaRPr lang="fr-FR" sz="1400" dirty="0"/>
              </a:p>
            </p:txBody>
          </p:sp>
          <p:sp>
            <p:nvSpPr>
              <p:cNvPr id="94" name="Rectangle à coins arrondis 93"/>
              <p:cNvSpPr/>
              <p:nvPr/>
            </p:nvSpPr>
            <p:spPr>
              <a:xfrm>
                <a:off x="4613030" y="4114800"/>
                <a:ext cx="672123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F2.3</a:t>
                </a:r>
                <a:endParaRPr lang="fr-FR" sz="1400" dirty="0"/>
              </a:p>
            </p:txBody>
          </p:sp>
          <p:sp>
            <p:nvSpPr>
              <p:cNvPr id="96" name="Rectangle à coins arrondis 95"/>
              <p:cNvSpPr/>
              <p:nvPr/>
            </p:nvSpPr>
            <p:spPr>
              <a:xfrm>
                <a:off x="4726354" y="4218355"/>
                <a:ext cx="734645" cy="93003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F2.15</a:t>
                </a:r>
              </a:p>
              <a:p>
                <a:pPr algn="ctr"/>
                <a:r>
                  <a:rPr lang="fr-FR" sz="1200" dirty="0" err="1" smtClean="0"/>
                  <a:t>Functional</a:t>
                </a:r>
                <a:r>
                  <a:rPr lang="fr-FR" sz="1200" dirty="0" smtClean="0"/>
                  <a:t> design model</a:t>
                </a:r>
                <a:endParaRPr lang="fr-FR" sz="1200" dirty="0"/>
              </a:p>
            </p:txBody>
          </p:sp>
        </p:grpSp>
      </p:grpSp>
      <p:sp>
        <p:nvSpPr>
          <p:cNvPr id="97" name="Rectangle à coins arrondis 96"/>
          <p:cNvSpPr/>
          <p:nvPr/>
        </p:nvSpPr>
        <p:spPr>
          <a:xfrm>
            <a:off x="3302001" y="2462268"/>
            <a:ext cx="2647461" cy="1865069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Operational environment</a:t>
            </a:r>
          </a:p>
          <a:p>
            <a:pPr algn="ctr"/>
            <a:r>
              <a:rPr lang="eu-ES" sz="1600" dirty="0" smtClean="0"/>
              <a:t>model (SCADE)</a:t>
            </a:r>
            <a:endParaRPr lang="eu-ES" sz="1600" dirty="0"/>
          </a:p>
        </p:txBody>
      </p:sp>
      <p:pic>
        <p:nvPicPr>
          <p:cNvPr id="9" name="Image 8" descr="1st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920223" y="1519887"/>
            <a:ext cx="5862928" cy="5242373"/>
            <a:chOff x="920223" y="1519887"/>
            <a:chExt cx="5862928" cy="5242373"/>
          </a:xfrm>
        </p:grpSpPr>
        <p:cxnSp>
          <p:nvCxnSpPr>
            <p:cNvPr id="32" name="Connecteur droit avec flèche 31"/>
            <p:cNvCxnSpPr/>
            <p:nvPr/>
          </p:nvCxnSpPr>
          <p:spPr>
            <a:xfrm flipH="1" flipV="1">
              <a:off x="2132615" y="4290721"/>
              <a:ext cx="2390908" cy="555247"/>
            </a:xfrm>
            <a:prstGeom prst="straightConnector1">
              <a:avLst/>
            </a:prstGeom>
            <a:ln w="57150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er 18"/>
            <p:cNvGrpSpPr/>
            <p:nvPr/>
          </p:nvGrpSpPr>
          <p:grpSpPr>
            <a:xfrm>
              <a:off x="920223" y="1519887"/>
              <a:ext cx="5862928" cy="5242373"/>
              <a:chOff x="920223" y="1519887"/>
              <a:chExt cx="5862928" cy="5242373"/>
            </a:xfrm>
          </p:grpSpPr>
          <p:grpSp>
            <p:nvGrpSpPr>
              <p:cNvPr id="14" name="Grouper 13"/>
              <p:cNvGrpSpPr/>
              <p:nvPr/>
            </p:nvGrpSpPr>
            <p:grpSpPr>
              <a:xfrm>
                <a:off x="920223" y="1519887"/>
                <a:ext cx="5862928" cy="5242373"/>
                <a:chOff x="920223" y="1519887"/>
                <a:chExt cx="5862928" cy="5242373"/>
              </a:xfrm>
            </p:grpSpPr>
            <p:grpSp>
              <p:nvGrpSpPr>
                <p:cNvPr id="140" name="Grouper 139"/>
                <p:cNvGrpSpPr/>
                <p:nvPr/>
              </p:nvGrpSpPr>
              <p:grpSpPr>
                <a:xfrm>
                  <a:off x="920223" y="1519887"/>
                  <a:ext cx="5648789" cy="5242373"/>
                  <a:chOff x="920223" y="1519887"/>
                  <a:chExt cx="5648789" cy="5242373"/>
                </a:xfrm>
              </p:grpSpPr>
              <p:grpSp>
                <p:nvGrpSpPr>
                  <p:cNvPr id="127" name="Grouper 126"/>
                  <p:cNvGrpSpPr/>
                  <p:nvPr/>
                </p:nvGrpSpPr>
                <p:grpSpPr>
                  <a:xfrm>
                    <a:off x="920223" y="1519887"/>
                    <a:ext cx="5648789" cy="5242373"/>
                    <a:chOff x="920223" y="1519887"/>
                    <a:chExt cx="5648789" cy="5242373"/>
                  </a:xfrm>
                </p:grpSpPr>
                <p:grpSp>
                  <p:nvGrpSpPr>
                    <p:cNvPr id="126" name="Grouper 125"/>
                    <p:cNvGrpSpPr/>
                    <p:nvPr/>
                  </p:nvGrpSpPr>
                  <p:grpSpPr>
                    <a:xfrm>
                      <a:off x="920223" y="2482896"/>
                      <a:ext cx="5648789" cy="4279364"/>
                      <a:chOff x="920223" y="2482896"/>
                      <a:chExt cx="5648789" cy="4279364"/>
                    </a:xfrm>
                  </p:grpSpPr>
                  <p:grpSp>
                    <p:nvGrpSpPr>
                      <p:cNvPr id="108" name="Grouper 107"/>
                      <p:cNvGrpSpPr/>
                      <p:nvPr/>
                    </p:nvGrpSpPr>
                    <p:grpSpPr>
                      <a:xfrm>
                        <a:off x="920223" y="2482896"/>
                        <a:ext cx="5648789" cy="4279364"/>
                        <a:chOff x="920223" y="2482896"/>
                        <a:chExt cx="5648789" cy="4279364"/>
                      </a:xfrm>
                    </p:grpSpPr>
                    <p:grpSp>
                      <p:nvGrpSpPr>
                        <p:cNvPr id="97" name="Grouper 96"/>
                        <p:cNvGrpSpPr/>
                        <p:nvPr/>
                      </p:nvGrpSpPr>
                      <p:grpSpPr>
                        <a:xfrm>
                          <a:off x="920223" y="2482896"/>
                          <a:ext cx="5648789" cy="4279364"/>
                          <a:chOff x="920223" y="2482896"/>
                          <a:chExt cx="5648789" cy="4279364"/>
                        </a:xfrm>
                      </p:grpSpPr>
                      <p:grpSp>
                        <p:nvGrpSpPr>
                          <p:cNvPr id="22" name="Grouper 21"/>
                          <p:cNvGrpSpPr/>
                          <p:nvPr/>
                        </p:nvGrpSpPr>
                        <p:grpSpPr>
                          <a:xfrm>
                            <a:off x="920223" y="2482896"/>
                            <a:ext cx="5648789" cy="4279364"/>
                            <a:chOff x="366103" y="2741299"/>
                            <a:chExt cx="5648789" cy="4279364"/>
                          </a:xfrm>
                        </p:grpSpPr>
                        <p:grpSp>
                          <p:nvGrpSpPr>
                            <p:cNvPr id="4" name="Grouper 3"/>
                            <p:cNvGrpSpPr/>
                            <p:nvPr/>
                          </p:nvGrpSpPr>
                          <p:grpSpPr>
                            <a:xfrm>
                              <a:off x="366103" y="2741299"/>
                              <a:ext cx="4136578" cy="2005775"/>
                              <a:chOff x="366103" y="2741299"/>
                              <a:chExt cx="4136578" cy="2005775"/>
                            </a:xfrm>
                          </p:grpSpPr>
                          <p:sp>
                            <p:nvSpPr>
                              <p:cNvPr id="3" name="Rectangle à coins arrondis 2"/>
                              <p:cNvSpPr/>
                              <p:nvPr/>
                            </p:nvSpPr>
                            <p:spPr>
                              <a:xfrm>
                                <a:off x="366103" y="2741299"/>
                                <a:ext cx="1243411" cy="2005775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660066">
                                  <a:alpha val="40000"/>
                                </a:srgbClr>
                              </a:solidFill>
                              <a:ln>
                                <a:solidFill>
                                  <a:srgbClr val="00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u-ES" sz="1600" dirty="0" smtClean="0"/>
                                  <a:t>SRS – Subset 26</a:t>
                                </a:r>
                              </a:p>
                              <a:p>
                                <a:pPr algn="ctr"/>
                                <a:endParaRPr lang="eu-ES" sz="1600" dirty="0"/>
                              </a:p>
                              <a:p>
                                <a:pPr algn="ctr"/>
                                <a:endParaRPr lang="eu-ES" sz="1600" dirty="0"/>
                              </a:p>
                            </p:txBody>
                          </p:sp>
                          <p:sp>
                            <p:nvSpPr>
                              <p:cNvPr id="81" name="Rectangle à coins arrondis 80"/>
                              <p:cNvSpPr/>
                              <p:nvPr/>
                            </p:nvSpPr>
                            <p:spPr>
                              <a:xfrm>
                                <a:off x="2489113" y="2787067"/>
                                <a:ext cx="2013568" cy="13988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660066">
                                  <a:alpha val="40000"/>
                                </a:srgbClr>
                              </a:solidFill>
                              <a:ln>
                                <a:solidFill>
                                  <a:srgbClr val="00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u-ES" sz="1600" dirty="0" smtClean="0"/>
                                  <a:t>System architecture </a:t>
                                </a:r>
                              </a:p>
                              <a:p>
                                <a:pPr algn="ctr"/>
                                <a:r>
                                  <a:rPr lang="eu-ES" sz="1600" dirty="0" smtClean="0"/>
                                  <a:t>SysML model</a:t>
                                </a:r>
                                <a:endParaRPr lang="eu-ES" sz="1600" dirty="0" smtClean="0"/>
                              </a:p>
                              <a:p>
                                <a:pPr algn="ctr"/>
                                <a:endParaRPr lang="eu-ES" sz="1600" dirty="0"/>
                              </a:p>
                            </p:txBody>
                          </p:sp>
                        </p:grpSp>
                        <p:sp>
                          <p:nvSpPr>
                            <p:cNvPr id="75" name="Rectangle à coins arrondis 74"/>
                            <p:cNvSpPr/>
                            <p:nvPr/>
                          </p:nvSpPr>
                          <p:spPr>
                            <a:xfrm>
                              <a:off x="3980327" y="6562928"/>
                              <a:ext cx="2034565" cy="457735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68000"/>
                              </a:srgbClr>
                            </a:solidFill>
                            <a:ln w="76200" cmpd="sng"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 smtClean="0"/>
                                <a:t>G</a:t>
                              </a:r>
                              <a:r>
                                <a:rPr lang="eu-ES" sz="1400" dirty="0" smtClean="0"/>
                                <a:t>enerated SW code</a:t>
                              </a:r>
                              <a:endParaRPr lang="eu-ES" sz="1400" dirty="0"/>
                            </a:p>
                          </p:txBody>
                        </p:sp>
                      </p:grpSp>
                      <p:cxnSp>
                        <p:nvCxnSpPr>
                          <p:cNvPr id="77" name="Connecteur droit avec flèche 76"/>
                          <p:cNvCxnSpPr/>
                          <p:nvPr/>
                        </p:nvCxnSpPr>
                        <p:spPr>
                          <a:xfrm flipH="1" flipV="1">
                            <a:off x="3729678" y="3944437"/>
                            <a:ext cx="946245" cy="781075"/>
                          </a:xfrm>
                          <a:prstGeom prst="straightConnector1">
                            <a:avLst/>
                          </a:prstGeom>
                          <a:ln w="57150" cmpd="sng">
                            <a:solidFill>
                              <a:srgbClr val="FF6600"/>
                            </a:solidFill>
                            <a:prstDash val="solid"/>
                            <a:tailEnd type="arrow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1" name="Connecteur droit avec flèche 90"/>
                          <p:cNvCxnSpPr/>
                          <p:nvPr/>
                        </p:nvCxnSpPr>
                        <p:spPr>
                          <a:xfrm flipV="1">
                            <a:off x="5765953" y="5778169"/>
                            <a:ext cx="0" cy="526357"/>
                          </a:xfrm>
                          <a:prstGeom prst="straightConnector1">
                            <a:avLst/>
                          </a:prstGeom>
                          <a:ln w="57150" cmpd="sng">
                            <a:solidFill>
                              <a:srgbClr val="FF6600"/>
                            </a:solidFill>
                            <a:prstDash val="dash"/>
                            <a:tailEnd type="arrow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99" name="Connecteur droit avec flèche 98"/>
                        <p:cNvCxnSpPr/>
                        <p:nvPr/>
                      </p:nvCxnSpPr>
                      <p:spPr>
                        <a:xfrm flipH="1">
                          <a:off x="2132613" y="3142691"/>
                          <a:ext cx="910620" cy="0"/>
                        </a:xfrm>
                        <a:prstGeom prst="straightConnector1">
                          <a:avLst/>
                        </a:prstGeom>
                        <a:ln w="28575" cmpd="sng">
                          <a:solidFill>
                            <a:srgbClr val="FF6600"/>
                          </a:solidFill>
                          <a:prstDash val="solid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" name="Connecteur droit avec flèche 100"/>
                        <p:cNvCxnSpPr/>
                        <p:nvPr/>
                      </p:nvCxnSpPr>
                      <p:spPr>
                        <a:xfrm flipH="1">
                          <a:off x="2162880" y="3646469"/>
                          <a:ext cx="2813836" cy="0"/>
                        </a:xfrm>
                        <a:prstGeom prst="straightConnector1">
                          <a:avLst/>
                        </a:prstGeom>
                        <a:ln w="28575" cmpd="sng">
                          <a:solidFill>
                            <a:srgbClr val="FF6600"/>
                          </a:solidFill>
                          <a:prstDash val="solid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9" name="Connecteur droit avec flèche 108"/>
                      <p:cNvCxnSpPr/>
                      <p:nvPr/>
                    </p:nvCxnSpPr>
                    <p:spPr bwMode="auto">
                      <a:xfrm flipH="1" flipV="1">
                        <a:off x="1541929" y="4465787"/>
                        <a:ext cx="10492" cy="39706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57150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10" name="Rectangle à coins arrondis 109"/>
                      <p:cNvSpPr/>
                      <p:nvPr/>
                    </p:nvSpPr>
                    <p:spPr>
                      <a:xfrm>
                        <a:off x="972229" y="4885733"/>
                        <a:ext cx="1160384" cy="892436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76200" cmpd="sng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openETCS decomposed and derived requirements</a:t>
                        </a:r>
                        <a:endParaRPr lang="eu-ES" sz="1200" dirty="0"/>
                      </a:p>
                    </p:txBody>
                  </p:sp>
                  <p:cxnSp>
                    <p:nvCxnSpPr>
                      <p:cNvPr id="113" name="Connecteur droit avec flèche 112"/>
                      <p:cNvCxnSpPr/>
                      <p:nvPr/>
                    </p:nvCxnSpPr>
                    <p:spPr>
                      <a:xfrm flipH="1">
                        <a:off x="2132614" y="5240399"/>
                        <a:ext cx="2238509" cy="1"/>
                      </a:xfrm>
                      <a:prstGeom prst="straightConnector1">
                        <a:avLst/>
                      </a:prstGeom>
                      <a:ln w="57150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5" name="Grouper 124"/>
                    <p:cNvGrpSpPr/>
                    <p:nvPr/>
                  </p:nvGrpSpPr>
                  <p:grpSpPr>
                    <a:xfrm>
                      <a:off x="1263501" y="1519887"/>
                      <a:ext cx="4845207" cy="844601"/>
                      <a:chOff x="1378239" y="1361250"/>
                      <a:chExt cx="4845207" cy="844601"/>
                    </a:xfrm>
                  </p:grpSpPr>
                  <p:cxnSp>
                    <p:nvCxnSpPr>
                      <p:cNvPr id="117" name="Connecteur droit avec flèche 116"/>
                      <p:cNvCxnSpPr/>
                      <p:nvPr/>
                    </p:nvCxnSpPr>
                    <p:spPr bwMode="auto">
                      <a:xfrm flipH="1">
                        <a:off x="1378239" y="1556205"/>
                        <a:ext cx="583035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18" name="ZoneTexte 117"/>
                      <p:cNvSpPr txBox="1"/>
                      <p:nvPr/>
                    </p:nvSpPr>
                    <p:spPr>
                      <a:xfrm>
                        <a:off x="2017875" y="1361250"/>
                        <a:ext cx="420557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i="1" dirty="0" smtClean="0">
                            <a:solidFill>
                              <a:srgbClr val="FF6600"/>
                            </a:solidFill>
                          </a:rPr>
                          <a:t>Traceability links to define and maintain</a:t>
                        </a:r>
                        <a:endParaRPr lang="en-GB" sz="1400" i="1" dirty="0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122" name="Connecteur droit avec flèche 121"/>
                      <p:cNvCxnSpPr/>
                      <p:nvPr/>
                    </p:nvCxnSpPr>
                    <p:spPr bwMode="auto">
                      <a:xfrm flipH="1">
                        <a:off x="1378239" y="1834466"/>
                        <a:ext cx="583035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rgbClr val="FF6600"/>
                        </a:solidFill>
                        <a:prstDash val="dash"/>
                        <a:round/>
                        <a:headEnd type="none" w="med" len="med"/>
                        <a:tailEnd type="arrow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23" name="ZoneTexte 122"/>
                      <p:cNvSpPr txBox="1"/>
                      <p:nvPr/>
                    </p:nvSpPr>
                    <p:spPr>
                      <a:xfrm>
                        <a:off x="2132614" y="1682631"/>
                        <a:ext cx="338214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400" i="1" dirty="0" smtClean="0">
                            <a:solidFill>
                              <a:srgbClr val="FF6600"/>
                            </a:solidFill>
                          </a:rPr>
                          <a:t>Traceability links automatically defined and maintained by generation</a:t>
                        </a:r>
                        <a:endParaRPr lang="en-GB" sz="1400" i="1" dirty="0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137" name="Rectangle à coins arrondis 136"/>
                  <p:cNvSpPr/>
                  <p:nvPr/>
                </p:nvSpPr>
                <p:spPr>
                  <a:xfrm>
                    <a:off x="1015767" y="5972909"/>
                    <a:ext cx="953952" cy="416519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OpenETCS API</a:t>
                    </a:r>
                    <a:endParaRPr lang="eu-ES" sz="1200" dirty="0"/>
                  </a:p>
                </p:txBody>
              </p:sp>
            </p:grpSp>
            <p:sp>
              <p:nvSpPr>
                <p:cNvPr id="29" name="Rectangle à coins arrondis 28"/>
                <p:cNvSpPr/>
                <p:nvPr/>
              </p:nvSpPr>
              <p:spPr>
                <a:xfrm>
                  <a:off x="4653041" y="4051069"/>
                  <a:ext cx="2130110" cy="1803062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762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dirty="0" smtClean="0"/>
                    <a:t>openETCS OBU formal </a:t>
                  </a:r>
                  <a:r>
                    <a:rPr lang="eu-ES" dirty="0" smtClean="0"/>
                    <a:t>executable SCADE model</a:t>
                  </a:r>
                  <a:endParaRPr lang="eu-ES" dirty="0" smtClean="0"/>
                </a:p>
                <a:p>
                  <a:pPr algn="ctr"/>
                  <a:endParaRPr lang="eu-ES" dirty="0"/>
                </a:p>
              </p:txBody>
            </p:sp>
          </p:grpSp>
          <p:cxnSp>
            <p:nvCxnSpPr>
              <p:cNvPr id="44" name="Connecteur droit avec flèche 43"/>
              <p:cNvCxnSpPr>
                <a:endCxn id="137" idx="3"/>
              </p:cNvCxnSpPr>
              <p:nvPr/>
            </p:nvCxnSpPr>
            <p:spPr>
              <a:xfrm flipH="1">
                <a:off x="1969719" y="5423469"/>
                <a:ext cx="2447168" cy="757700"/>
              </a:xfrm>
              <a:prstGeom prst="straightConnector1">
                <a:avLst/>
              </a:prstGeom>
              <a:ln w="57150" cmpd="sng">
                <a:solidFill>
                  <a:srgbClr val="FF66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2768733" y="5758993"/>
                <a:ext cx="1300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implements</a:t>
                </a:r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7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solution – </a:t>
            </a:r>
            <a:r>
              <a:rPr lang="fr-FR" dirty="0" err="1" smtClean="0"/>
              <a:t>ProR</a:t>
            </a:r>
            <a:r>
              <a:rPr lang="fr-FR" dirty="0" smtClean="0"/>
              <a:t> + ReqCycle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46748" y="6492875"/>
            <a:ext cx="2133600" cy="365125"/>
          </a:xfrm>
        </p:spPr>
        <p:txBody>
          <a:bodyPr/>
          <a:lstStyle/>
          <a:p>
            <a:r>
              <a:rPr lang="fr-FR" dirty="0" smtClean="0"/>
              <a:t>28/09/2015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15</a:t>
            </a:fld>
            <a:endParaRPr lang="fr-FR"/>
          </a:p>
        </p:txBody>
      </p:sp>
      <p:grpSp>
        <p:nvGrpSpPr>
          <p:cNvPr id="101" name="Grouper 100"/>
          <p:cNvGrpSpPr/>
          <p:nvPr/>
        </p:nvGrpSpPr>
        <p:grpSpPr>
          <a:xfrm>
            <a:off x="832460" y="1083596"/>
            <a:ext cx="7927172" cy="5131194"/>
            <a:chOff x="832460" y="1083596"/>
            <a:chExt cx="7927172" cy="5131194"/>
          </a:xfrm>
        </p:grpSpPr>
        <p:grpSp>
          <p:nvGrpSpPr>
            <p:cNvPr id="99" name="Grouper 98"/>
            <p:cNvGrpSpPr/>
            <p:nvPr/>
          </p:nvGrpSpPr>
          <p:grpSpPr>
            <a:xfrm>
              <a:off x="832460" y="1083596"/>
              <a:ext cx="7927172" cy="5131194"/>
              <a:chOff x="832460" y="1083596"/>
              <a:chExt cx="7927172" cy="513119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658941" y="1311455"/>
                <a:ext cx="2387979" cy="640747"/>
              </a:xfrm>
              <a:prstGeom prst="rect">
                <a:avLst/>
              </a:prstGeom>
              <a:solidFill>
                <a:srgbClr val="CCC1DA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Reference Requirement Data Base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er 68"/>
              <p:cNvGrpSpPr/>
              <p:nvPr/>
            </p:nvGrpSpPr>
            <p:grpSpPr>
              <a:xfrm>
                <a:off x="953813" y="1083596"/>
                <a:ext cx="7805819" cy="5073985"/>
                <a:chOff x="953813" y="1083596"/>
                <a:chExt cx="7805819" cy="5073985"/>
              </a:xfrm>
            </p:grpSpPr>
            <p:grpSp>
              <p:nvGrpSpPr>
                <p:cNvPr id="68" name="Grouper 67"/>
                <p:cNvGrpSpPr/>
                <p:nvPr/>
              </p:nvGrpSpPr>
              <p:grpSpPr>
                <a:xfrm>
                  <a:off x="953813" y="1083596"/>
                  <a:ext cx="7798108" cy="5073985"/>
                  <a:chOff x="953813" y="1083596"/>
                  <a:chExt cx="7798108" cy="5073985"/>
                </a:xfrm>
              </p:grpSpPr>
              <p:sp>
                <p:nvSpPr>
                  <p:cNvPr id="53" name="Ellipse 52"/>
                  <p:cNvSpPr/>
                  <p:nvPr/>
                </p:nvSpPr>
                <p:spPr>
                  <a:xfrm>
                    <a:off x="1600215" y="5474721"/>
                    <a:ext cx="1818873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RT-tester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67" name="Grouper 66"/>
                  <p:cNvGrpSpPr/>
                  <p:nvPr/>
                </p:nvGrpSpPr>
                <p:grpSpPr>
                  <a:xfrm>
                    <a:off x="953813" y="1083596"/>
                    <a:ext cx="7798108" cy="4391125"/>
                    <a:chOff x="953813" y="1083596"/>
                    <a:chExt cx="7798108" cy="4391125"/>
                  </a:xfrm>
                </p:grpSpPr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4938105" y="2230970"/>
                      <a:ext cx="31398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4. Copy (to support traceability)</a:t>
                      </a:r>
                      <a:endParaRPr lang="fr-FR" dirty="0"/>
                    </a:p>
                  </p:txBody>
                </p:sp>
                <p:grpSp>
                  <p:nvGrpSpPr>
                    <p:cNvPr id="45" name="Grouper 44"/>
                    <p:cNvGrpSpPr/>
                    <p:nvPr/>
                  </p:nvGrpSpPr>
                  <p:grpSpPr>
                    <a:xfrm>
                      <a:off x="953813" y="1107126"/>
                      <a:ext cx="1350434" cy="822192"/>
                      <a:chOff x="2287087" y="1107126"/>
                      <a:chExt cx="1350434" cy="822192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2413363" y="1288571"/>
                        <a:ext cx="1224158" cy="6407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err="1" smtClean="0">
                            <a:solidFill>
                              <a:schemeClr val="tx1"/>
                            </a:solidFill>
                          </a:rPr>
                          <a:t>Subset</a:t>
                        </a:r>
                        <a:r>
                          <a:rPr lang="fr-FR" dirty="0" smtClean="0">
                            <a:solidFill>
                              <a:schemeClr val="tx1"/>
                            </a:solidFill>
                          </a:rPr>
                          <a:t> 026</a:t>
                        </a:r>
                        <a:endParaRPr lang="fr-FR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2" name="Image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7087" y="1107126"/>
                        <a:ext cx="394505" cy="39450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" name="Ellipse 20"/>
                    <p:cNvSpPr/>
                    <p:nvPr/>
                  </p:nvSpPr>
                  <p:spPr>
                    <a:xfrm>
                      <a:off x="4084340" y="2820672"/>
                      <a:ext cx="1533058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ReqCycle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5228412" y="4269664"/>
                      <a:ext cx="2299586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SCADE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1555509" y="4269664"/>
                      <a:ext cx="1911031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Papyrus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endCxn id="27" idx="7"/>
                    </p:cNvCxnSpPr>
                    <p:nvPr/>
                  </p:nvCxnSpPr>
                  <p:spPr>
                    <a:xfrm flipH="1">
                      <a:off x="3186676" y="3503532"/>
                      <a:ext cx="1195122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avec flèche 30"/>
                    <p:cNvCxnSpPr>
                      <a:stCxn id="26" idx="0"/>
                      <a:endCxn id="21" idx="5"/>
                    </p:cNvCxnSpPr>
                    <p:nvPr/>
                  </p:nvCxnSpPr>
                  <p:spPr>
                    <a:xfrm flipH="1" flipV="1">
                      <a:off x="5392887" y="3403529"/>
                      <a:ext cx="985318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3162671" y="3541513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940821" y="3503532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545489" y="2833506"/>
                      <a:ext cx="2206432" cy="669113"/>
                    </a:xfrm>
                    <a:prstGeom prst="rect">
                      <a:avLst/>
                    </a:prstGeom>
                    <a:solidFill>
                      <a:srgbClr val="CCC1DA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Read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 Requirement Data Base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8" name="Connecteur droit avec flèche 37"/>
                    <p:cNvCxnSpPr>
                      <a:stCxn id="21" idx="6"/>
                      <a:endCxn id="37" idx="1"/>
                    </p:cNvCxnSpPr>
                    <p:nvPr/>
                  </p:nvCxnSpPr>
                  <p:spPr>
                    <a:xfrm>
                      <a:off x="5617398" y="3162102"/>
                      <a:ext cx="928091" cy="5961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ZoneTexte 42"/>
                    <p:cNvSpPr txBox="1"/>
                    <p:nvPr/>
                  </p:nvSpPr>
                  <p:spPr>
                    <a:xfrm>
                      <a:off x="6378205" y="1133896"/>
                      <a:ext cx="11055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3. Update</a:t>
                      </a:r>
                      <a:endParaRPr lang="fr-FR" dirty="0"/>
                    </a:p>
                  </p:txBody>
                </p:sp>
                <p:cxnSp>
                  <p:nvCxnSpPr>
                    <p:cNvPr id="46" name="Connecteur droit avec flèche 45"/>
                    <p:cNvCxnSpPr>
                      <a:stCxn id="6" idx="3"/>
                      <a:endCxn id="39" idx="1"/>
                    </p:cNvCxnSpPr>
                    <p:nvPr/>
                  </p:nvCxnSpPr>
                  <p:spPr>
                    <a:xfrm>
                      <a:off x="2304247" y="1608945"/>
                      <a:ext cx="1354694" cy="22884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ZoneTexte 47"/>
                    <p:cNvSpPr txBox="1"/>
                    <p:nvPr/>
                  </p:nvSpPr>
                  <p:spPr>
                    <a:xfrm>
                      <a:off x="2409840" y="1133896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1. Import</a:t>
                      </a:r>
                      <a:endParaRPr lang="fr-FR" dirty="0"/>
                    </a:p>
                  </p:txBody>
                </p:sp>
                <p:cxnSp>
                  <p:nvCxnSpPr>
                    <p:cNvPr id="49" name="Connecteur droit avec flèche 48"/>
                    <p:cNvCxnSpPr>
                      <a:stCxn id="39" idx="2"/>
                      <a:endCxn id="21" idx="0"/>
                    </p:cNvCxnSpPr>
                    <p:nvPr/>
                  </p:nvCxnSpPr>
                  <p:spPr>
                    <a:xfrm flipH="1">
                      <a:off x="4850869" y="1952202"/>
                      <a:ext cx="2062" cy="86847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eur droit avec flèche 53"/>
                    <p:cNvCxnSpPr>
                      <a:stCxn id="27" idx="4"/>
                      <a:endCxn id="53" idx="0"/>
                    </p:cNvCxnSpPr>
                    <p:nvPr/>
                  </p:nvCxnSpPr>
                  <p:spPr>
                    <a:xfrm flipH="1">
                      <a:off x="2509652" y="4952524"/>
                      <a:ext cx="1373" cy="52219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56190" y="2095262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OpenETCS API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>
                      <a:stCxn id="59" idx="3"/>
                    </p:cNvCxnSpPr>
                    <p:nvPr/>
                  </p:nvCxnSpPr>
                  <p:spPr>
                    <a:xfrm flipV="1">
                      <a:off x="2280348" y="1929318"/>
                      <a:ext cx="1445746" cy="486318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2590800" y="2230970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2. Import</a:t>
                      </a:r>
                      <a:endParaRPr lang="fr-FR" dirty="0"/>
                    </a:p>
                  </p:txBody>
                </p:sp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556845" y="1083596"/>
                      <a:ext cx="880936" cy="362916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4032" y="2547973"/>
                  <a:ext cx="795600" cy="42962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7" name="Ellipse 46"/>
              <p:cNvSpPr/>
              <p:nvPr/>
            </p:nvSpPr>
            <p:spPr>
              <a:xfrm>
                <a:off x="7356388" y="1300013"/>
                <a:ext cx="1403244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ProR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1" name="Connecteur droit avec flèche 50"/>
              <p:cNvCxnSpPr>
                <a:stCxn id="47" idx="2"/>
                <a:endCxn id="39" idx="3"/>
              </p:cNvCxnSpPr>
              <p:nvPr/>
            </p:nvCxnSpPr>
            <p:spPr>
              <a:xfrm flipH="1" flipV="1">
                <a:off x="6046920" y="1631829"/>
                <a:ext cx="1309468" cy="96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Ellipse 85"/>
              <p:cNvSpPr/>
              <p:nvPr/>
            </p:nvSpPr>
            <p:spPr>
              <a:xfrm>
                <a:off x="3945660" y="5531930"/>
                <a:ext cx="1889109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GenDoc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87" name="Connecteur droit avec flèche 86"/>
              <p:cNvCxnSpPr/>
              <p:nvPr/>
            </p:nvCxnSpPr>
            <p:spPr>
              <a:xfrm>
                <a:off x="4854993" y="3501197"/>
                <a:ext cx="0" cy="20595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ZoneTexte 91"/>
              <p:cNvSpPr txBox="1"/>
              <p:nvPr/>
            </p:nvSpPr>
            <p:spPr>
              <a:xfrm>
                <a:off x="3823942" y="4503099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7</a:t>
                </a:r>
                <a:r>
                  <a:rPr lang="fr-FR" dirty="0" smtClean="0"/>
                  <a:t>. export</a:t>
                </a:r>
                <a:endParaRPr lang="fr-FR" dirty="0"/>
              </a:p>
            </p:txBody>
          </p:sp>
          <p:sp>
            <p:nvSpPr>
              <p:cNvPr id="97" name="ZoneTexte 96"/>
              <p:cNvSpPr txBox="1"/>
              <p:nvPr/>
            </p:nvSpPr>
            <p:spPr>
              <a:xfrm>
                <a:off x="832460" y="4962139"/>
                <a:ext cx="1535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6. </a:t>
                </a:r>
                <a:r>
                  <a:rPr lang="fr-FR" dirty="0" err="1" smtClean="0"/>
                  <a:t>Create</a:t>
                </a:r>
                <a:r>
                  <a:rPr lang="fr-FR" dirty="0" smtClean="0"/>
                  <a:t> tests</a:t>
                </a:r>
                <a:endParaRPr lang="fr-FR" dirty="0"/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5518570" y="2729449"/>
                <a:ext cx="93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manage</a:t>
                </a:r>
                <a:endParaRPr lang="fr-FR" dirty="0"/>
              </a:p>
            </p:txBody>
          </p:sp>
        </p:grpSp>
        <p:pic>
          <p:nvPicPr>
            <p:cNvPr id="100" name="Imag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2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3563"/>
            <a:ext cx="8229600" cy="514854"/>
          </a:xfrm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Reqcycle</a:t>
            </a:r>
            <a:r>
              <a:rPr lang="fr-FR" sz="3600" dirty="0" smtClean="0"/>
              <a:t> – </a:t>
            </a:r>
            <a:r>
              <a:rPr lang="fr-FR" sz="3600" dirty="0" err="1" smtClean="0"/>
              <a:t>prepare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SCADE</a:t>
            </a:r>
            <a:endParaRPr lang="fr-FR" sz="3600" dirty="0"/>
          </a:p>
        </p:txBody>
      </p:sp>
      <p:grpSp>
        <p:nvGrpSpPr>
          <p:cNvPr id="16" name="Grouper 15"/>
          <p:cNvGrpSpPr/>
          <p:nvPr/>
        </p:nvGrpSpPr>
        <p:grpSpPr>
          <a:xfrm>
            <a:off x="250836" y="826990"/>
            <a:ext cx="6785211" cy="5895268"/>
            <a:chOff x="250836" y="826990"/>
            <a:chExt cx="6785211" cy="5895268"/>
          </a:xfrm>
        </p:grpSpPr>
        <p:grpSp>
          <p:nvGrpSpPr>
            <p:cNvPr id="12" name="Grouper 11"/>
            <p:cNvGrpSpPr/>
            <p:nvPr/>
          </p:nvGrpSpPr>
          <p:grpSpPr>
            <a:xfrm>
              <a:off x="250836" y="826990"/>
              <a:ext cx="6785211" cy="5895268"/>
              <a:chOff x="1589400" y="941391"/>
              <a:chExt cx="6785211" cy="5895268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9400" y="943004"/>
                <a:ext cx="6785211" cy="589365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11" name="Grouper 10"/>
              <p:cNvGrpSpPr/>
              <p:nvPr/>
            </p:nvGrpSpPr>
            <p:grpSpPr>
              <a:xfrm>
                <a:off x="1589401" y="941391"/>
                <a:ext cx="4378122" cy="1538572"/>
                <a:chOff x="1589401" y="941391"/>
                <a:chExt cx="4378122" cy="1538572"/>
              </a:xfrm>
            </p:grpSpPr>
            <p:sp>
              <p:nvSpPr>
                <p:cNvPr id="7" name="ZoneTexte 6"/>
                <p:cNvSpPr txBox="1"/>
                <p:nvPr/>
              </p:nvSpPr>
              <p:spPr>
                <a:xfrm>
                  <a:off x="1589401" y="941391"/>
                  <a:ext cx="4378122" cy="27699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u-ES" sz="1200" dirty="0" smtClean="0"/>
                    <a:t>Generate requirement traceability annotation for external element</a:t>
                  </a:r>
                  <a:endParaRPr lang="eu-ES" sz="1200" dirty="0"/>
                </a:p>
              </p:txBody>
            </p:sp>
            <p:pic>
              <p:nvPicPr>
                <p:cNvPr id="8" name="Imag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4658" y="2311267"/>
                  <a:ext cx="463913" cy="168696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ZoneTexte 13"/>
            <p:cNvSpPr txBox="1"/>
            <p:nvPr/>
          </p:nvSpPr>
          <p:spPr>
            <a:xfrm>
              <a:off x="4628959" y="3681724"/>
              <a:ext cx="2320540" cy="830997"/>
            </a:xfrm>
            <a:prstGeom prst="rect">
              <a:avLst/>
            </a:prstGeom>
            <a:solidFill>
              <a:srgbClr val="F79646"/>
            </a:solidFill>
            <a:ln w="19050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Copies traceability string annotation (</a:t>
              </a:r>
              <a:r>
                <a:rPr lang="fr-FR" sz="1600" dirty="0" err="1" smtClean="0"/>
                <a:t>ReqID</a:t>
              </a:r>
              <a:r>
                <a:rPr lang="fr-FR" sz="1600" dirty="0" smtClean="0"/>
                <a:t> + </a:t>
              </a:r>
              <a:r>
                <a:rPr lang="fr-FR" sz="1600" dirty="0" err="1" smtClean="0"/>
                <a:t>Satisfy</a:t>
              </a:r>
              <a:r>
                <a:rPr lang="fr-FR" sz="1600" dirty="0" smtClean="0"/>
                <a:t> ID) to clipboard</a:t>
              </a:r>
              <a:endParaRPr lang="fr-FR" sz="1600" dirty="0"/>
            </a:p>
          </p:txBody>
        </p:sp>
        <p:sp>
          <p:nvSpPr>
            <p:cNvPr id="15" name="Flèche vers la droite 14"/>
            <p:cNvSpPr/>
            <p:nvPr/>
          </p:nvSpPr>
          <p:spPr>
            <a:xfrm rot="3271653">
              <a:off x="4636981" y="3109549"/>
              <a:ext cx="1007686" cy="235108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728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3rd solution – ReqCycle </a:t>
            </a:r>
            <a:r>
              <a:rPr lang="fr-FR" dirty="0" err="1" smtClean="0"/>
              <a:t>only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17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953813" y="1044318"/>
            <a:ext cx="7866986" cy="5170472"/>
            <a:chOff x="953813" y="1044318"/>
            <a:chExt cx="7866986" cy="5170472"/>
          </a:xfrm>
        </p:grpSpPr>
        <p:grpSp>
          <p:nvGrpSpPr>
            <p:cNvPr id="69" name="Grouper 68"/>
            <p:cNvGrpSpPr/>
            <p:nvPr/>
          </p:nvGrpSpPr>
          <p:grpSpPr>
            <a:xfrm>
              <a:off x="953813" y="1044318"/>
              <a:ext cx="7866986" cy="5113263"/>
              <a:chOff x="953813" y="1044318"/>
              <a:chExt cx="7866986" cy="5113263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953813" y="1044318"/>
                <a:ext cx="7866986" cy="5113263"/>
                <a:chOff x="953813" y="1044318"/>
                <a:chExt cx="7866986" cy="5113263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1565892" y="5474721"/>
                  <a:ext cx="2163785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RT-tester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7" name="Grouper 66"/>
                <p:cNvGrpSpPr/>
                <p:nvPr/>
              </p:nvGrpSpPr>
              <p:grpSpPr>
                <a:xfrm>
                  <a:off x="953813" y="1044318"/>
                  <a:ext cx="7866986" cy="4430403"/>
                  <a:chOff x="953813" y="1044318"/>
                  <a:chExt cx="7866986" cy="4430403"/>
                </a:xfrm>
              </p:grpSpPr>
              <p:cxnSp>
                <p:nvCxnSpPr>
                  <p:cNvPr id="9" name="Connecteur droit avec flèche 8"/>
                  <p:cNvCxnSpPr>
                    <a:stCxn id="6" idx="2"/>
                    <a:endCxn id="21" idx="0"/>
                  </p:cNvCxnSpPr>
                  <p:nvPr/>
                </p:nvCxnSpPr>
                <p:spPr>
                  <a:xfrm>
                    <a:off x="3283059" y="1945126"/>
                    <a:ext cx="1333274" cy="87554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4087983" y="2115159"/>
                    <a:ext cx="11890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1.A Import</a:t>
                    </a:r>
                    <a:endParaRPr lang="fr-FR" dirty="0"/>
                  </a:p>
                </p:txBody>
              </p:sp>
              <p:grpSp>
                <p:nvGrpSpPr>
                  <p:cNvPr id="45" name="Grouper 44"/>
                  <p:cNvGrpSpPr/>
                  <p:nvPr/>
                </p:nvGrpSpPr>
                <p:grpSpPr>
                  <a:xfrm>
                    <a:off x="2521821" y="1107126"/>
                    <a:ext cx="1373317" cy="838000"/>
                    <a:chOff x="3855095" y="1107126"/>
                    <a:chExt cx="1373317" cy="8380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4004254" y="1304379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Subset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026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" name="Image 11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855095" y="1107126"/>
                      <a:ext cx="394505" cy="39450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1" name="Ellipse 20"/>
                  <p:cNvSpPr/>
                  <p:nvPr/>
                </p:nvSpPr>
                <p:spPr>
                  <a:xfrm>
                    <a:off x="3466540" y="2820672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ReqCycle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5228412" y="4269664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SCADE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1555509" y="4269664"/>
                    <a:ext cx="2174168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Papyrus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29" name="Connecteur droit avec flèche 28"/>
                  <p:cNvCxnSpPr>
                    <a:endCxn id="27" idx="7"/>
                  </p:cNvCxnSpPr>
                  <p:nvPr/>
                </p:nvCxnSpPr>
                <p:spPr>
                  <a:xfrm flipH="1">
                    <a:off x="3411277" y="3503532"/>
                    <a:ext cx="970522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avec flèche 30"/>
                  <p:cNvCxnSpPr>
                    <a:stCxn id="26" idx="0"/>
                    <a:endCxn id="21" idx="5"/>
                  </p:cNvCxnSpPr>
                  <p:nvPr/>
                </p:nvCxnSpPr>
                <p:spPr>
                  <a:xfrm flipH="1" flipV="1">
                    <a:off x="5429359" y="3403529"/>
                    <a:ext cx="948846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ZoneTexte 33"/>
                  <p:cNvSpPr txBox="1"/>
                  <p:nvPr/>
                </p:nvSpPr>
                <p:spPr>
                  <a:xfrm>
                    <a:off x="3384765" y="3653627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5" name="ZoneTexte 34"/>
                  <p:cNvSpPr txBox="1"/>
                  <p:nvPr/>
                </p:nvSpPr>
                <p:spPr>
                  <a:xfrm>
                    <a:off x="5940821" y="3503532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6692825" y="2834419"/>
                    <a:ext cx="2127974" cy="640747"/>
                  </a:xfrm>
                  <a:prstGeom prst="rect">
                    <a:avLst/>
                  </a:prstGeom>
                  <a:solidFill>
                    <a:srgbClr val="CCC1D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 smtClean="0">
                        <a:solidFill>
                          <a:schemeClr val="tx1"/>
                        </a:solidFill>
                      </a:rPr>
                      <a:t>Reference Requirement Data Base</a:t>
                    </a:r>
                    <a:endParaRPr lang="fr-FR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" name="Connecteur droit avec flèche 37"/>
                  <p:cNvCxnSpPr>
                    <a:stCxn id="21" idx="6"/>
                    <a:endCxn id="37" idx="1"/>
                  </p:cNvCxnSpPr>
                  <p:nvPr/>
                </p:nvCxnSpPr>
                <p:spPr>
                  <a:xfrm flipV="1">
                    <a:off x="5766126" y="3154793"/>
                    <a:ext cx="926699" cy="730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5786672" y="2785461"/>
                    <a:ext cx="8780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Update</a:t>
                    </a:r>
                    <a:endParaRPr lang="fr-FR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429358" y="1304379"/>
                    <a:ext cx="2098639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err="1" smtClean="0">
                        <a:solidFill>
                          <a:schemeClr val="tx1"/>
                        </a:solidFill>
                      </a:rPr>
                      <a:t>Subset</a:t>
                    </a:r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 026 requirements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8" name="Image 1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08238" y="1044318"/>
                    <a:ext cx="1106203" cy="455718"/>
                  </a:xfrm>
                  <a:prstGeom prst="rect">
                    <a:avLst/>
                  </a:prstGeom>
                </p:spPr>
              </p:pic>
              <p:cxnSp>
                <p:nvCxnSpPr>
                  <p:cNvPr id="46" name="Connecteur droit avec flèche 45"/>
                  <p:cNvCxnSpPr>
                    <a:endCxn id="44" idx="1"/>
                  </p:cNvCxnSpPr>
                  <p:nvPr/>
                </p:nvCxnSpPr>
                <p:spPr>
                  <a:xfrm>
                    <a:off x="3895138" y="1608945"/>
                    <a:ext cx="1534220" cy="15808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ZoneTexte 47"/>
                  <p:cNvSpPr txBox="1"/>
                  <p:nvPr/>
                </p:nvSpPr>
                <p:spPr>
                  <a:xfrm>
                    <a:off x="4128641" y="1239613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1.B1 Import</a:t>
                    </a:r>
                    <a:endParaRPr lang="fr-FR" dirty="0"/>
                  </a:p>
                </p:txBody>
              </p:sp>
              <p:cxnSp>
                <p:nvCxnSpPr>
                  <p:cNvPr id="49" name="Connecteur droit avec flèche 48"/>
                  <p:cNvCxnSpPr>
                    <a:stCxn id="44" idx="2"/>
                    <a:endCxn id="21" idx="7"/>
                  </p:cNvCxnSpPr>
                  <p:nvPr/>
                </p:nvCxnSpPr>
                <p:spPr>
                  <a:xfrm flipH="1">
                    <a:off x="5429359" y="1945126"/>
                    <a:ext cx="1049319" cy="97554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5958682" y="2299825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1.B2 Import</a:t>
                    </a:r>
                    <a:endParaRPr lang="fr-FR" dirty="0"/>
                  </a:p>
                </p:txBody>
              </p:sp>
              <p:cxnSp>
                <p:nvCxnSpPr>
                  <p:cNvPr id="54" name="Connecteur droit avec flèche 53"/>
                  <p:cNvCxnSpPr>
                    <a:stCxn id="27" idx="4"/>
                    <a:endCxn id="53" idx="0"/>
                  </p:cNvCxnSpPr>
                  <p:nvPr/>
                </p:nvCxnSpPr>
                <p:spPr>
                  <a:xfrm>
                    <a:off x="2642593" y="4952524"/>
                    <a:ext cx="5192" cy="522197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tangle 58"/>
                  <p:cNvSpPr/>
                  <p:nvPr/>
                </p:nvSpPr>
                <p:spPr>
                  <a:xfrm>
                    <a:off x="953813" y="2841728"/>
                    <a:ext cx="1224158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OpenETCS API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Connecteur droit avec flèche 60"/>
                  <p:cNvCxnSpPr>
                    <a:stCxn id="59" idx="3"/>
                    <a:endCxn id="21" idx="2"/>
                  </p:cNvCxnSpPr>
                  <p:nvPr/>
                </p:nvCxnSpPr>
                <p:spPr>
                  <a:xfrm>
                    <a:off x="2177971" y="3162102"/>
                    <a:ext cx="1288569" cy="0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2280348" y="2736009"/>
                    <a:ext cx="1056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2. Import</a:t>
                    </a:r>
                    <a:endParaRPr lang="fr-FR" dirty="0"/>
                  </a:p>
                </p:txBody>
              </p:sp>
            </p:grp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533" y="2484491"/>
                <a:ext cx="795600" cy="42962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9" name="Ellipse 38"/>
            <p:cNvSpPr/>
            <p:nvPr/>
          </p:nvSpPr>
          <p:spPr>
            <a:xfrm>
              <a:off x="3945660" y="5531930"/>
              <a:ext cx="1889109" cy="682860"/>
            </a:xfrm>
            <a:prstGeom prst="ellipse">
              <a:avLst/>
            </a:prstGeom>
            <a:solidFill>
              <a:srgbClr val="CCC1D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rgbClr val="000000"/>
                  </a:solidFill>
                </a:rPr>
                <a:t>GenDoc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4854993" y="3501197"/>
              <a:ext cx="0" cy="2059575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823942" y="450309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7</a:t>
              </a:r>
              <a:r>
                <a:rPr lang="fr-FR" dirty="0" smtClean="0"/>
                <a:t>. export</a:t>
              </a:r>
              <a:endParaRPr lang="fr-FR" dirty="0"/>
            </a:p>
          </p:txBody>
        </p: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746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18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 descr="OpenETCSDevelopment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0"/>
            <a:ext cx="7948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3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er 200"/>
          <p:cNvGrpSpPr/>
          <p:nvPr/>
        </p:nvGrpSpPr>
        <p:grpSpPr>
          <a:xfrm>
            <a:off x="105992" y="119696"/>
            <a:ext cx="9040291" cy="6659502"/>
            <a:chOff x="105992" y="119696"/>
            <a:chExt cx="9040291" cy="6659502"/>
          </a:xfrm>
        </p:grpSpPr>
        <p:sp>
          <p:nvSpPr>
            <p:cNvPr id="184" name="Carré corné 183"/>
            <p:cNvSpPr/>
            <p:nvPr/>
          </p:nvSpPr>
          <p:spPr bwMode="auto">
            <a:xfrm>
              <a:off x="128458" y="2062756"/>
              <a:ext cx="1827087" cy="85109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ystem other needs/inputs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3" name="Grouper 182"/>
            <p:cNvGrpSpPr/>
            <p:nvPr/>
          </p:nvGrpSpPr>
          <p:grpSpPr>
            <a:xfrm>
              <a:off x="105992" y="119696"/>
              <a:ext cx="9040291" cy="6659502"/>
              <a:chOff x="105992" y="119696"/>
              <a:chExt cx="9040291" cy="6659502"/>
            </a:xfrm>
          </p:grpSpPr>
          <p:sp>
            <p:nvSpPr>
              <p:cNvPr id="127" name="Carré corné 126"/>
              <p:cNvSpPr/>
              <p:nvPr/>
            </p:nvSpPr>
            <p:spPr bwMode="auto">
              <a:xfrm>
                <a:off x="2412207" y="5885280"/>
                <a:ext cx="5646226" cy="893918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u-ES" sz="11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Software design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u-E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(SW components)</a:t>
                </a:r>
                <a:endParaRPr kumimoji="0" lang="eu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5" name="Grouper 64"/>
              <p:cNvGrpSpPr/>
              <p:nvPr/>
            </p:nvGrpSpPr>
            <p:grpSpPr>
              <a:xfrm>
                <a:off x="105992" y="119696"/>
                <a:ext cx="9040291" cy="6659502"/>
                <a:chOff x="105992" y="1010466"/>
                <a:chExt cx="9040291" cy="6659502"/>
              </a:xfrm>
            </p:grpSpPr>
            <p:grpSp>
              <p:nvGrpSpPr>
                <p:cNvPr id="31" name="Grouper 30"/>
                <p:cNvGrpSpPr/>
                <p:nvPr/>
              </p:nvGrpSpPr>
              <p:grpSpPr>
                <a:xfrm>
                  <a:off x="105992" y="1010466"/>
                  <a:ext cx="8958057" cy="6659502"/>
                  <a:chOff x="266984" y="1010466"/>
                  <a:chExt cx="8958057" cy="6659502"/>
                </a:xfrm>
              </p:grpSpPr>
              <p:grpSp>
                <p:nvGrpSpPr>
                  <p:cNvPr id="178" name="Grouper 177"/>
                  <p:cNvGrpSpPr/>
                  <p:nvPr/>
                </p:nvGrpSpPr>
                <p:grpSpPr>
                  <a:xfrm>
                    <a:off x="266984" y="1010466"/>
                    <a:ext cx="8958057" cy="6659502"/>
                    <a:chOff x="266984" y="1010466"/>
                    <a:chExt cx="8958057" cy="6659502"/>
                  </a:xfrm>
                </p:grpSpPr>
                <p:grpSp>
                  <p:nvGrpSpPr>
                    <p:cNvPr id="151" name="Grouper 150"/>
                    <p:cNvGrpSpPr/>
                    <p:nvPr/>
                  </p:nvGrpSpPr>
                  <p:grpSpPr>
                    <a:xfrm>
                      <a:off x="266984" y="1749590"/>
                      <a:ext cx="8958057" cy="5920378"/>
                      <a:chOff x="457199" y="1953839"/>
                      <a:chExt cx="8958057" cy="5920378"/>
                    </a:xfrm>
                  </p:grpSpPr>
                  <p:sp>
                    <p:nvSpPr>
                      <p:cNvPr id="59" name="Carré corné 58"/>
                      <p:cNvSpPr/>
                      <p:nvPr/>
                    </p:nvSpPr>
                    <p:spPr bwMode="auto">
                      <a:xfrm>
                        <a:off x="2524038" y="4104758"/>
                        <a:ext cx="5975044" cy="13943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subsystem level </a:t>
                        </a: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81" name="Carré corné 80"/>
                      <p:cNvSpPr/>
                      <p:nvPr/>
                    </p:nvSpPr>
                    <p:spPr bwMode="auto">
                      <a:xfrm>
                        <a:off x="457200" y="5581285"/>
                        <a:ext cx="1849551" cy="2292932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</a:t>
                        </a: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needs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9" name="Carré corné 78"/>
                      <p:cNvSpPr/>
                      <p:nvPr/>
                    </p:nvSpPr>
                    <p:spPr bwMode="auto">
                      <a:xfrm>
                        <a:off x="457199" y="4113007"/>
                        <a:ext cx="1849554" cy="12487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SS other needs/inputs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" name="Carré corné 5"/>
                      <p:cNvSpPr/>
                      <p:nvPr/>
                    </p:nvSpPr>
                    <p:spPr bwMode="auto">
                      <a:xfrm>
                        <a:off x="457200" y="1953839"/>
                        <a:ext cx="8958056" cy="107420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and project </a:t>
                        </a: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context: standards, reference and background material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" name="Carré corné 6"/>
                      <p:cNvSpPr/>
                      <p:nvPr/>
                    </p:nvSpPr>
                    <p:spPr bwMode="auto">
                      <a:xfrm>
                        <a:off x="2439617" y="3194868"/>
                        <a:ext cx="5550789" cy="84083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(ETCS)</a:t>
                        </a:r>
                      </a:p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37" name="Rectangle à coins arrondis 36"/>
                      <p:cNvSpPr/>
                      <p:nvPr/>
                    </p:nvSpPr>
                    <p:spPr>
                      <a:xfrm>
                        <a:off x="7565696" y="2205027"/>
                        <a:ext cx="1630269" cy="683438"/>
                      </a:xfrm>
                      <a:prstGeom prst="roundRect">
                        <a:avLst/>
                      </a:prstGeom>
                      <a:solidFill>
                        <a:srgbClr val="0080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Cenelec EN~50126-1:1999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43" name="Rectangle à coins arrondis 42"/>
                      <p:cNvSpPr/>
                      <p:nvPr/>
                    </p:nvSpPr>
                    <p:spPr>
                      <a:xfrm>
                        <a:off x="4053157" y="3371675"/>
                        <a:ext cx="2192016" cy="52345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Elaborated SRS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 (relevant for project)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0" name="Carré corné 59"/>
                      <p:cNvSpPr/>
                      <p:nvPr/>
                    </p:nvSpPr>
                    <p:spPr bwMode="auto">
                      <a:xfrm>
                        <a:off x="2672041" y="5578794"/>
                        <a:ext cx="5715342" cy="133363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level definition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1" name="Rectangle à coins arrondis 60"/>
                      <p:cNvSpPr/>
                      <p:nvPr/>
                    </p:nvSpPr>
                    <p:spPr>
                      <a:xfrm>
                        <a:off x="4125258" y="4676965"/>
                        <a:ext cx="1215240" cy="56979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Subsystem requirements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7" name="Rectangle à coins arrondis 66"/>
                      <p:cNvSpPr/>
                      <p:nvPr/>
                    </p:nvSpPr>
                    <p:spPr>
                      <a:xfrm>
                        <a:off x="5901049" y="4202739"/>
                        <a:ext cx="1158069" cy="60249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Subsystem Safety specification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68" name="Rectangle à coins arrondis 67"/>
                      <p:cNvSpPr/>
                      <p:nvPr/>
                    </p:nvSpPr>
                    <p:spPr>
                      <a:xfrm>
                        <a:off x="7333593" y="4308173"/>
                        <a:ext cx="1076047" cy="737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SubSystem</a:t>
                        </a:r>
                      </a:p>
                      <a:p>
                        <a:pPr algn="ctr"/>
                        <a:r>
                          <a:rPr lang="eu-ES" sz="1050" dirty="0" smtClean="0"/>
                          <a:t>architecture design specification</a:t>
                        </a:r>
                        <a:endParaRPr lang="eu-ES" sz="1050" dirty="0"/>
                      </a:p>
                    </p:txBody>
                  </p:sp>
                  <p:sp>
                    <p:nvSpPr>
                      <p:cNvPr id="71" name="Rectangle à coins arrondis 70"/>
                      <p:cNvSpPr/>
                      <p:nvPr/>
                    </p:nvSpPr>
                    <p:spPr>
                      <a:xfrm>
                        <a:off x="4101865" y="5743958"/>
                        <a:ext cx="2051453" cy="98958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SW Requirements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(including safety requirements)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73" name="Rectangle à coins arrondis 72"/>
                      <p:cNvSpPr/>
                      <p:nvPr/>
                    </p:nvSpPr>
                    <p:spPr>
                      <a:xfrm>
                        <a:off x="3654775" y="2201413"/>
                        <a:ext cx="1334196" cy="684128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rtlCol="0" anchor="ctr"/>
                      <a:lstStyle/>
                      <a:p>
                        <a:pPr algn="ctr"/>
                        <a:r>
                          <a:rPr lang="eu-ES" sz="1100" dirty="0" smtClean="0"/>
                          <a:t>National and Operational rules of operators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74" name="Rectangle à coins arrondis 73"/>
                      <p:cNvSpPr/>
                      <p:nvPr/>
                    </p:nvSpPr>
                    <p:spPr>
                      <a:xfrm rot="5400000">
                        <a:off x="5341948" y="1987057"/>
                        <a:ext cx="670652" cy="1099363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u-ES" sz="1100" dirty="0" smtClean="0"/>
                          <a:t>Experience of partners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80" name="Rectangle à coins arrondis 79"/>
                      <p:cNvSpPr/>
                      <p:nvPr/>
                    </p:nvSpPr>
                    <p:spPr>
                      <a:xfrm>
                        <a:off x="610867" y="4723009"/>
                        <a:ext cx="909895" cy="435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UNISIG– Subset 26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83" name="Rectangle à coins arrondis 82"/>
                      <p:cNvSpPr/>
                      <p:nvPr/>
                    </p:nvSpPr>
                    <p:spPr>
                      <a:xfrm>
                        <a:off x="6961651" y="7111765"/>
                        <a:ext cx="1278973" cy="58292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SW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95" name="Connecteur droit avec flèche 94"/>
                      <p:cNvCxnSpPr/>
                      <p:nvPr/>
                    </p:nvCxnSpPr>
                    <p:spPr>
                      <a:xfrm>
                        <a:off x="5022130" y="2956495"/>
                        <a:ext cx="0" cy="41518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Connecteur droit avec flèche 103"/>
                      <p:cNvCxnSpPr/>
                      <p:nvPr/>
                    </p:nvCxnSpPr>
                    <p:spPr>
                      <a:xfrm>
                        <a:off x="1231850" y="3946160"/>
                        <a:ext cx="0" cy="43670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Connecteur droit avec flèche 105"/>
                      <p:cNvCxnSpPr/>
                      <p:nvPr/>
                    </p:nvCxnSpPr>
                    <p:spPr>
                      <a:xfrm>
                        <a:off x="1520762" y="5060334"/>
                        <a:ext cx="2575183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Connecteur droit avec flèche 110"/>
                      <p:cNvCxnSpPr>
                        <a:endCxn id="61" idx="0"/>
                      </p:cNvCxnSpPr>
                      <p:nvPr/>
                    </p:nvCxnSpPr>
                    <p:spPr>
                      <a:xfrm>
                        <a:off x="4732878" y="3910266"/>
                        <a:ext cx="0" cy="76669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Connecteur droit avec flèche 113"/>
                      <p:cNvCxnSpPr/>
                      <p:nvPr/>
                    </p:nvCxnSpPr>
                    <p:spPr>
                      <a:xfrm>
                        <a:off x="6010693" y="3885104"/>
                        <a:ext cx="216262" cy="35344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Connecteur droit avec flèche 115"/>
                      <p:cNvCxnSpPr/>
                      <p:nvPr/>
                    </p:nvCxnSpPr>
                    <p:spPr>
                      <a:xfrm>
                        <a:off x="7038544" y="4507029"/>
                        <a:ext cx="305485" cy="24365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Connecteur droit avec flèche 117"/>
                      <p:cNvCxnSpPr/>
                      <p:nvPr/>
                    </p:nvCxnSpPr>
                    <p:spPr>
                      <a:xfrm>
                        <a:off x="5355677" y="4992897"/>
                        <a:ext cx="1988352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Connecteur droit avec flèche 120"/>
                      <p:cNvCxnSpPr/>
                      <p:nvPr/>
                    </p:nvCxnSpPr>
                    <p:spPr>
                      <a:xfrm flipH="1">
                        <a:off x="6176712" y="5060333"/>
                        <a:ext cx="1424426" cy="81637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Connecteur droit avec flèche 122"/>
                      <p:cNvCxnSpPr/>
                      <p:nvPr/>
                    </p:nvCxnSpPr>
                    <p:spPr>
                      <a:xfrm>
                        <a:off x="6153318" y="6649942"/>
                        <a:ext cx="885226" cy="46182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necteur droit avec flèche 127"/>
                      <p:cNvCxnSpPr>
                        <a:stCxn id="61" idx="2"/>
                      </p:cNvCxnSpPr>
                      <p:nvPr/>
                    </p:nvCxnSpPr>
                    <p:spPr>
                      <a:xfrm>
                        <a:off x="4732878" y="5246757"/>
                        <a:ext cx="0" cy="49454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necteur droit avec flèche 129"/>
                      <p:cNvCxnSpPr>
                        <a:stCxn id="67" idx="2"/>
                      </p:cNvCxnSpPr>
                      <p:nvPr/>
                    </p:nvCxnSpPr>
                    <p:spPr>
                      <a:xfrm flipH="1">
                        <a:off x="5901050" y="4805233"/>
                        <a:ext cx="579034" cy="81922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2" name="Rectangle à coins arrondis 131"/>
                      <p:cNvSpPr/>
                      <p:nvPr/>
                    </p:nvSpPr>
                    <p:spPr>
                      <a:xfrm>
                        <a:off x="6566638" y="3403875"/>
                        <a:ext cx="1325273" cy="506391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System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133" name="Connecteur droit avec flèche 132"/>
                      <p:cNvCxnSpPr/>
                      <p:nvPr/>
                    </p:nvCxnSpPr>
                    <p:spPr>
                      <a:xfrm>
                        <a:off x="6245173" y="3615285"/>
                        <a:ext cx="321465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Connecteur droit avec flèche 137"/>
                      <p:cNvCxnSpPr/>
                      <p:nvPr/>
                    </p:nvCxnSpPr>
                    <p:spPr>
                      <a:xfrm flipH="1">
                        <a:off x="4988971" y="3782126"/>
                        <a:ext cx="1577667" cy="89483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Connecteur droit avec flèche 145"/>
                      <p:cNvCxnSpPr/>
                      <p:nvPr/>
                    </p:nvCxnSpPr>
                    <p:spPr>
                      <a:xfrm flipV="1">
                        <a:off x="1511625" y="4805866"/>
                        <a:ext cx="5832404" cy="9136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7" name="Grouper 176"/>
                    <p:cNvGrpSpPr/>
                    <p:nvPr/>
                  </p:nvGrpSpPr>
                  <p:grpSpPr>
                    <a:xfrm>
                      <a:off x="1321410" y="1010466"/>
                      <a:ext cx="6537148" cy="501578"/>
                      <a:chOff x="1321410" y="1010466"/>
                      <a:chExt cx="6537148" cy="501578"/>
                    </a:xfrm>
                  </p:grpSpPr>
                  <p:cxnSp>
                    <p:nvCxnSpPr>
                      <p:cNvPr id="161" name="Connecteur droit avec flèche 160"/>
                      <p:cNvCxnSpPr/>
                      <p:nvPr/>
                    </p:nvCxnSpPr>
                    <p:spPr>
                      <a:xfrm>
                        <a:off x="7054681" y="1416139"/>
                        <a:ext cx="80387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ZoneTexte 161"/>
                      <p:cNvSpPr txBox="1"/>
                      <p:nvPr/>
                    </p:nvSpPr>
                    <p:spPr>
                      <a:xfrm>
                        <a:off x="7038420" y="1100958"/>
                        <a:ext cx="7617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1200" i="1" dirty="0" smtClean="0"/>
                          <a:t>Input for</a:t>
                        </a:r>
                        <a:endParaRPr lang="fr-FR" sz="1200" i="1" dirty="0"/>
                      </a:p>
                    </p:txBody>
                  </p:sp>
                  <p:grpSp>
                    <p:nvGrpSpPr>
                      <p:cNvPr id="176" name="Grouper 175"/>
                      <p:cNvGrpSpPr/>
                      <p:nvPr/>
                    </p:nvGrpSpPr>
                    <p:grpSpPr>
                      <a:xfrm>
                        <a:off x="1321410" y="1010466"/>
                        <a:ext cx="3749707" cy="501578"/>
                        <a:chOff x="1321410" y="1010466"/>
                        <a:chExt cx="3749707" cy="501578"/>
                      </a:xfrm>
                    </p:grpSpPr>
                    <p:sp>
                      <p:nvSpPr>
                        <p:cNvPr id="171" name="Rectangle à coins arrondis 170"/>
                        <p:cNvSpPr/>
                        <p:nvPr/>
                      </p:nvSpPr>
                      <p:spPr>
                        <a:xfrm>
                          <a:off x="1321410" y="1016633"/>
                          <a:ext cx="966728" cy="495411"/>
                        </a:xfrm>
                        <a:prstGeom prst="roundRect">
                          <a:avLst/>
                        </a:prstGeom>
                        <a:solidFill>
                          <a:srgbClr val="FF6600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rtlCol="0" anchor="ctr"/>
                        <a:lstStyle/>
                        <a:p>
                          <a:pPr algn="ctr"/>
                          <a:r>
                            <a:rPr lang="fr-FR" sz="1100" i="1" dirty="0" smtClean="0"/>
                            <a:t>OpenETCS Background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2" name="Rectangle à coins arrondis 171"/>
                        <p:cNvSpPr/>
                        <p:nvPr/>
                      </p:nvSpPr>
                      <p:spPr>
                        <a:xfrm>
                          <a:off x="2333823" y="1010466"/>
                          <a:ext cx="1130737" cy="501578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Domain/project</a:t>
                          </a:r>
                        </a:p>
                        <a:p>
                          <a:pPr algn="ctr"/>
                          <a:r>
                            <a:rPr lang="fr-FR" sz="1100" i="1" dirty="0" smtClean="0"/>
                            <a:t>specifications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3" name="Rectangle à coins arrondis 172"/>
                        <p:cNvSpPr/>
                        <p:nvPr/>
                      </p:nvSpPr>
                      <p:spPr>
                        <a:xfrm>
                          <a:off x="3529035" y="1012132"/>
                          <a:ext cx="1542082" cy="499911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 w="381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Needs/requirements </a:t>
                          </a:r>
                          <a:r>
                            <a:rPr lang="eu-ES" sz="1100" i="1" dirty="0"/>
                            <a:t>defined by project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75" name="Rectangle à coins arrondis 174"/>
                  <p:cNvSpPr/>
                  <p:nvPr/>
                </p:nvSpPr>
                <p:spPr>
                  <a:xfrm>
                    <a:off x="1994485" y="1997163"/>
                    <a:ext cx="1431000" cy="6670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UNISIG specifications</a:t>
                    </a:r>
                  </a:p>
                </p:txBody>
              </p:sp>
              <p:sp>
                <p:nvSpPr>
                  <p:cNvPr id="62" name="Rectangle à coins arrondis 61"/>
                  <p:cNvSpPr/>
                  <p:nvPr/>
                </p:nvSpPr>
                <p:spPr>
                  <a:xfrm>
                    <a:off x="433264" y="6107648"/>
                    <a:ext cx="1312646" cy="668402"/>
                  </a:xfrm>
                  <a:prstGeom prst="roundRect">
                    <a:avLst/>
                  </a:prstGeom>
                  <a:solidFill>
                    <a:srgbClr val="008000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Cenelec </a:t>
                    </a:r>
                    <a:r>
                      <a:rPr lang="eu-ES" sz="1100" dirty="0"/>
                      <a:t>EN~50128:2011</a:t>
                    </a:r>
                  </a:p>
                </p:txBody>
              </p:sp>
              <p:cxnSp>
                <p:nvCxnSpPr>
                  <p:cNvPr id="166" name="Connecteur droit avec flèche 165"/>
                  <p:cNvCxnSpPr/>
                  <p:nvPr/>
                </p:nvCxnSpPr>
                <p:spPr>
                  <a:xfrm>
                    <a:off x="1844496" y="7296829"/>
                    <a:ext cx="728703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avec flèche 62"/>
                  <p:cNvCxnSpPr/>
                  <p:nvPr/>
                </p:nvCxnSpPr>
                <p:spPr>
                  <a:xfrm>
                    <a:off x="1718125" y="6353254"/>
                    <a:ext cx="763701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Rectangle à coins arrondis 68"/>
                  <p:cNvSpPr/>
                  <p:nvPr/>
                </p:nvSpPr>
                <p:spPr>
                  <a:xfrm>
                    <a:off x="6102818" y="2000778"/>
                    <a:ext cx="1178201" cy="6834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ITEA 2 project application documents</a:t>
                    </a:r>
                    <a:endParaRPr lang="eu-ES" sz="1100" dirty="0"/>
                  </a:p>
                </p:txBody>
              </p:sp>
              <p:cxnSp>
                <p:nvCxnSpPr>
                  <p:cNvPr id="16" name="Connecteur droit 15"/>
                  <p:cNvCxnSpPr/>
                  <p:nvPr/>
                </p:nvCxnSpPr>
                <p:spPr>
                  <a:xfrm>
                    <a:off x="686623" y="2752246"/>
                    <a:ext cx="6537050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Rectangle à coins arrondis 84"/>
                  <p:cNvSpPr/>
                  <p:nvPr/>
                </p:nvSpPr>
                <p:spPr>
                  <a:xfrm>
                    <a:off x="842280" y="3327435"/>
                    <a:ext cx="771516" cy="422370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 w="38100" cmpd="sng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Hazard &amp; Risks</a:t>
                    </a:r>
                    <a:endParaRPr lang="eu-ES" sz="1200" dirty="0"/>
                  </a:p>
                </p:txBody>
              </p:sp>
              <p:cxnSp>
                <p:nvCxnSpPr>
                  <p:cNvPr id="87" name="Connecteur droit avec flèche 86"/>
                  <p:cNvCxnSpPr>
                    <a:stCxn id="188" idx="3"/>
                    <a:endCxn id="67" idx="1"/>
                  </p:cNvCxnSpPr>
                  <p:nvPr/>
                </p:nvCxnSpPr>
                <p:spPr>
                  <a:xfrm flipV="1">
                    <a:off x="1864825" y="4299737"/>
                    <a:ext cx="3846009" cy="8261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Rectangle à coins arrondis 87"/>
                  <p:cNvSpPr/>
                  <p:nvPr/>
                </p:nvSpPr>
                <p:spPr>
                  <a:xfrm>
                    <a:off x="686623" y="2000778"/>
                    <a:ext cx="1178201" cy="6834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ETCS track side equipment</a:t>
                    </a:r>
                    <a:endParaRPr lang="eu-ES" sz="1100" dirty="0"/>
                  </a:p>
                </p:txBody>
              </p:sp>
            </p:grpSp>
            <p:sp>
              <p:nvSpPr>
                <p:cNvPr id="107" name="Carré corné 106"/>
                <p:cNvSpPr/>
                <p:nvPr/>
              </p:nvSpPr>
              <p:spPr bwMode="auto">
                <a:xfrm>
                  <a:off x="8230109" y="2998009"/>
                  <a:ext cx="916174" cy="3710175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u-ES" sz="11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Plans</a:t>
                  </a:r>
                  <a:endParaRPr kumimoji="0" lang="eu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08" name="Rectangle à coins arrondis 107"/>
                <p:cNvSpPr/>
                <p:nvPr/>
              </p:nvSpPr>
              <p:spPr>
                <a:xfrm>
                  <a:off x="8316606" y="3295185"/>
                  <a:ext cx="642249" cy="410832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/>
                    <a:t>Safety Plan</a:t>
                  </a:r>
                </a:p>
              </p:txBody>
            </p:sp>
            <p:sp>
              <p:nvSpPr>
                <p:cNvPr id="110" name="Rectangle à coins arrondis 109"/>
                <p:cNvSpPr/>
                <p:nvPr/>
              </p:nvSpPr>
              <p:spPr>
                <a:xfrm>
                  <a:off x="8264146" y="3804621"/>
                  <a:ext cx="845589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Acceptance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sp>
              <p:nvSpPr>
                <p:cNvPr id="112" name="Rectangle à coins arrondis 111"/>
                <p:cNvSpPr/>
                <p:nvPr/>
              </p:nvSpPr>
              <p:spPr>
                <a:xfrm>
                  <a:off x="8300694" y="4364654"/>
                  <a:ext cx="763355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QA plan</a:t>
                  </a:r>
                  <a:endParaRPr lang="eu-ES" sz="1000" dirty="0"/>
                </a:p>
              </p:txBody>
            </p:sp>
            <p:cxnSp>
              <p:nvCxnSpPr>
                <p:cNvPr id="113" name="Connecteur droit avec flèche 112"/>
                <p:cNvCxnSpPr/>
                <p:nvPr/>
              </p:nvCxnSpPr>
              <p:spPr>
                <a:xfrm>
                  <a:off x="975492" y="2752246"/>
                  <a:ext cx="0" cy="575189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Rectangle à coins arrondis 114"/>
                <p:cNvSpPr/>
                <p:nvPr/>
              </p:nvSpPr>
              <p:spPr>
                <a:xfrm>
                  <a:off x="8300694" y="4965298"/>
                  <a:ext cx="799904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Validation plan</a:t>
                  </a:r>
                  <a:endParaRPr lang="eu-ES" sz="1000" dirty="0"/>
                </a:p>
              </p:txBody>
            </p:sp>
            <p:sp>
              <p:nvSpPr>
                <p:cNvPr id="119" name="Rectangle à coins arrondis 118"/>
                <p:cNvSpPr/>
                <p:nvPr/>
              </p:nvSpPr>
              <p:spPr>
                <a:xfrm>
                  <a:off x="6172029" y="5777763"/>
                  <a:ext cx="1278973" cy="50677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38100" cmpd="sng">
                  <a:solidFill>
                    <a:srgbClr val="0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50" dirty="0" smtClean="0"/>
                    <a:t>SW Overall Test Specification</a:t>
                  </a:r>
                  <a:endParaRPr lang="eu-ES" sz="1050" dirty="0"/>
                </a:p>
              </p:txBody>
            </p:sp>
            <p:sp>
              <p:nvSpPr>
                <p:cNvPr id="120" name="Rectangle à coins arrondis 119"/>
                <p:cNvSpPr/>
                <p:nvPr/>
              </p:nvSpPr>
              <p:spPr>
                <a:xfrm>
                  <a:off x="8273283" y="5621217"/>
                  <a:ext cx="836452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Verification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cxnSp>
              <p:nvCxnSpPr>
                <p:cNvPr id="122" name="Connecteur droit avec flèche 121"/>
                <p:cNvCxnSpPr>
                  <a:stCxn id="71" idx="3"/>
                  <a:endCxn id="119" idx="1"/>
                </p:cNvCxnSpPr>
                <p:nvPr/>
              </p:nvCxnSpPr>
              <p:spPr>
                <a:xfrm flipV="1">
                  <a:off x="5802111" y="6031153"/>
                  <a:ext cx="369918" cy="3347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à coins arrondis 133"/>
              <p:cNvSpPr/>
              <p:nvPr/>
            </p:nvSpPr>
            <p:spPr>
              <a:xfrm>
                <a:off x="7142905" y="4136662"/>
                <a:ext cx="795598" cy="175709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HW API</a:t>
                </a:r>
                <a:endParaRPr lang="eu-ES" sz="1050" dirty="0"/>
              </a:p>
            </p:txBody>
          </p:sp>
          <p:cxnSp>
            <p:nvCxnSpPr>
              <p:cNvPr id="135" name="Connecteur droit avec flèche 134"/>
              <p:cNvCxnSpPr>
                <a:stCxn id="68" idx="2"/>
                <a:endCxn id="134" idx="0"/>
              </p:cNvCxnSpPr>
              <p:nvPr/>
            </p:nvCxnSpPr>
            <p:spPr>
              <a:xfrm>
                <a:off x="7520410" y="3950738"/>
                <a:ext cx="20294" cy="18592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/>
              <p:nvPr/>
            </p:nvCxnSpPr>
            <p:spPr>
              <a:xfrm>
                <a:off x="7639200" y="4312371"/>
                <a:ext cx="0" cy="170437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à coins arrondis 138"/>
              <p:cNvSpPr/>
              <p:nvPr/>
            </p:nvSpPr>
            <p:spPr>
              <a:xfrm>
                <a:off x="5060055" y="6027968"/>
                <a:ext cx="1278973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Interface Specification</a:t>
                </a:r>
                <a:endParaRPr lang="eu-ES" sz="1050" dirty="0"/>
              </a:p>
            </p:txBody>
          </p:sp>
          <p:sp>
            <p:nvSpPr>
              <p:cNvPr id="140" name="Rectangle à coins arrondis 139"/>
              <p:cNvSpPr/>
              <p:nvPr/>
            </p:nvSpPr>
            <p:spPr>
              <a:xfrm>
                <a:off x="3838011" y="6023004"/>
                <a:ext cx="1136074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Integration Test Specification</a:t>
                </a:r>
                <a:endParaRPr lang="eu-ES" sz="1050" dirty="0"/>
              </a:p>
            </p:txBody>
          </p:sp>
          <p:cxnSp>
            <p:nvCxnSpPr>
              <p:cNvPr id="141" name="Connecteur droit avec flèche 140"/>
              <p:cNvCxnSpPr/>
              <p:nvPr/>
            </p:nvCxnSpPr>
            <p:spPr>
              <a:xfrm>
                <a:off x="5364883" y="5638521"/>
                <a:ext cx="166636" cy="40275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avec flèche 142"/>
              <p:cNvCxnSpPr>
                <a:endCxn id="140" idx="0"/>
              </p:cNvCxnSpPr>
              <p:nvPr/>
            </p:nvCxnSpPr>
            <p:spPr>
              <a:xfrm flipH="1">
                <a:off x="4406048" y="5603650"/>
                <a:ext cx="97214" cy="41935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à coins arrondis 144"/>
              <p:cNvSpPr/>
              <p:nvPr/>
            </p:nvSpPr>
            <p:spPr>
              <a:xfrm>
                <a:off x="5060054" y="124940"/>
                <a:ext cx="1068823" cy="49633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i="1" dirty="0" smtClean="0"/>
                  <a:t>Plans defined by project</a:t>
                </a:r>
                <a:endParaRPr lang="eu-ES" sz="1100" i="1" dirty="0"/>
              </a:p>
            </p:txBody>
          </p:sp>
          <p:sp>
            <p:nvSpPr>
              <p:cNvPr id="150" name="Rectangle à coins arrondis 149"/>
              <p:cNvSpPr/>
              <p:nvPr/>
            </p:nvSpPr>
            <p:spPr>
              <a:xfrm>
                <a:off x="347343" y="6185334"/>
                <a:ext cx="1272202" cy="31383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OpenETCS API</a:t>
                </a:r>
                <a:endParaRPr lang="eu-ES" sz="1200" dirty="0"/>
              </a:p>
            </p:txBody>
          </p:sp>
          <p:cxnSp>
            <p:nvCxnSpPr>
              <p:cNvPr id="153" name="Connecteur droit avec flèche 152"/>
              <p:cNvCxnSpPr/>
              <p:nvPr/>
            </p:nvCxnSpPr>
            <p:spPr>
              <a:xfrm>
                <a:off x="1557131" y="5817414"/>
                <a:ext cx="855076" cy="36792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7502562" y="1773431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avec flèche 162"/>
              <p:cNvCxnSpPr/>
              <p:nvPr/>
            </p:nvCxnSpPr>
            <p:spPr>
              <a:xfrm>
                <a:off x="7880727" y="1793446"/>
                <a:ext cx="0" cy="12162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tangle à coins arrondis 163"/>
              <p:cNvSpPr/>
              <p:nvPr/>
            </p:nvSpPr>
            <p:spPr>
              <a:xfrm>
                <a:off x="156883" y="124940"/>
                <a:ext cx="957849" cy="496334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i="1" dirty="0" smtClean="0"/>
                  <a:t>S</a:t>
                </a:r>
                <a:r>
                  <a:rPr lang="eu-ES" sz="1050" i="1" dirty="0" smtClean="0"/>
                  <a:t>tandard Engineering</a:t>
                </a:r>
              </a:p>
              <a:p>
                <a:pPr algn="ctr"/>
                <a:r>
                  <a:rPr lang="eu-ES" sz="1050" i="1" dirty="0" smtClean="0"/>
                  <a:t>requirements</a:t>
                </a:r>
                <a:endParaRPr lang="eu-ES" sz="1050" i="1" dirty="0"/>
              </a:p>
            </p:txBody>
          </p:sp>
          <p:cxnSp>
            <p:nvCxnSpPr>
              <p:cNvPr id="165" name="Connecteur droit avec flèche 164"/>
              <p:cNvCxnSpPr/>
              <p:nvPr/>
            </p:nvCxnSpPr>
            <p:spPr>
              <a:xfrm>
                <a:off x="1557131" y="5751930"/>
                <a:ext cx="6672978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eur droit avec flèche 178"/>
              <p:cNvCxnSpPr/>
              <p:nvPr/>
            </p:nvCxnSpPr>
            <p:spPr>
              <a:xfrm>
                <a:off x="8342050" y="1777046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tangle à coins arrondis 187"/>
            <p:cNvSpPr/>
            <p:nvPr/>
          </p:nvSpPr>
          <p:spPr>
            <a:xfrm>
              <a:off x="411303" y="3287844"/>
              <a:ext cx="1292530" cy="258767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Hazard &amp; Risks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95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167" y="27957"/>
            <a:ext cx="8648413" cy="29181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86699" y="657753"/>
            <a:ext cx="8367784" cy="6120046"/>
            <a:chOff x="86699" y="813065"/>
            <a:chExt cx="8367784" cy="6120046"/>
          </a:xfrm>
        </p:grpSpPr>
        <p:sp>
          <p:nvSpPr>
            <p:cNvPr id="30" name="ZoneTexte 29"/>
            <p:cNvSpPr txBox="1"/>
            <p:nvPr/>
          </p:nvSpPr>
          <p:spPr>
            <a:xfrm>
              <a:off x="86699" y="5855893"/>
              <a:ext cx="181088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i="1" dirty="0" smtClean="0"/>
                <a:t>System leaf element can be software, hardware, data or procedure</a:t>
              </a:r>
              <a:endParaRPr lang="eu-ES" sz="1400" i="1" dirty="0"/>
            </a:p>
          </p:txBody>
        </p:sp>
        <p:sp>
          <p:nvSpPr>
            <p:cNvPr id="5" name="Carré corné 4"/>
            <p:cNvSpPr/>
            <p:nvPr/>
          </p:nvSpPr>
          <p:spPr bwMode="auto">
            <a:xfrm>
              <a:off x="574466" y="907746"/>
              <a:ext cx="998580" cy="6098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629355" y="993920"/>
              <a:ext cx="1097628" cy="5899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2149842" y="1989732"/>
              <a:ext cx="1468044" cy="49910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System-of-interest (SoI)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925061" y="2822322"/>
              <a:ext cx="121240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1</a:t>
              </a:r>
              <a:endParaRPr kumimoji="0" lang="eu-E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2273188" y="988980"/>
              <a:ext cx="1212561" cy="454570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574466" y="5788628"/>
              <a:ext cx="7838735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15731" y="1844842"/>
              <a:ext cx="7280720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967302" y="1225210"/>
              <a:ext cx="19060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dirty="0" smtClean="0">
                  <a:solidFill>
                    <a:srgbClr val="008000"/>
                  </a:solidFill>
                </a:rPr>
                <a:t>System-of-interest problem definition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482362" y="1891835"/>
              <a:ext cx="27794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System-of-interest</a:t>
              </a:r>
            </a:p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olution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(system and subsystems recursive definition)</a:t>
              </a:r>
            </a:p>
            <a:p>
              <a:pPr algn="ctr"/>
              <a:endParaRPr lang="eu-ES" sz="1600" dirty="0">
                <a:solidFill>
                  <a:srgbClr val="008000"/>
                </a:solidFill>
              </a:endParaRPr>
            </a:p>
          </p:txBody>
        </p:sp>
        <p:sp>
          <p:nvSpPr>
            <p:cNvPr id="35" name="Carré corné 34"/>
            <p:cNvSpPr/>
            <p:nvPr/>
          </p:nvSpPr>
          <p:spPr bwMode="auto">
            <a:xfrm>
              <a:off x="2273188" y="2822322"/>
              <a:ext cx="123369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Carré corné 35"/>
            <p:cNvSpPr/>
            <p:nvPr/>
          </p:nvSpPr>
          <p:spPr bwMode="auto">
            <a:xfrm>
              <a:off x="3767648" y="2822322"/>
              <a:ext cx="1248646" cy="67936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" name="Carré corné 88"/>
            <p:cNvSpPr/>
            <p:nvPr/>
          </p:nvSpPr>
          <p:spPr bwMode="auto">
            <a:xfrm>
              <a:off x="4186413" y="4550359"/>
              <a:ext cx="105571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2.1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1" name="Carré corné 90"/>
            <p:cNvSpPr/>
            <p:nvPr/>
          </p:nvSpPr>
          <p:spPr bwMode="auto">
            <a:xfrm>
              <a:off x="5296703" y="4550359"/>
              <a:ext cx="100113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2.2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Carré corné 91"/>
            <p:cNvSpPr/>
            <p:nvPr/>
          </p:nvSpPr>
          <p:spPr bwMode="auto">
            <a:xfrm>
              <a:off x="3259194" y="6040155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endPara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4" name="Grouper 133"/>
            <p:cNvGrpSpPr/>
            <p:nvPr/>
          </p:nvGrpSpPr>
          <p:grpSpPr>
            <a:xfrm>
              <a:off x="4568225" y="813065"/>
              <a:ext cx="1274708" cy="712266"/>
              <a:chOff x="7629095" y="1514805"/>
              <a:chExt cx="1274708" cy="712266"/>
            </a:xfrm>
          </p:grpSpPr>
          <p:sp>
            <p:nvSpPr>
              <p:cNvPr id="32" name="ZoneTexte 31"/>
              <p:cNvSpPr txBox="1"/>
              <p:nvPr/>
            </p:nvSpPr>
            <p:spPr>
              <a:xfrm>
                <a:off x="7965910" y="1950072"/>
                <a:ext cx="5649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Trace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629095" y="1514805"/>
                <a:ext cx="1274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>
                    <a:solidFill>
                      <a:srgbClr val="0000FF"/>
                    </a:solidFill>
                  </a:rPr>
                  <a:t>T</a:t>
                </a:r>
                <a:r>
                  <a:rPr lang="eu-ES" sz="1200" dirty="0" smtClean="0">
                    <a:solidFill>
                      <a:srgbClr val="0000FF"/>
                    </a:solidFill>
                  </a:rPr>
                  <a:t>ransformed into</a:t>
                </a:r>
                <a:endParaRPr lang="eu-ES" sz="12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03" name="Grouper 102"/>
              <p:cNvGrpSpPr/>
              <p:nvPr/>
            </p:nvGrpSpPr>
            <p:grpSpPr>
              <a:xfrm>
                <a:off x="7785496" y="1828382"/>
                <a:ext cx="757736" cy="121690"/>
                <a:chOff x="7785496" y="1828382"/>
                <a:chExt cx="757736" cy="121690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 bwMode="auto">
                <a:xfrm flipH="1">
                  <a:off x="7785496" y="1950072"/>
                  <a:ext cx="71326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Connecteur droit avec flèche 100"/>
                <p:cNvCxnSpPr/>
                <p:nvPr/>
              </p:nvCxnSpPr>
              <p:spPr bwMode="auto">
                <a:xfrm>
                  <a:off x="7815243" y="1828382"/>
                  <a:ext cx="72798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09" name="Grouper 108"/>
            <p:cNvGrpSpPr/>
            <p:nvPr/>
          </p:nvGrpSpPr>
          <p:grpSpPr>
            <a:xfrm>
              <a:off x="1699571" y="1218831"/>
              <a:ext cx="593223" cy="137261"/>
              <a:chOff x="7785496" y="1828382"/>
              <a:chExt cx="757736" cy="121690"/>
            </a:xfrm>
          </p:grpSpPr>
          <p:cxnSp>
            <p:nvCxnSpPr>
              <p:cNvPr id="110" name="Connecteur droit avec flèche 109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Connecteur droit avec flèche 110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" name="Grouper 111"/>
            <p:cNvGrpSpPr/>
            <p:nvPr/>
          </p:nvGrpSpPr>
          <p:grpSpPr>
            <a:xfrm rot="5400000">
              <a:off x="2540984" y="1629189"/>
              <a:ext cx="593223" cy="137261"/>
              <a:chOff x="7785496" y="1828382"/>
              <a:chExt cx="757736" cy="121690"/>
            </a:xfrm>
          </p:grpSpPr>
          <p:cxnSp>
            <p:nvCxnSpPr>
              <p:cNvPr id="113" name="Connecteur droit avec flèche 11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Connecteur droit avec flèche 11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5" name="Carré corné 114"/>
            <p:cNvSpPr/>
            <p:nvPr/>
          </p:nvSpPr>
          <p:spPr bwMode="auto">
            <a:xfrm>
              <a:off x="4339192" y="1994431"/>
              <a:ext cx="969706" cy="51278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ther needs for SoI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er 115"/>
            <p:cNvGrpSpPr/>
            <p:nvPr/>
          </p:nvGrpSpPr>
          <p:grpSpPr>
            <a:xfrm rot="8547305">
              <a:off x="1919931" y="2606988"/>
              <a:ext cx="367036" cy="116476"/>
              <a:chOff x="7785496" y="1828382"/>
              <a:chExt cx="757736" cy="121690"/>
            </a:xfrm>
          </p:grpSpPr>
          <p:cxnSp>
            <p:nvCxnSpPr>
              <p:cNvPr id="117" name="Connecteur droit avec flèche 11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Connecteur droit avec flèche 11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1" name="Connecteur droit avec flèche 120"/>
            <p:cNvCxnSpPr/>
            <p:nvPr/>
          </p:nvCxnSpPr>
          <p:spPr bwMode="auto">
            <a:xfrm>
              <a:off x="2838179" y="2488836"/>
              <a:ext cx="6171" cy="3334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22" name="Grouper 121"/>
            <p:cNvGrpSpPr/>
            <p:nvPr/>
          </p:nvGrpSpPr>
          <p:grpSpPr>
            <a:xfrm rot="2533796">
              <a:off x="3519525" y="2548091"/>
              <a:ext cx="368881" cy="139937"/>
              <a:chOff x="7785496" y="1828382"/>
              <a:chExt cx="757736" cy="121690"/>
            </a:xfrm>
          </p:grpSpPr>
          <p:cxnSp>
            <p:nvCxnSpPr>
              <p:cNvPr id="123" name="Connecteur droit avec flèche 12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Connecteur droit avec flèche 12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8" name="Grouper 127"/>
            <p:cNvGrpSpPr/>
            <p:nvPr/>
          </p:nvGrpSpPr>
          <p:grpSpPr>
            <a:xfrm rot="5400000">
              <a:off x="4460773" y="4318281"/>
              <a:ext cx="400043" cy="137259"/>
              <a:chOff x="7785496" y="1609655"/>
              <a:chExt cx="757736" cy="121690"/>
            </a:xfrm>
          </p:grpSpPr>
          <p:cxnSp>
            <p:nvCxnSpPr>
              <p:cNvPr id="129" name="Connecteur droit avec flèche 128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Connecteur droit avec flèche 129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1" name="Grouper 130"/>
            <p:cNvGrpSpPr/>
            <p:nvPr/>
          </p:nvGrpSpPr>
          <p:grpSpPr>
            <a:xfrm rot="3321223">
              <a:off x="5122837" y="4286489"/>
              <a:ext cx="417662" cy="137260"/>
              <a:chOff x="7955143" y="1708430"/>
              <a:chExt cx="757737" cy="121690"/>
            </a:xfrm>
          </p:grpSpPr>
          <p:cxnSp>
            <p:nvCxnSpPr>
              <p:cNvPr id="132" name="Connecteur droit avec flèche 131"/>
              <p:cNvCxnSpPr/>
              <p:nvPr/>
            </p:nvCxnSpPr>
            <p:spPr bwMode="auto">
              <a:xfrm flipH="1">
                <a:off x="7955143" y="1830120"/>
                <a:ext cx="71326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Connecteur droit avec flèche 132"/>
              <p:cNvCxnSpPr/>
              <p:nvPr/>
            </p:nvCxnSpPr>
            <p:spPr bwMode="auto">
              <a:xfrm>
                <a:off x="7984889" y="1708430"/>
                <a:ext cx="72799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5" name="ZoneTexte 134"/>
            <p:cNvSpPr txBox="1"/>
            <p:nvPr/>
          </p:nvSpPr>
          <p:spPr>
            <a:xfrm>
              <a:off x="5870345" y="5855893"/>
              <a:ext cx="25841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ystem-of-interest leaf element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(lowest definition level)</a:t>
              </a:r>
            </a:p>
            <a:p>
              <a:pPr algn="ctr"/>
              <a:endParaRPr lang="eu-ES" sz="1600" dirty="0" smtClean="0">
                <a:solidFill>
                  <a:srgbClr val="008000"/>
                </a:solidFill>
              </a:endParaRPr>
            </a:p>
          </p:txBody>
        </p:sp>
        <p:grpSp>
          <p:nvGrpSpPr>
            <p:cNvPr id="147" name="Grouper 146"/>
            <p:cNvGrpSpPr/>
            <p:nvPr/>
          </p:nvGrpSpPr>
          <p:grpSpPr>
            <a:xfrm rot="5400000">
              <a:off x="2859789" y="5321557"/>
              <a:ext cx="1384428" cy="90278"/>
              <a:chOff x="7728456" y="1759404"/>
              <a:chExt cx="1876282" cy="80037"/>
            </a:xfrm>
          </p:grpSpPr>
          <p:cxnSp>
            <p:nvCxnSpPr>
              <p:cNvPr id="148" name="Connecteur droit avec flèche 147"/>
              <p:cNvCxnSpPr>
                <a:endCxn id="216" idx="2"/>
              </p:cNvCxnSpPr>
              <p:nvPr/>
            </p:nvCxnSpPr>
            <p:spPr bwMode="auto">
              <a:xfrm rot="16200000" flipH="1" flipV="1">
                <a:off x="9083879" y="1318581"/>
                <a:ext cx="11972" cy="102974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Connecteur droit avec flèche 148"/>
              <p:cNvCxnSpPr/>
              <p:nvPr/>
            </p:nvCxnSpPr>
            <p:spPr bwMode="auto">
              <a:xfrm rot="16200000" flipH="1">
                <a:off x="8653886" y="833974"/>
                <a:ext cx="1" cy="18508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6" name="Grouper 155"/>
            <p:cNvGrpSpPr/>
            <p:nvPr/>
          </p:nvGrpSpPr>
          <p:grpSpPr>
            <a:xfrm rot="10800000">
              <a:off x="3679373" y="2176745"/>
              <a:ext cx="593223" cy="137261"/>
              <a:chOff x="7785496" y="1828382"/>
              <a:chExt cx="757736" cy="121690"/>
            </a:xfrm>
          </p:grpSpPr>
          <p:cxnSp>
            <p:nvCxnSpPr>
              <p:cNvPr id="157" name="Connecteur droit avec flèche 15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Connecteur droit avec flèche 15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9" name="Carré corné 158"/>
            <p:cNvSpPr/>
            <p:nvPr/>
          </p:nvSpPr>
          <p:spPr bwMode="auto">
            <a:xfrm>
              <a:off x="5968446" y="3735235"/>
              <a:ext cx="1150536" cy="55217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Other needs for Subsystem 2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0" name="Grouper 159"/>
            <p:cNvGrpSpPr/>
            <p:nvPr/>
          </p:nvGrpSpPr>
          <p:grpSpPr>
            <a:xfrm rot="10800000">
              <a:off x="5330467" y="3927091"/>
              <a:ext cx="593223" cy="137261"/>
              <a:chOff x="7785496" y="1828382"/>
              <a:chExt cx="757736" cy="121690"/>
            </a:xfrm>
          </p:grpSpPr>
          <p:cxnSp>
            <p:nvCxnSpPr>
              <p:cNvPr id="161" name="Connecteur droit avec flèche 160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Connecteur droit avec flèche 161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67" name="Connecteur droit 166"/>
            <p:cNvCxnSpPr/>
            <p:nvPr/>
          </p:nvCxnSpPr>
          <p:spPr>
            <a:xfrm>
              <a:off x="590299" y="5330154"/>
              <a:ext cx="7039219" cy="2514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rré corné 168"/>
            <p:cNvSpPr/>
            <p:nvPr/>
          </p:nvSpPr>
          <p:spPr bwMode="auto">
            <a:xfrm>
              <a:off x="4837664" y="6051324"/>
              <a:ext cx="1005269" cy="5360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Other needs for elements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0" name="Grouper 169"/>
            <p:cNvGrpSpPr/>
            <p:nvPr/>
          </p:nvGrpSpPr>
          <p:grpSpPr>
            <a:xfrm rot="10800000">
              <a:off x="4450609" y="6236904"/>
              <a:ext cx="387060" cy="192085"/>
              <a:chOff x="7359957" y="1488181"/>
              <a:chExt cx="494402" cy="170295"/>
            </a:xfrm>
          </p:grpSpPr>
          <p:cxnSp>
            <p:nvCxnSpPr>
              <p:cNvPr id="171" name="Connecteur droit avec flèche 170"/>
              <p:cNvCxnSpPr/>
              <p:nvPr/>
            </p:nvCxnSpPr>
            <p:spPr bwMode="auto">
              <a:xfrm rot="10800000">
                <a:off x="7359957" y="1658476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Connecteur droit avec flèche 171"/>
              <p:cNvCxnSpPr/>
              <p:nvPr/>
            </p:nvCxnSpPr>
            <p:spPr bwMode="auto">
              <a:xfrm rot="10800000" flipH="1">
                <a:off x="7359957" y="1488181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3" name="ZoneTexte 172"/>
            <p:cNvSpPr txBox="1"/>
            <p:nvPr/>
          </p:nvSpPr>
          <p:spPr>
            <a:xfrm>
              <a:off x="286438" y="5444091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186" name="Connecteur droit avec flèche 185"/>
            <p:cNvCxnSpPr/>
            <p:nvPr/>
          </p:nvCxnSpPr>
          <p:spPr bwMode="auto">
            <a:xfrm flipV="1">
              <a:off x="2732140" y="2501628"/>
              <a:ext cx="0" cy="3206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8" name="ZoneTexte 197"/>
            <p:cNvSpPr txBox="1"/>
            <p:nvPr/>
          </p:nvSpPr>
          <p:spPr>
            <a:xfrm>
              <a:off x="4554169" y="5433569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203" name="Connecteur droit avec flèche 202"/>
            <p:cNvCxnSpPr>
              <a:stCxn id="213" idx="0"/>
            </p:cNvCxnSpPr>
            <p:nvPr/>
          </p:nvCxnSpPr>
          <p:spPr bwMode="auto">
            <a:xfrm flipV="1">
              <a:off x="2592053" y="3535666"/>
              <a:ext cx="0" cy="25044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4" name="Connecteur droit avec flèche 203"/>
            <p:cNvCxnSpPr/>
            <p:nvPr/>
          </p:nvCxnSpPr>
          <p:spPr bwMode="auto">
            <a:xfrm>
              <a:off x="2677595" y="3535666"/>
              <a:ext cx="1" cy="25232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3" name="Carré corné 212"/>
            <p:cNvSpPr/>
            <p:nvPr/>
          </p:nvSpPr>
          <p:spPr bwMode="auto">
            <a:xfrm>
              <a:off x="1996348" y="6040150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6" name="Carré corné 215"/>
            <p:cNvSpPr/>
            <p:nvPr/>
          </p:nvSpPr>
          <p:spPr bwMode="auto">
            <a:xfrm>
              <a:off x="2911160" y="4545772"/>
              <a:ext cx="1191410" cy="7533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20" name="Connecteur droit avec flèche 219"/>
            <p:cNvCxnSpPr/>
            <p:nvPr/>
          </p:nvCxnSpPr>
          <p:spPr bwMode="auto">
            <a:xfrm rot="8547305" flipH="1">
              <a:off x="3598230" y="4285151"/>
              <a:ext cx="44526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" name="Connecteur droit avec flèche 220"/>
            <p:cNvCxnSpPr/>
            <p:nvPr/>
          </p:nvCxnSpPr>
          <p:spPr bwMode="auto">
            <a:xfrm rot="8547305">
              <a:off x="3632293" y="4373461"/>
              <a:ext cx="45445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4" name="Carré corné 83"/>
            <p:cNvSpPr/>
            <p:nvPr/>
          </p:nvSpPr>
          <p:spPr bwMode="auto">
            <a:xfrm>
              <a:off x="3898143" y="3735235"/>
              <a:ext cx="1334899" cy="430815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5" name="Grouper 84"/>
            <p:cNvGrpSpPr/>
            <p:nvPr/>
          </p:nvGrpSpPr>
          <p:grpSpPr>
            <a:xfrm rot="5400000">
              <a:off x="4437184" y="3537159"/>
              <a:ext cx="309112" cy="136410"/>
              <a:chOff x="7785496" y="1609655"/>
              <a:chExt cx="757736" cy="121690"/>
            </a:xfrm>
          </p:grpSpPr>
          <p:cxnSp>
            <p:nvCxnSpPr>
              <p:cNvPr id="86" name="Connecteur droit avec flèche 85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Connecteur droit avec flèche 86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3" name="Connecteur droit 92"/>
            <p:cNvCxnSpPr/>
            <p:nvPr/>
          </p:nvCxnSpPr>
          <p:spPr>
            <a:xfrm>
              <a:off x="733489" y="3618738"/>
              <a:ext cx="695998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579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349260"/>
            <a:ext cx="83439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6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22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ylindre 58"/>
          <p:cNvSpPr/>
          <p:nvPr/>
        </p:nvSpPr>
        <p:spPr>
          <a:xfrm>
            <a:off x="4106347" y="4961098"/>
            <a:ext cx="3580166" cy="1668096"/>
          </a:xfrm>
          <a:prstGeom prst="can">
            <a:avLst>
              <a:gd name="adj" fmla="val 16329"/>
            </a:avLst>
          </a:prstGeom>
          <a:solidFill>
            <a:srgbClr val="FF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90767" y="83813"/>
            <a:ext cx="9018594" cy="6660799"/>
            <a:chOff x="0" y="83813"/>
            <a:chExt cx="9018594" cy="6660799"/>
          </a:xfrm>
        </p:grpSpPr>
        <p:sp>
          <p:nvSpPr>
            <p:cNvPr id="68" name="Rectangle 67"/>
            <p:cNvSpPr/>
            <p:nvPr/>
          </p:nvSpPr>
          <p:spPr>
            <a:xfrm>
              <a:off x="1821940" y="1837097"/>
              <a:ext cx="7196654" cy="4907515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0" y="83813"/>
              <a:ext cx="8910843" cy="6461671"/>
              <a:chOff x="0" y="83813"/>
              <a:chExt cx="8910843" cy="6461671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3992698" y="2159622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6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499791" y="1702015"/>
              <a:ext cx="699919" cy="60530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553541" y="2988119"/>
              <a:ext cx="2562998" cy="295934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6" cy="4702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1884602" cy="106975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1614748" y="6218377"/>
              <a:ext cx="2501791" cy="523220"/>
              <a:chOff x="6441016" y="271453"/>
              <a:chExt cx="2501791" cy="523220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929188" y="271453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441016" y="271453"/>
                <a:ext cx="25017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</a:t>
                </a:r>
                <a:r>
                  <a:rPr lang="eu-ES" sz="1400" dirty="0" smtClean="0"/>
                  <a:t>reference requirements</a:t>
                </a:r>
                <a:endParaRPr lang="eu-ES" sz="1400" dirty="0"/>
              </a:p>
            </p:txBody>
          </p:sp>
        </p:grpSp>
        <p:grpSp>
          <p:nvGrpSpPr>
            <p:cNvPr id="43" name="Grouper 42"/>
            <p:cNvGrpSpPr/>
            <p:nvPr/>
          </p:nvGrpSpPr>
          <p:grpSpPr>
            <a:xfrm>
              <a:off x="4031155" y="3263440"/>
              <a:ext cx="3564591" cy="1581582"/>
              <a:chOff x="436664" y="787570"/>
              <a:chExt cx="1836660" cy="2554323"/>
            </a:xfrm>
          </p:grpSpPr>
          <p:sp>
            <p:nvSpPr>
              <p:cNvPr id="45" name="Cylindre 44"/>
              <p:cNvSpPr/>
              <p:nvPr/>
            </p:nvSpPr>
            <p:spPr>
              <a:xfrm>
                <a:off x="436664" y="787570"/>
                <a:ext cx="1836660" cy="2554323"/>
              </a:xfrm>
              <a:prstGeom prst="can">
                <a:avLst>
                  <a:gd name="adj" fmla="val 10518"/>
                </a:avLst>
              </a:prstGeom>
              <a:solidFill>
                <a:srgbClr val="8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System Requirements</a:t>
                </a: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97681" y="2496576"/>
                <a:ext cx="1504877" cy="555568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/>
                  <a:t>Subsystem</a:t>
                </a:r>
                <a:r>
                  <a:rPr lang="fr-FR" dirty="0" smtClean="0"/>
                  <a:t> </a:t>
                </a:r>
                <a:r>
                  <a:rPr lang="fr-FR" sz="1600" dirty="0" err="1" smtClean="0"/>
                  <a:t>level</a:t>
                </a:r>
                <a:endParaRPr lang="fr-FR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12435" y="1559095"/>
                <a:ext cx="1504877" cy="519566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System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grpSp>
          <p:nvGrpSpPr>
            <p:cNvPr id="50" name="Grouper 49"/>
            <p:cNvGrpSpPr/>
            <p:nvPr/>
          </p:nvGrpSpPr>
          <p:grpSpPr>
            <a:xfrm>
              <a:off x="4247813" y="5530273"/>
              <a:ext cx="3287251" cy="1024380"/>
              <a:chOff x="564745" y="4376087"/>
              <a:chExt cx="1717641" cy="157180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64746" y="4376087"/>
                <a:ext cx="1675243" cy="586545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64745" y="5371610"/>
                <a:ext cx="1717641" cy="57628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Component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cxnSp>
          <p:nvCxnSpPr>
            <p:cNvPr id="55" name="Connecteur droit avec flèche 54"/>
            <p:cNvCxnSpPr/>
            <p:nvPr/>
          </p:nvCxnSpPr>
          <p:spPr>
            <a:xfrm flipV="1">
              <a:off x="5760108" y="5830645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V="1">
              <a:off x="5738490" y="4685018"/>
              <a:ext cx="1" cy="81323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flipV="1">
              <a:off x="5734966" y="3973186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 flipV="1">
              <a:off x="5734966" y="3142494"/>
              <a:ext cx="20836" cy="5986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2560370" y="5622398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863200" y="5675514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88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  <p:grpSp>
        <p:nvGrpSpPr>
          <p:cNvPr id="32" name="Grouper 31"/>
          <p:cNvGrpSpPr/>
          <p:nvPr/>
        </p:nvGrpSpPr>
        <p:grpSpPr>
          <a:xfrm>
            <a:off x="283301" y="420860"/>
            <a:ext cx="8664969" cy="6405123"/>
            <a:chOff x="283301" y="420860"/>
            <a:chExt cx="8664969" cy="6405123"/>
          </a:xfrm>
        </p:grpSpPr>
        <p:sp>
          <p:nvSpPr>
            <p:cNvPr id="68" name="Rectangle 67"/>
            <p:cNvSpPr/>
            <p:nvPr/>
          </p:nvSpPr>
          <p:spPr>
            <a:xfrm>
              <a:off x="283301" y="420860"/>
              <a:ext cx="8664969" cy="6405123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326812" y="533395"/>
              <a:ext cx="4379016" cy="4813204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OpenETCS architecture SysML model - system level </a:t>
              </a:r>
              <a:r>
                <a:rPr lang="eu-ES" sz="1600" dirty="0" smtClean="0"/>
                <a:t>definition</a:t>
              </a:r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334947" y="420860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100" i="1" dirty="0" smtClean="0"/>
                <a:t>OpenETCS product definition</a:t>
              </a:r>
              <a:endParaRPr lang="eu-ES" sz="1100" i="1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494" y="1551710"/>
              <a:ext cx="3602694" cy="1547307"/>
            </a:xfrm>
            <a:prstGeom prst="rect">
              <a:avLst/>
            </a:prstGeom>
          </p:spPr>
        </p:pic>
        <p:pic>
          <p:nvPicPr>
            <p:cNvPr id="2" name="Image 1" descr="2ndlevelarchite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493" y="3264959"/>
              <a:ext cx="3602695" cy="1612078"/>
            </a:xfrm>
            <a:prstGeom prst="rect">
              <a:avLst/>
            </a:prstGeom>
          </p:spPr>
        </p:pic>
        <p:grpSp>
          <p:nvGrpSpPr>
            <p:cNvPr id="49" name="Grouper 48"/>
            <p:cNvGrpSpPr/>
            <p:nvPr/>
          </p:nvGrpSpPr>
          <p:grpSpPr>
            <a:xfrm>
              <a:off x="469608" y="4076651"/>
              <a:ext cx="1889100" cy="2081009"/>
              <a:chOff x="469608" y="3308267"/>
              <a:chExt cx="1889100" cy="2081009"/>
            </a:xfrm>
          </p:grpSpPr>
          <p:sp>
            <p:nvSpPr>
              <p:cNvPr id="13" name="Cylindre 12"/>
              <p:cNvSpPr/>
              <p:nvPr/>
            </p:nvSpPr>
            <p:spPr>
              <a:xfrm>
                <a:off x="469608" y="3308267"/>
                <a:ext cx="1889100" cy="2081009"/>
              </a:xfrm>
              <a:prstGeom prst="can">
                <a:avLst>
                  <a:gd name="adj" fmla="val 16329"/>
                </a:avLst>
              </a:prstGeom>
              <a:solidFill>
                <a:srgbClr val="FF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Software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6473" y="4204710"/>
                <a:ext cx="1504877" cy="83634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grpSp>
          <p:nvGrpSpPr>
            <p:cNvPr id="48" name="Grouper 47"/>
            <p:cNvGrpSpPr/>
            <p:nvPr/>
          </p:nvGrpSpPr>
          <p:grpSpPr>
            <a:xfrm>
              <a:off x="436664" y="1760856"/>
              <a:ext cx="1836660" cy="2177063"/>
              <a:chOff x="436664" y="992472"/>
              <a:chExt cx="1836660" cy="2177063"/>
            </a:xfrm>
          </p:grpSpPr>
          <p:sp>
            <p:nvSpPr>
              <p:cNvPr id="37" name="Cylindre 36"/>
              <p:cNvSpPr/>
              <p:nvPr/>
            </p:nvSpPr>
            <p:spPr>
              <a:xfrm>
                <a:off x="436664" y="992472"/>
                <a:ext cx="1836660" cy="2177063"/>
              </a:xfrm>
              <a:prstGeom prst="can">
                <a:avLst>
                  <a:gd name="adj" fmla="val 11681"/>
                </a:avLst>
              </a:prstGeom>
              <a:solidFill>
                <a:srgbClr val="8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System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97681" y="2496575"/>
                <a:ext cx="1449643" cy="555569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/>
                  <a:t>Subsystem</a:t>
                </a:r>
                <a:r>
                  <a:rPr lang="fr-FR" dirty="0" smtClean="0"/>
                  <a:t> </a:t>
                </a:r>
                <a:r>
                  <a:rPr lang="fr-FR" sz="1600" dirty="0" err="1" smtClean="0"/>
                  <a:t>level</a:t>
                </a:r>
                <a:endParaRPr lang="fr-FR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12436" y="1878235"/>
                <a:ext cx="1434888" cy="441725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System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cxnSp>
          <p:nvCxnSpPr>
            <p:cNvPr id="43" name="Connecteur droit avec flèche 42"/>
            <p:cNvCxnSpPr/>
            <p:nvPr/>
          </p:nvCxnSpPr>
          <p:spPr>
            <a:xfrm flipH="1">
              <a:off x="2047323" y="2411839"/>
              <a:ext cx="2574039" cy="53360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H="1">
              <a:off x="2027850" y="2016980"/>
              <a:ext cx="2593512" cy="8370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H="1">
              <a:off x="2027851" y="2283777"/>
              <a:ext cx="3393978" cy="114189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H="1">
              <a:off x="2047323" y="2283777"/>
              <a:ext cx="3982861" cy="134407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H="1">
              <a:off x="2181350" y="3574210"/>
              <a:ext cx="1840428" cy="139888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 flipH="1">
              <a:off x="2181351" y="3627856"/>
              <a:ext cx="2183863" cy="149329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H="1">
              <a:off x="2181350" y="3820528"/>
              <a:ext cx="2183864" cy="139466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er 34"/>
            <p:cNvGrpSpPr/>
            <p:nvPr/>
          </p:nvGrpSpPr>
          <p:grpSpPr>
            <a:xfrm>
              <a:off x="5624442" y="5809434"/>
              <a:ext cx="2384613" cy="370751"/>
              <a:chOff x="6294158" y="420861"/>
              <a:chExt cx="2384613" cy="370751"/>
            </a:xfrm>
          </p:grpSpPr>
          <p:cxnSp>
            <p:nvCxnSpPr>
              <p:cNvPr id="64" name="Connecteur droit avec flèche 63"/>
              <p:cNvCxnSpPr/>
              <p:nvPr/>
            </p:nvCxnSpPr>
            <p:spPr>
              <a:xfrm flipH="1" flipV="1">
                <a:off x="6737074" y="420861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6294158" y="483835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cxnSp>
          <p:nvCxnSpPr>
            <p:cNvPr id="9" name="Connecteur droit avec flèche 8"/>
            <p:cNvCxnSpPr/>
            <p:nvPr/>
          </p:nvCxnSpPr>
          <p:spPr>
            <a:xfrm>
              <a:off x="2183837" y="1216591"/>
              <a:ext cx="1615712" cy="5442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>
              <a:off x="2047323" y="2992826"/>
              <a:ext cx="1877170" cy="5442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>
              <a:off x="2117312" y="3665786"/>
              <a:ext cx="180718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ylindre 66"/>
            <p:cNvSpPr/>
            <p:nvPr/>
          </p:nvSpPr>
          <p:spPr>
            <a:xfrm>
              <a:off x="436664" y="725155"/>
              <a:ext cx="1836660" cy="82655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4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400" dirty="0" smtClean="0">
                  <a:solidFill>
                    <a:schemeClr val="bg1"/>
                  </a:solidFill>
                </a:rPr>
                <a:t> (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400" dirty="0" smtClean="0">
                  <a:solidFill>
                    <a:schemeClr val="bg1"/>
                  </a:solidFill>
                </a:rPr>
                <a:t>) requirements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Connecteur droit avec flèche 68"/>
            <p:cNvCxnSpPr/>
            <p:nvPr/>
          </p:nvCxnSpPr>
          <p:spPr>
            <a:xfrm>
              <a:off x="6170776" y="6363419"/>
              <a:ext cx="153505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5776842" y="6406107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Requirement analysis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292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47339" y="584603"/>
            <a:ext cx="8664969" cy="6085332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116486" y="1173904"/>
            <a:ext cx="3842239" cy="383119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12" name="Cylindre 11"/>
          <p:cNvSpPr/>
          <p:nvPr/>
        </p:nvSpPr>
        <p:spPr>
          <a:xfrm>
            <a:off x="464604" y="1600779"/>
            <a:ext cx="1659302" cy="2949184"/>
          </a:xfrm>
          <a:prstGeom prst="can">
            <a:avLst>
              <a:gd name="adj" fmla="val 16329"/>
            </a:avLst>
          </a:prstGeom>
          <a:solidFill>
            <a:srgbClr val="8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System 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98985" y="632532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31" y="2003078"/>
            <a:ext cx="3400139" cy="2546884"/>
          </a:xfrm>
          <a:prstGeom prst="rect">
            <a:avLst/>
          </a:prstGeom>
        </p:spPr>
      </p:pic>
      <p:sp>
        <p:nvSpPr>
          <p:cNvPr id="102" name="ZoneTexte 101"/>
          <p:cNvSpPr txBox="1"/>
          <p:nvPr/>
        </p:nvSpPr>
        <p:spPr>
          <a:xfrm>
            <a:off x="2134581" y="2431660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cxnSp>
        <p:nvCxnSpPr>
          <p:cNvPr id="137" name="Connecteur droit avec flèche 136"/>
          <p:cNvCxnSpPr/>
          <p:nvPr/>
        </p:nvCxnSpPr>
        <p:spPr>
          <a:xfrm flipH="1">
            <a:off x="2027848" y="2742668"/>
            <a:ext cx="2081216" cy="131417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21" idx="3"/>
          </p:cNvCxnSpPr>
          <p:nvPr/>
        </p:nvCxnSpPr>
        <p:spPr>
          <a:xfrm flipH="1">
            <a:off x="2027848" y="2657292"/>
            <a:ext cx="3361962" cy="39120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H="1">
            <a:off x="2027848" y="2966775"/>
            <a:ext cx="2732262" cy="896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22971" y="2788709"/>
            <a:ext cx="1504877" cy="519566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>
            <a:off x="522971" y="3598174"/>
            <a:ext cx="1504877" cy="664651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Subsystem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H="1">
            <a:off x="2027848" y="3048492"/>
            <a:ext cx="3361962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ZoneTexte 144"/>
          <p:cNvSpPr txBox="1"/>
          <p:nvPr/>
        </p:nvSpPr>
        <p:spPr>
          <a:xfrm>
            <a:off x="2123906" y="3281197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46" name="Grouper 145"/>
          <p:cNvGrpSpPr/>
          <p:nvPr/>
        </p:nvGrpSpPr>
        <p:grpSpPr>
          <a:xfrm>
            <a:off x="6464925" y="673969"/>
            <a:ext cx="2384613" cy="307777"/>
            <a:chOff x="6390215" y="409131"/>
            <a:chExt cx="2384613" cy="307777"/>
          </a:xfrm>
        </p:grpSpPr>
        <p:cxnSp>
          <p:nvCxnSpPr>
            <p:cNvPr id="147" name="Connecteur droit avec flèche 146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>
              <a:off x="6390215" y="409131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7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9144000" cy="49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4</a:t>
            </a:fld>
            <a:endParaRPr lang="fr-FR"/>
          </a:p>
        </p:txBody>
      </p:sp>
      <p:sp>
        <p:nvSpPr>
          <p:cNvPr id="7" name="Carré corné 6"/>
          <p:cNvSpPr/>
          <p:nvPr/>
        </p:nvSpPr>
        <p:spPr>
          <a:xfrm>
            <a:off x="87923" y="1680308"/>
            <a:ext cx="8489462" cy="1416538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091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0" y="83813"/>
            <a:ext cx="9012308" cy="6676435"/>
            <a:chOff x="0" y="83813"/>
            <a:chExt cx="9012308" cy="6676435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6034649" y="1480145"/>
              <a:ext cx="10908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/>
          </p:nvSpPr>
          <p:spPr>
            <a:xfrm>
              <a:off x="0" y="83814"/>
              <a:ext cx="1149679" cy="5761891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UNISIG specifications</a:t>
              </a:r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33458" y="1144247"/>
              <a:ext cx="853237" cy="4631316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984229" y="6270315"/>
              <a:ext cx="1635153" cy="412098"/>
            </a:xfrm>
            <a:prstGeom prst="roundRect">
              <a:avLst/>
            </a:prstGeom>
            <a:solidFill>
              <a:srgbClr val="3366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SW application executable code</a:t>
              </a:r>
              <a:endParaRPr lang="eu-ES" sz="1100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836615" y="4542693"/>
              <a:ext cx="1207453" cy="1016001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Architecture and Design Document</a:t>
              </a:r>
            </a:p>
            <a:p>
              <a:pPr algn="ctr"/>
              <a:r>
                <a:rPr lang="eu-ES" sz="1400" dirty="0" smtClean="0"/>
                <a:t>(Draft)</a:t>
              </a:r>
              <a:endParaRPr lang="eu-ES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7453923" y="103571"/>
              <a:ext cx="1400558" cy="683438"/>
            </a:xfrm>
            <a:prstGeom prst="roundRect">
              <a:avLst/>
            </a:prstGeom>
            <a:solidFill>
              <a:srgbClr val="0080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Cenelec EN~50126-1:1999 and </a:t>
              </a:r>
              <a:r>
                <a:rPr lang="eu-ES" sz="1100" dirty="0"/>
                <a:t>EN~50128:2011</a:t>
              </a:r>
            </a:p>
            <a:p>
              <a:pPr algn="ctr"/>
              <a:r>
                <a:rPr lang="eu-ES" sz="1100" dirty="0" smtClean="0"/>
                <a:t> </a:t>
              </a:r>
              <a:endParaRPr lang="eu-ES" sz="1100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09916" y="103571"/>
              <a:ext cx="1334196" cy="684128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u-ES" sz="1100" dirty="0" smtClean="0"/>
                <a:t>National and Operational rules of operators</a:t>
              </a:r>
              <a:endParaRPr lang="eu-ES" sz="1100" dirty="0"/>
            </a:p>
          </p:txBody>
        </p:sp>
        <p:sp>
          <p:nvSpPr>
            <p:cNvPr id="12" name="Rectangle à coins arrondis 11"/>
            <p:cNvSpPr/>
            <p:nvPr/>
          </p:nvSpPr>
          <p:spPr>
            <a:xfrm rot="5400000">
              <a:off x="4995247" y="-114139"/>
              <a:ext cx="670652" cy="1099363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u-ES" sz="1100" dirty="0" smtClean="0"/>
                <a:t>Experience of partners</a:t>
              </a:r>
              <a:endParaRPr lang="eu-ES" sz="1100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1353987" y="103571"/>
              <a:ext cx="1860085" cy="1187434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ITEA 2 project application documents</a:t>
              </a:r>
            </a:p>
            <a:p>
              <a:pPr algn="ctr"/>
              <a:endParaRPr lang="eu-ES" sz="1100" dirty="0"/>
            </a:p>
            <a:p>
              <a:pPr algn="ctr"/>
              <a:endParaRPr lang="eu-ES" sz="1100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24044" y="83813"/>
              <a:ext cx="1178201" cy="683438"/>
            </a:xfrm>
            <a:prstGeom prst="roundRect">
              <a:avLst>
                <a:gd name="adj" fmla="val 0"/>
              </a:avLst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ETCS track side equipment</a:t>
              </a:r>
              <a:endParaRPr lang="eu-ES" sz="1100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456805" y="767251"/>
              <a:ext cx="1660769" cy="47031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Utrecht- Amsterdam </a:t>
              </a:r>
              <a:r>
                <a:rPr lang="fr-FR" sz="1200" dirty="0" err="1"/>
                <a:t>track</a:t>
              </a:r>
              <a:endParaRPr lang="fr-FR" sz="1200" dirty="0"/>
            </a:p>
          </p:txBody>
        </p:sp>
        <p:grpSp>
          <p:nvGrpSpPr>
            <p:cNvPr id="16" name="Grouper 15"/>
            <p:cNvGrpSpPr/>
            <p:nvPr/>
          </p:nvGrpSpPr>
          <p:grpSpPr>
            <a:xfrm>
              <a:off x="3311135" y="2092427"/>
              <a:ext cx="2211394" cy="3280508"/>
              <a:chOff x="3780692" y="2271632"/>
              <a:chExt cx="2338391" cy="2788072"/>
            </a:xfrm>
            <a:solidFill>
              <a:srgbClr val="0000FF"/>
            </a:solidFill>
          </p:grpSpPr>
          <p:sp>
            <p:nvSpPr>
              <p:cNvPr id="73" name="Rectangle à coins arrondis 72"/>
              <p:cNvSpPr/>
              <p:nvPr/>
            </p:nvSpPr>
            <p:spPr>
              <a:xfrm>
                <a:off x="3780692" y="2271632"/>
                <a:ext cx="2338391" cy="2788072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architecture SysML model</a:t>
                </a:r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/>
              </a:p>
            </p:txBody>
          </p:sp>
          <p:pic>
            <p:nvPicPr>
              <p:cNvPr id="74" name="Image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75156" y="2885226"/>
                <a:ext cx="2034760" cy="2062890"/>
              </a:xfrm>
              <a:prstGeom prst="rect">
                <a:avLst/>
              </a:prstGeom>
              <a:grpFill/>
            </p:spPr>
          </p:pic>
        </p:grpSp>
        <p:grpSp>
          <p:nvGrpSpPr>
            <p:cNvPr id="17" name="Grouper 16"/>
            <p:cNvGrpSpPr/>
            <p:nvPr/>
          </p:nvGrpSpPr>
          <p:grpSpPr>
            <a:xfrm>
              <a:off x="4757615" y="1315745"/>
              <a:ext cx="1141220" cy="333078"/>
              <a:chOff x="5013395" y="1711001"/>
              <a:chExt cx="1141220" cy="333078"/>
            </a:xfrm>
          </p:grpSpPr>
          <p:sp>
            <p:nvSpPr>
              <p:cNvPr id="70" name="Rectangle à coins arrondis 69"/>
              <p:cNvSpPr/>
              <p:nvPr/>
            </p:nvSpPr>
            <p:spPr>
              <a:xfrm>
                <a:off x="5013395" y="1711001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5058336" y="1746173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72" name="Rectangle à coins arrondis 71"/>
              <p:cNvSpPr/>
              <p:nvPr/>
            </p:nvSpPr>
            <p:spPr>
              <a:xfrm>
                <a:off x="5152122" y="1800883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18" name="Connecteur droit avec flèche 17"/>
            <p:cNvCxnSpPr/>
            <p:nvPr/>
          </p:nvCxnSpPr>
          <p:spPr>
            <a:xfrm>
              <a:off x="3117574" y="1144247"/>
              <a:ext cx="1640041" cy="23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2" idx="3"/>
              <a:endCxn id="70" idx="0"/>
            </p:cNvCxnSpPr>
            <p:nvPr/>
          </p:nvCxnSpPr>
          <p:spPr>
            <a:xfrm flipH="1">
              <a:off x="5258862" y="770869"/>
              <a:ext cx="71711" cy="54487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flipH="1">
              <a:off x="5805049" y="787699"/>
              <a:ext cx="871965" cy="56321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1103923" y="3010521"/>
              <a:ext cx="22072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2590800" y="1237561"/>
              <a:ext cx="0" cy="170297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1848912" y="1909848"/>
              <a:ext cx="80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Scope</a:t>
              </a:r>
              <a:endParaRPr lang="fr-FR" sz="1400" dirty="0"/>
            </a:p>
          </p:txBody>
        </p:sp>
        <p:cxnSp>
          <p:nvCxnSpPr>
            <p:cNvPr id="24" name="Connecteur droit avec flèche 23"/>
            <p:cNvCxnSpPr>
              <a:endCxn id="9" idx="3"/>
            </p:cNvCxnSpPr>
            <p:nvPr/>
          </p:nvCxnSpPr>
          <p:spPr>
            <a:xfrm flipH="1">
              <a:off x="3044068" y="5050694"/>
              <a:ext cx="450970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à coins arrondis 24"/>
            <p:cNvSpPr/>
            <p:nvPr/>
          </p:nvSpPr>
          <p:spPr>
            <a:xfrm>
              <a:off x="5279546" y="6279045"/>
              <a:ext cx="1492700" cy="432675"/>
            </a:xfrm>
            <a:prstGeom prst="roundRect">
              <a:avLst/>
            </a:prstGeom>
            <a:solidFill>
              <a:srgbClr val="3366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SW Runtime System</a:t>
              </a:r>
              <a:endParaRPr lang="eu-ES" sz="11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246754" y="5909101"/>
              <a:ext cx="1267477" cy="636383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openETCS API</a:t>
              </a:r>
              <a:endParaRPr lang="fr-FR" sz="1200" dirty="0"/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6553200" y="2705936"/>
              <a:ext cx="2459108" cy="3203165"/>
              <a:chOff x="6271846" y="3048000"/>
              <a:chExt cx="2582635" cy="2989385"/>
            </a:xfrm>
          </p:grpSpPr>
          <p:sp>
            <p:nvSpPr>
              <p:cNvPr id="62" name="Rectangle à coins arrondis 61"/>
              <p:cNvSpPr/>
              <p:nvPr/>
            </p:nvSpPr>
            <p:spPr>
              <a:xfrm>
                <a:off x="6271846" y="3048000"/>
                <a:ext cx="2582635" cy="2989385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(formal) executable SCADE</a:t>
                </a:r>
              </a:p>
              <a:p>
                <a:pPr algn="ctr"/>
                <a:r>
                  <a:rPr lang="fr-FR" sz="1400" dirty="0" smtClean="0"/>
                  <a:t>M</a:t>
                </a:r>
                <a:r>
                  <a:rPr lang="eu-ES" sz="1400" dirty="0" smtClean="0"/>
                  <a:t>odel</a:t>
                </a:r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/>
              </a:p>
            </p:txBody>
          </p:sp>
          <p:grpSp>
            <p:nvGrpSpPr>
              <p:cNvPr id="63" name="Grouper 62"/>
              <p:cNvGrpSpPr/>
              <p:nvPr/>
            </p:nvGrpSpPr>
            <p:grpSpPr>
              <a:xfrm>
                <a:off x="6994588" y="5143842"/>
                <a:ext cx="1694138" cy="550829"/>
                <a:chOff x="7078605" y="5378304"/>
                <a:chExt cx="1694138" cy="550829"/>
              </a:xfrm>
            </p:grpSpPr>
            <p:sp>
              <p:nvSpPr>
                <p:cNvPr id="67" name="Rectangle à coins arrondis 66"/>
                <p:cNvSpPr/>
                <p:nvPr/>
              </p:nvSpPr>
              <p:spPr>
                <a:xfrm>
                  <a:off x="7078605" y="5378304"/>
                  <a:ext cx="1492700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8" name="Rectangle à coins arrondis 67"/>
                <p:cNvSpPr/>
                <p:nvPr/>
              </p:nvSpPr>
              <p:spPr>
                <a:xfrm>
                  <a:off x="7133315" y="5433027"/>
                  <a:ext cx="152214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9" name="Rectangle à coins arrondis 68"/>
                <p:cNvSpPr/>
                <p:nvPr/>
              </p:nvSpPr>
              <p:spPr>
                <a:xfrm>
                  <a:off x="7217332" y="5517035"/>
                  <a:ext cx="1555411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 smtClean="0"/>
                    <a:t>Detailed design function model</a:t>
                  </a:r>
                  <a:endParaRPr lang="eu-ES" sz="1100" dirty="0"/>
                </a:p>
              </p:txBody>
            </p:sp>
          </p:grpSp>
          <p:sp>
            <p:nvSpPr>
              <p:cNvPr id="64" name="Rectangle à coins arrondis 63"/>
              <p:cNvSpPr/>
              <p:nvPr/>
            </p:nvSpPr>
            <p:spPr>
              <a:xfrm>
                <a:off x="6600661" y="5725782"/>
                <a:ext cx="1115122" cy="255589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Types model</a:t>
                </a:r>
                <a:endParaRPr lang="eu-ES" sz="1100" dirty="0"/>
              </a:p>
            </p:txBody>
          </p:sp>
          <p:sp>
            <p:nvSpPr>
              <p:cNvPr id="65" name="Rectangle à coins arrondis 64"/>
              <p:cNvSpPr/>
              <p:nvPr/>
            </p:nvSpPr>
            <p:spPr>
              <a:xfrm>
                <a:off x="6417655" y="4159523"/>
                <a:ext cx="1774856" cy="412098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100" dirty="0"/>
              </a:p>
            </p:txBody>
          </p:sp>
          <p:sp>
            <p:nvSpPr>
              <p:cNvPr id="66" name="Rectangle à coins arrondis 65"/>
              <p:cNvSpPr/>
              <p:nvPr/>
            </p:nvSpPr>
            <p:spPr>
              <a:xfrm>
                <a:off x="6532211" y="4258274"/>
                <a:ext cx="1756517" cy="412098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Integration</a:t>
                </a:r>
                <a:r>
                  <a:rPr lang="fr-FR" sz="1100" dirty="0" smtClean="0"/>
                  <a:t> model</a:t>
                </a:r>
                <a:endParaRPr lang="eu-ES" sz="1100" dirty="0"/>
              </a:p>
            </p:txBody>
          </p:sp>
        </p:grpSp>
        <p:cxnSp>
          <p:nvCxnSpPr>
            <p:cNvPr id="28" name="Connecteur droit avec flèche 27"/>
            <p:cNvCxnSpPr/>
            <p:nvPr/>
          </p:nvCxnSpPr>
          <p:spPr>
            <a:xfrm>
              <a:off x="5481716" y="3908013"/>
              <a:ext cx="1071484" cy="1639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452439" y="3341817"/>
              <a:ext cx="113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Reflect</a:t>
              </a:r>
              <a:r>
                <a:rPr lang="fr-FR" sz="1400" dirty="0" smtClean="0"/>
                <a:t> architecture</a:t>
              </a:r>
              <a:endParaRPr lang="fr-FR" sz="1400" dirty="0"/>
            </a:p>
          </p:txBody>
        </p:sp>
        <p:cxnSp>
          <p:nvCxnSpPr>
            <p:cNvPr id="30" name="Connecteur droit avec flèche 29"/>
            <p:cNvCxnSpPr>
              <a:endCxn id="67" idx="1"/>
            </p:cNvCxnSpPr>
            <p:nvPr/>
          </p:nvCxnSpPr>
          <p:spPr>
            <a:xfrm>
              <a:off x="5330573" y="4701077"/>
              <a:ext cx="1910800" cy="47136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5537176" y="4376560"/>
              <a:ext cx="113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Functional</a:t>
              </a:r>
              <a:r>
                <a:rPr lang="fr-FR" sz="1400" dirty="0" smtClean="0"/>
                <a:t> block</a:t>
              </a:r>
              <a:endParaRPr lang="fr-FR" sz="1400" dirty="0"/>
            </a:p>
          </p:txBody>
        </p:sp>
        <p:cxnSp>
          <p:nvCxnSpPr>
            <p:cNvPr id="32" name="Connecteur droit avec flèche 31"/>
            <p:cNvCxnSpPr>
              <a:endCxn id="69" idx="1"/>
            </p:cNvCxnSpPr>
            <p:nvPr/>
          </p:nvCxnSpPr>
          <p:spPr>
            <a:xfrm>
              <a:off x="4847322" y="4786923"/>
              <a:ext cx="2526143" cy="53417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endCxn id="66" idx="1"/>
            </p:cNvCxnSpPr>
            <p:nvPr/>
          </p:nvCxnSpPr>
          <p:spPr>
            <a:xfrm>
              <a:off x="5522529" y="4090235"/>
              <a:ext cx="1278583" cy="133309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flipV="1">
              <a:off x="8188136" y="4328308"/>
              <a:ext cx="0" cy="8405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7187808" y="4507365"/>
              <a:ext cx="924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err="1" smtClean="0">
                  <a:solidFill>
                    <a:schemeClr val="bg1"/>
                  </a:solidFill>
                </a:rPr>
                <a:t>integration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7648731" y="5947460"/>
              <a:ext cx="1" cy="33158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93192" y="5926638"/>
              <a:ext cx="1419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 smtClean="0"/>
                <a:t>Generates</a:t>
              </a:r>
              <a:r>
                <a:rPr lang="fr-FR" sz="1200" dirty="0" smtClean="0"/>
                <a:t> (KCG)</a:t>
              </a:r>
              <a:endParaRPr lang="fr-FR" sz="1200" dirty="0"/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 flipV="1">
              <a:off x="1514231" y="5859180"/>
              <a:ext cx="5286881" cy="47973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rot="21334617">
              <a:off x="3533032" y="6021589"/>
              <a:ext cx="1934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Runtime</a:t>
              </a:r>
              <a:r>
                <a:rPr lang="fr-FR" sz="1400" dirty="0" smtClean="0"/>
                <a:t> API interface</a:t>
              </a:r>
              <a:endParaRPr lang="fr-FR" sz="1400" dirty="0"/>
            </a:p>
          </p:txBody>
        </p:sp>
        <p:cxnSp>
          <p:nvCxnSpPr>
            <p:cNvPr id="40" name="Connecteur droit avec flèche 39"/>
            <p:cNvCxnSpPr>
              <a:endCxn id="25" idx="1"/>
            </p:cNvCxnSpPr>
            <p:nvPr/>
          </p:nvCxnSpPr>
          <p:spPr>
            <a:xfrm>
              <a:off x="1699842" y="6491547"/>
              <a:ext cx="3579704" cy="383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165226" y="6452471"/>
              <a:ext cx="1934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Runtime</a:t>
              </a:r>
              <a:r>
                <a:rPr lang="fr-FR" sz="1400" dirty="0" smtClean="0"/>
                <a:t> API interface</a:t>
              </a:r>
              <a:endParaRPr lang="fr-FR" sz="14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V="1">
              <a:off x="8018152" y="4328308"/>
              <a:ext cx="0" cy="59369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H="1">
              <a:off x="8714770" y="1837097"/>
              <a:ext cx="20093" cy="308490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7655757" y="2084209"/>
              <a:ext cx="1066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Validation scenario</a:t>
              </a:r>
              <a:endParaRPr lang="fr-FR" sz="1400" dirty="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H="1">
              <a:off x="8596552" y="1702015"/>
              <a:ext cx="20093" cy="308490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r 45"/>
            <p:cNvGrpSpPr/>
            <p:nvPr/>
          </p:nvGrpSpPr>
          <p:grpSpPr>
            <a:xfrm>
              <a:off x="7125461" y="1270804"/>
              <a:ext cx="1785382" cy="639044"/>
              <a:chOff x="6547443" y="2168767"/>
              <a:chExt cx="1785382" cy="639044"/>
            </a:xfrm>
          </p:grpSpPr>
          <p:sp>
            <p:nvSpPr>
              <p:cNvPr id="59" name="Rectangle à coins arrondis 58"/>
              <p:cNvSpPr/>
              <p:nvPr/>
            </p:nvSpPr>
            <p:spPr>
              <a:xfrm>
                <a:off x="6547443" y="2168767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6621691" y="2213708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61" name="Rectangle à coins arrondis 60"/>
              <p:cNvSpPr/>
              <p:nvPr/>
            </p:nvSpPr>
            <p:spPr>
              <a:xfrm>
                <a:off x="6715477" y="2297725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 model</a:t>
                </a:r>
              </a:p>
            </p:txBody>
          </p:sp>
        </p:grpSp>
        <p:cxnSp>
          <p:nvCxnSpPr>
            <p:cNvPr id="47" name="Connecteur droit avec flèche 46"/>
            <p:cNvCxnSpPr>
              <a:endCxn id="64" idx="1"/>
            </p:cNvCxnSpPr>
            <p:nvPr/>
          </p:nvCxnSpPr>
          <p:spPr>
            <a:xfrm flipV="1">
              <a:off x="1103923" y="5712148"/>
              <a:ext cx="5762365" cy="38032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 flipH="1">
              <a:off x="3008923" y="5451840"/>
              <a:ext cx="3544277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5413362" y="5160432"/>
              <a:ext cx="985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produces</a:t>
              </a:r>
              <a:endParaRPr lang="fr-FR" sz="1400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6034650" y="1131503"/>
              <a:ext cx="1044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refinement</a:t>
              </a:r>
              <a:endParaRPr lang="fr-FR" sz="1400" dirty="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6187049" y="1573931"/>
              <a:ext cx="10908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stCxn id="14" idx="2"/>
            </p:cNvCxnSpPr>
            <p:nvPr/>
          </p:nvCxnSpPr>
          <p:spPr>
            <a:xfrm>
              <a:off x="4113145" y="767251"/>
              <a:ext cx="734177" cy="50355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6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106730" y="115829"/>
            <a:ext cx="8910843" cy="5479860"/>
            <a:chOff x="106730" y="115829"/>
            <a:chExt cx="8910843" cy="5479860"/>
          </a:xfrm>
        </p:grpSpPr>
        <p:sp>
          <p:nvSpPr>
            <p:cNvPr id="68" name="Rectangle 67"/>
            <p:cNvSpPr/>
            <p:nvPr/>
          </p:nvSpPr>
          <p:spPr>
            <a:xfrm>
              <a:off x="1878302" y="1837098"/>
              <a:ext cx="7032541" cy="3605548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106730" y="115829"/>
              <a:ext cx="8910843" cy="5479860"/>
              <a:chOff x="0" y="83813"/>
              <a:chExt cx="8910843" cy="5479860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4729192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3551368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1381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15463" y="4965649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4113145" y="2273105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5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677014" y="1702015"/>
              <a:ext cx="522695" cy="68931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460717" y="3255978"/>
              <a:ext cx="2776421" cy="200524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5" cy="55423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2316018" cy="116059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6114132" y="4953447"/>
              <a:ext cx="2384613" cy="307777"/>
              <a:chOff x="6161591" y="-560920"/>
              <a:chExt cx="2384613" cy="307777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508450" y="-549190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161591" y="-560920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464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r 10"/>
          <p:cNvGrpSpPr/>
          <p:nvPr/>
        </p:nvGrpSpPr>
        <p:grpSpPr>
          <a:xfrm>
            <a:off x="90767" y="83813"/>
            <a:ext cx="9018594" cy="6660799"/>
            <a:chOff x="90767" y="83813"/>
            <a:chExt cx="9018594" cy="6660799"/>
          </a:xfrm>
        </p:grpSpPr>
        <p:sp>
          <p:nvSpPr>
            <p:cNvPr id="68" name="Rectangle 67"/>
            <p:cNvSpPr/>
            <p:nvPr/>
          </p:nvSpPr>
          <p:spPr>
            <a:xfrm>
              <a:off x="1912707" y="1837097"/>
              <a:ext cx="7196654" cy="4907515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Cylindre 58"/>
            <p:cNvSpPr/>
            <p:nvPr/>
          </p:nvSpPr>
          <p:spPr>
            <a:xfrm>
              <a:off x="4106347" y="4961098"/>
              <a:ext cx="3580166" cy="1164546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smtClean="0">
                  <a:solidFill>
                    <a:schemeClr val="bg1"/>
                  </a:solidFill>
                </a:rPr>
                <a:t>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>
              <a:off x="5850875" y="1480145"/>
              <a:ext cx="1365353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à coins arrondis 27"/>
            <p:cNvSpPr/>
            <p:nvPr/>
          </p:nvSpPr>
          <p:spPr>
            <a:xfrm>
              <a:off x="90767" y="83814"/>
              <a:ext cx="1149679" cy="577536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UNISIG specifications</a:t>
              </a:r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24225" y="1144247"/>
              <a:ext cx="853237" cy="4704834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7544690" y="103571"/>
              <a:ext cx="1400558" cy="683438"/>
            </a:xfrm>
            <a:prstGeom prst="roundRect">
              <a:avLst/>
            </a:prstGeom>
            <a:solidFill>
              <a:srgbClr val="0080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Cenelec EN~50126-1:1999 and </a:t>
              </a:r>
              <a:r>
                <a:rPr lang="eu-ES" sz="1100" dirty="0"/>
                <a:t>EN~50128:2011</a:t>
              </a:r>
            </a:p>
            <a:p>
              <a:pPr algn="ctr"/>
              <a:r>
                <a:rPr lang="eu-ES" sz="1100" dirty="0" smtClean="0"/>
                <a:t> </a:t>
              </a:r>
              <a:endParaRPr lang="eu-ES" sz="11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6100683" y="103571"/>
              <a:ext cx="1334196" cy="684128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u-ES" sz="1100" dirty="0" smtClean="0"/>
                <a:t>National and Operational rules of operators</a:t>
              </a:r>
              <a:endParaRPr lang="eu-ES" sz="1100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 rot="5400000">
              <a:off x="5086014" y="-114139"/>
              <a:ext cx="670652" cy="1099363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u-ES" sz="1100" dirty="0" smtClean="0"/>
                <a:t>Experience of partners</a:t>
              </a:r>
              <a:endParaRPr lang="eu-ES" sz="1100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1444754" y="103571"/>
              <a:ext cx="1860085" cy="1187434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ITEA 2 project application documents</a:t>
              </a:r>
            </a:p>
            <a:p>
              <a:pPr algn="ctr"/>
              <a:endParaRPr lang="eu-ES" sz="1100" dirty="0"/>
            </a:p>
            <a:p>
              <a:pPr algn="ctr"/>
              <a:endParaRPr lang="eu-ES" sz="1100" dirty="0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614811" y="83813"/>
              <a:ext cx="1178201" cy="683438"/>
            </a:xfrm>
            <a:prstGeom prst="roundRect">
              <a:avLst>
                <a:gd name="adj" fmla="val 0"/>
              </a:avLst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ETCS track side equipment</a:t>
              </a:r>
              <a:endParaRPr lang="eu-ES" sz="1100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547572" y="767251"/>
              <a:ext cx="1660769" cy="47031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Utrecht- Amsterdam </a:t>
              </a:r>
              <a:r>
                <a:rPr lang="fr-FR" sz="1200" dirty="0" err="1" smtClean="0"/>
                <a:t>reference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track</a:t>
              </a:r>
              <a:endParaRPr lang="fr-FR" sz="1200" dirty="0"/>
            </a:p>
          </p:txBody>
        </p:sp>
        <p:grpSp>
          <p:nvGrpSpPr>
            <p:cNvPr id="40" name="Grouper 39"/>
            <p:cNvGrpSpPr/>
            <p:nvPr/>
          </p:nvGrpSpPr>
          <p:grpSpPr>
            <a:xfrm>
              <a:off x="4848382" y="1315745"/>
              <a:ext cx="1141220" cy="365094"/>
              <a:chOff x="5013395" y="1711001"/>
              <a:chExt cx="1141220" cy="365094"/>
            </a:xfrm>
          </p:grpSpPr>
          <p:sp>
            <p:nvSpPr>
              <p:cNvPr id="10" name="Rectangle à coins arrondis 9"/>
              <p:cNvSpPr/>
              <p:nvPr/>
            </p:nvSpPr>
            <p:spPr>
              <a:xfrm>
                <a:off x="5013395" y="1711001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058336" y="1778189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5152122" y="1832899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39" name="Connecteur droit avec flèche 38"/>
            <p:cNvCxnSpPr/>
            <p:nvPr/>
          </p:nvCxnSpPr>
          <p:spPr>
            <a:xfrm>
              <a:off x="3208341" y="1144247"/>
              <a:ext cx="1640041" cy="23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27" idx="3"/>
              <a:endCxn id="10" idx="0"/>
            </p:cNvCxnSpPr>
            <p:nvPr/>
          </p:nvCxnSpPr>
          <p:spPr>
            <a:xfrm flipH="1">
              <a:off x="5349629" y="770869"/>
              <a:ext cx="71711" cy="54487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26" idx="2"/>
            </p:cNvCxnSpPr>
            <p:nvPr/>
          </p:nvCxnSpPr>
          <p:spPr>
            <a:xfrm flipH="1">
              <a:off x="5895816" y="787699"/>
              <a:ext cx="871965" cy="56321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flipH="1">
              <a:off x="1644308" y="1253423"/>
              <a:ext cx="10406" cy="12651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644308" y="1356433"/>
              <a:ext cx="803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Provides</a:t>
              </a:r>
              <a:r>
                <a:rPr lang="fr-FR" sz="1400" dirty="0" smtClean="0"/>
                <a:t> scope</a:t>
              </a:r>
              <a:endParaRPr lang="fr-FR" sz="1400" dirty="0"/>
            </a:p>
          </p:txBody>
        </p:sp>
        <p:sp>
          <p:nvSpPr>
            <p:cNvPr id="79" name="Rectangle à coins arrondis 78"/>
            <p:cNvSpPr/>
            <p:nvPr/>
          </p:nvSpPr>
          <p:spPr>
            <a:xfrm>
              <a:off x="337521" y="5947460"/>
              <a:ext cx="1267477" cy="598024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openETCS API</a:t>
              </a:r>
              <a:endParaRPr lang="fr-FR" sz="1200" dirty="0"/>
            </a:p>
          </p:txBody>
        </p:sp>
        <p:grpSp>
          <p:nvGrpSpPr>
            <p:cNvPr id="49" name="Grouper 48"/>
            <p:cNvGrpSpPr/>
            <p:nvPr/>
          </p:nvGrpSpPr>
          <p:grpSpPr>
            <a:xfrm>
              <a:off x="7216228" y="1164084"/>
              <a:ext cx="1785382" cy="639044"/>
              <a:chOff x="6547443" y="2062047"/>
              <a:chExt cx="1785382" cy="639044"/>
            </a:xfrm>
          </p:grpSpPr>
          <p:sp>
            <p:nvSpPr>
              <p:cNvPr id="38" name="Rectangle à coins arrondis 37"/>
              <p:cNvSpPr/>
              <p:nvPr/>
            </p:nvSpPr>
            <p:spPr>
              <a:xfrm>
                <a:off x="6547443" y="2062047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6621691" y="2106988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6715477" y="2191005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 model</a:t>
                </a:r>
              </a:p>
            </p:txBody>
          </p:sp>
        </p:grpSp>
        <p:sp>
          <p:nvSpPr>
            <p:cNvPr id="167" name="ZoneTexte 166"/>
            <p:cNvSpPr txBox="1"/>
            <p:nvPr/>
          </p:nvSpPr>
          <p:spPr>
            <a:xfrm>
              <a:off x="6100683" y="1131503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refinement</a:t>
              </a:r>
              <a:endParaRPr lang="fr-FR" sz="1400" dirty="0"/>
            </a:p>
          </p:txBody>
        </p:sp>
        <p:cxnSp>
          <p:nvCxnSpPr>
            <p:cNvPr id="139" name="Connecteur droit avec flèche 138"/>
            <p:cNvCxnSpPr>
              <a:stCxn id="37" idx="3"/>
            </p:cNvCxnSpPr>
            <p:nvPr/>
          </p:nvCxnSpPr>
          <p:spPr>
            <a:xfrm>
              <a:off x="5989602" y="1559241"/>
              <a:ext cx="1379026" cy="4670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30" idx="2"/>
            </p:cNvCxnSpPr>
            <p:nvPr/>
          </p:nvCxnSpPr>
          <p:spPr>
            <a:xfrm>
              <a:off x="4203912" y="767251"/>
              <a:ext cx="734177" cy="50355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ylindre 11"/>
            <p:cNvSpPr/>
            <p:nvPr/>
          </p:nvSpPr>
          <p:spPr>
            <a:xfrm>
              <a:off x="4083465" y="2159622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94035" y="787699"/>
              <a:ext cx="1931796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2060813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590558" y="1702015"/>
              <a:ext cx="699919" cy="60530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644308" y="2988119"/>
              <a:ext cx="2562998" cy="295934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1077462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7004324" y="1837097"/>
              <a:ext cx="430556" cy="4702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908410" y="1237561"/>
              <a:ext cx="1884602" cy="106975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/>
            <p:cNvCxnSpPr/>
            <p:nvPr/>
          </p:nvCxnSpPr>
          <p:spPr>
            <a:xfrm flipH="1" flipV="1">
              <a:off x="2193687" y="6218377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1705515" y="6218377"/>
              <a:ext cx="2501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Provides</a:t>
              </a:r>
              <a:r>
                <a:rPr lang="fr-FR" sz="1400" dirty="0" smtClean="0"/>
                <a:t> </a:t>
              </a:r>
              <a:r>
                <a:rPr lang="eu-ES" sz="1400" dirty="0" smtClean="0"/>
                <a:t>reference requirements</a:t>
              </a:r>
              <a:endParaRPr lang="eu-ES" sz="1400" dirty="0"/>
            </a:p>
          </p:txBody>
        </p:sp>
        <p:sp>
          <p:nvSpPr>
            <p:cNvPr id="45" name="Cylindre 44"/>
            <p:cNvSpPr/>
            <p:nvPr/>
          </p:nvSpPr>
          <p:spPr>
            <a:xfrm>
              <a:off x="4121922" y="3263440"/>
              <a:ext cx="3564591" cy="1581582"/>
            </a:xfrm>
            <a:prstGeom prst="can">
              <a:avLst>
                <a:gd name="adj" fmla="val 10518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34424" y="4321620"/>
              <a:ext cx="2920666" cy="343996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Subsystem</a:t>
              </a:r>
              <a:r>
                <a:rPr lang="fr-FR" dirty="0" smtClean="0"/>
                <a:t> </a:t>
              </a:r>
              <a:r>
                <a:rPr lang="fr-FR" sz="1600" dirty="0" err="1" smtClean="0"/>
                <a:t>level</a:t>
              </a:r>
              <a:endParaRPr lang="fr-FR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63058" y="3741152"/>
              <a:ext cx="2920666" cy="321704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System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V="1">
              <a:off x="5825733" y="4685019"/>
              <a:ext cx="3525" cy="53351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flipV="1">
              <a:off x="5825733" y="3973186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 flipV="1">
              <a:off x="5825733" y="3142494"/>
              <a:ext cx="20836" cy="5986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2651137" y="5622398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53967" y="5675514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7844575" y="2212982"/>
              <a:ext cx="0" cy="38236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7800515" y="3726602"/>
              <a:ext cx="1201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.</a:t>
              </a:r>
              <a:r>
                <a:rPr lang="fr-FR" dirty="0"/>
                <a:t>R</a:t>
              </a:r>
              <a:r>
                <a:rPr lang="fr-FR" dirty="0" smtClean="0"/>
                <a:t>eqIF files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23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776842" y="6309043"/>
            <a:ext cx="238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u-ES" sz="1400" dirty="0" smtClean="0"/>
              <a:t>Requirement analysis</a:t>
            </a:r>
            <a:endParaRPr lang="eu-ES" sz="1400" dirty="0"/>
          </a:p>
        </p:txBody>
      </p:sp>
      <p:grpSp>
        <p:nvGrpSpPr>
          <p:cNvPr id="5" name="Grouper 4"/>
          <p:cNvGrpSpPr/>
          <p:nvPr/>
        </p:nvGrpSpPr>
        <p:grpSpPr>
          <a:xfrm>
            <a:off x="347340" y="584603"/>
            <a:ext cx="7582620" cy="6085332"/>
            <a:chOff x="347340" y="584603"/>
            <a:chExt cx="7582620" cy="6085332"/>
          </a:xfrm>
        </p:grpSpPr>
        <p:sp>
          <p:nvSpPr>
            <p:cNvPr id="68" name="Rectangle 67"/>
            <p:cNvSpPr/>
            <p:nvPr/>
          </p:nvSpPr>
          <p:spPr>
            <a:xfrm>
              <a:off x="347340" y="584603"/>
              <a:ext cx="7582620" cy="6085332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116486" y="1173904"/>
              <a:ext cx="3842239" cy="3831195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OpenETCS architecture SysML model - system level definition</a:t>
              </a:r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/>
            </a:p>
          </p:txBody>
        </p:sp>
        <p:sp>
          <p:nvSpPr>
            <p:cNvPr id="12" name="Cylindre 11"/>
            <p:cNvSpPr/>
            <p:nvPr/>
          </p:nvSpPr>
          <p:spPr>
            <a:xfrm>
              <a:off x="464604" y="1824887"/>
              <a:ext cx="1563245" cy="1456310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</a:t>
              </a:r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5676190" y="605755"/>
              <a:ext cx="2204960" cy="31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531" y="2003078"/>
              <a:ext cx="3400139" cy="2546884"/>
            </a:xfrm>
            <a:prstGeom prst="rect">
              <a:avLst/>
            </a:prstGeom>
          </p:spPr>
        </p:pic>
        <p:sp>
          <p:nvSpPr>
            <p:cNvPr id="102" name="ZoneTexte 101"/>
            <p:cNvSpPr txBox="1"/>
            <p:nvPr/>
          </p:nvSpPr>
          <p:spPr>
            <a:xfrm>
              <a:off x="2134581" y="2431660"/>
              <a:ext cx="1095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6600"/>
                  </a:solidFill>
                </a:rPr>
                <a:t>External</a:t>
              </a:r>
              <a:r>
                <a:rPr lang="fr-FR" sz="1400" dirty="0" smtClean="0">
                  <a:solidFill>
                    <a:srgbClr val="FF6600"/>
                  </a:solidFill>
                </a:rPr>
                <a:t> IF</a:t>
              </a:r>
              <a:endParaRPr lang="fr-FR" sz="1400" dirty="0">
                <a:solidFill>
                  <a:srgbClr val="FF6600"/>
                </a:solidFill>
              </a:endParaRPr>
            </a:p>
          </p:txBody>
        </p:sp>
        <p:cxnSp>
          <p:nvCxnSpPr>
            <p:cNvPr id="137" name="Connecteur droit avec flèche 136"/>
            <p:cNvCxnSpPr/>
            <p:nvPr/>
          </p:nvCxnSpPr>
          <p:spPr>
            <a:xfrm flipH="1">
              <a:off x="2027848" y="2742668"/>
              <a:ext cx="2081216" cy="1314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avec flèche 109"/>
            <p:cNvCxnSpPr/>
            <p:nvPr/>
          </p:nvCxnSpPr>
          <p:spPr>
            <a:xfrm flipH="1">
              <a:off x="2027848" y="2657292"/>
              <a:ext cx="3361962" cy="39120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 flipH="1">
              <a:off x="2027848" y="2966775"/>
              <a:ext cx="2732262" cy="89643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/>
            <p:cNvCxnSpPr/>
            <p:nvPr/>
          </p:nvCxnSpPr>
          <p:spPr>
            <a:xfrm flipH="1">
              <a:off x="2027848" y="3048492"/>
              <a:ext cx="3361962" cy="1006812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ZoneTexte 144"/>
            <p:cNvSpPr txBox="1"/>
            <p:nvPr/>
          </p:nvSpPr>
          <p:spPr>
            <a:xfrm>
              <a:off x="2123906" y="3281197"/>
              <a:ext cx="1095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6600"/>
                  </a:solidFill>
                </a:rPr>
                <a:t>External</a:t>
              </a:r>
              <a:r>
                <a:rPr lang="fr-FR" sz="1400" dirty="0" smtClean="0">
                  <a:solidFill>
                    <a:srgbClr val="FF6600"/>
                  </a:solidFill>
                </a:rPr>
                <a:t> IF</a:t>
              </a:r>
              <a:endParaRPr lang="fr-FR" sz="1400" dirty="0">
                <a:solidFill>
                  <a:srgbClr val="FF6600"/>
                </a:solidFill>
              </a:endParaRPr>
            </a:p>
          </p:txBody>
        </p:sp>
        <p:grpSp>
          <p:nvGrpSpPr>
            <p:cNvPr id="146" name="Grouper 145"/>
            <p:cNvGrpSpPr/>
            <p:nvPr/>
          </p:nvGrpSpPr>
          <p:grpSpPr>
            <a:xfrm>
              <a:off x="993918" y="6155153"/>
              <a:ext cx="2384613" cy="307777"/>
              <a:chOff x="6390215" y="409131"/>
              <a:chExt cx="2384613" cy="307777"/>
            </a:xfrm>
          </p:grpSpPr>
          <p:cxnSp>
            <p:nvCxnSpPr>
              <p:cNvPr id="147" name="Connecteur droit avec flèche 146"/>
              <p:cNvCxnSpPr/>
              <p:nvPr/>
            </p:nvCxnSpPr>
            <p:spPr>
              <a:xfrm flipH="1" flipV="1">
                <a:off x="6737074" y="420861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6390215" y="409131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sp>
          <p:nvSpPr>
            <p:cNvPr id="20" name="Cylindre 19"/>
            <p:cNvSpPr/>
            <p:nvPr/>
          </p:nvSpPr>
          <p:spPr>
            <a:xfrm>
              <a:off x="464605" y="3437461"/>
              <a:ext cx="1563244" cy="1164546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smtClean="0">
                  <a:solidFill>
                    <a:schemeClr val="bg1"/>
                  </a:solidFill>
                </a:rPr>
                <a:t>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2027848" y="1551710"/>
              <a:ext cx="1350683" cy="6680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6170776" y="6266355"/>
              <a:ext cx="153505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ylindre 26"/>
            <p:cNvSpPr/>
            <p:nvPr/>
          </p:nvSpPr>
          <p:spPr>
            <a:xfrm>
              <a:off x="436664" y="725155"/>
              <a:ext cx="1836660" cy="82655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4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400" dirty="0" smtClean="0">
                  <a:solidFill>
                    <a:schemeClr val="bg1"/>
                  </a:solidFill>
                </a:rPr>
                <a:t> (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400" dirty="0" smtClean="0">
                  <a:solidFill>
                    <a:schemeClr val="bg1"/>
                  </a:solidFill>
                </a:rPr>
                <a:t>) requirements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2027848" y="2372146"/>
              <a:ext cx="1350683" cy="595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V="1">
              <a:off x="1268408" y="3055457"/>
              <a:ext cx="3525" cy="53351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4324611" y="6309042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3627441" y="6362158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1271933" y="1469561"/>
              <a:ext cx="3525" cy="53351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41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307130"/>
            <a:ext cx="8664969" cy="655087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20428" y="672132"/>
            <a:ext cx="2871008" cy="287264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architecture SysML model - system level definition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355060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95" y="1307724"/>
            <a:ext cx="1390605" cy="894849"/>
          </a:xfrm>
          <a:prstGeom prst="rect">
            <a:avLst/>
          </a:prstGeom>
        </p:spPr>
      </p:pic>
      <p:sp>
        <p:nvSpPr>
          <p:cNvPr id="13" name="Cylindre 12"/>
          <p:cNvSpPr/>
          <p:nvPr/>
        </p:nvSpPr>
        <p:spPr>
          <a:xfrm>
            <a:off x="469608" y="1718170"/>
            <a:ext cx="1889100" cy="4485467"/>
          </a:xfrm>
          <a:prstGeom prst="can">
            <a:avLst>
              <a:gd name="adj" fmla="val 16329"/>
            </a:avLst>
          </a:prstGeom>
          <a:solidFill>
            <a:srgbClr val="CC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1" y="2283307"/>
            <a:ext cx="2600646" cy="1163697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428464"/>
            <a:ext cx="2380011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674186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732821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822838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544771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650584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6" y="2481422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909530" y="3190880"/>
            <a:ext cx="2267805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051468" y="4007847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706745" y="3279225"/>
            <a:ext cx="2602682" cy="185351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" idx="3"/>
          </p:cNvCxnSpPr>
          <p:nvPr/>
        </p:nvCxnSpPr>
        <p:spPr>
          <a:xfrm>
            <a:off x="5738477" y="2865156"/>
            <a:ext cx="998597" cy="66697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4050836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229893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4050836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6472" y="3279226"/>
            <a:ext cx="1504877" cy="1747220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Software </a:t>
            </a:r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 flipV="1">
            <a:off x="2181349" y="4732821"/>
            <a:ext cx="5048079" cy="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891370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6473" y="5261220"/>
            <a:ext cx="1504877" cy="661655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Component</a:t>
            </a:r>
          </a:p>
          <a:p>
            <a:pPr algn="ctr"/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349939"/>
            <a:ext cx="5200480" cy="2421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242553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561842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638053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366363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947460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926638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744157" y="3827674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108337" y="4229893"/>
            <a:ext cx="1380827" cy="4146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181350" y="4168667"/>
            <a:ext cx="562807" cy="389693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91503"/>
            <a:ext cx="839077" cy="858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102560" y="2635950"/>
            <a:ext cx="1195364" cy="64327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2181349" y="2710653"/>
            <a:ext cx="1511473" cy="73635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H="1">
            <a:off x="2181349" y="3073496"/>
            <a:ext cx="1230846" cy="51715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H="1">
            <a:off x="2102560" y="3073496"/>
            <a:ext cx="1590261" cy="754178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 rot="19963912">
            <a:off x="1895704" y="2350855"/>
            <a:ext cx="1434892" cy="523220"/>
          </a:xfrm>
          <a:prstGeom prst="rect">
            <a:avLst/>
          </a:prstGeom>
          <a:solidFill>
            <a:srgbClr val="FFFFFF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6600"/>
                </a:solidFill>
              </a:rPr>
              <a:t>System </a:t>
            </a:r>
            <a:r>
              <a:rPr lang="fr-FR" sz="1400" dirty="0" err="1" smtClean="0">
                <a:solidFill>
                  <a:srgbClr val="FF6600"/>
                </a:solidFill>
              </a:rPr>
              <a:t>functions</a:t>
            </a:r>
            <a:r>
              <a:rPr lang="fr-FR" sz="1400" dirty="0" smtClean="0">
                <a:solidFill>
                  <a:srgbClr val="FF6600"/>
                </a:solidFill>
              </a:rPr>
              <a:t> and </a:t>
            </a:r>
            <a:r>
              <a:rPr lang="fr-FR" sz="1400" dirty="0" err="1" smtClean="0">
                <a:solidFill>
                  <a:srgbClr val="FF6600"/>
                </a:solidFill>
              </a:rPr>
              <a:t>Internal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08" name="Grouper 107"/>
          <p:cNvGrpSpPr/>
          <p:nvPr/>
        </p:nvGrpSpPr>
        <p:grpSpPr>
          <a:xfrm>
            <a:off x="6294158" y="559597"/>
            <a:ext cx="2384613" cy="370751"/>
            <a:chOff x="6294158" y="420861"/>
            <a:chExt cx="2384613" cy="370751"/>
          </a:xfrm>
        </p:grpSpPr>
        <p:cxnSp>
          <p:nvCxnSpPr>
            <p:cNvPr id="109" name="Connecteur droit avec flèche 108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12" name="ZoneTexte 111"/>
          <p:cNvSpPr txBox="1"/>
          <p:nvPr/>
        </p:nvSpPr>
        <p:spPr>
          <a:xfrm>
            <a:off x="3326812" y="-53360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509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10297</TotalTime>
  <Words>1483</Words>
  <Application>Microsoft Macintosh PowerPoint</Application>
  <PresentationFormat>Présentation à l'écran (4:3)</PresentationFormat>
  <Paragraphs>804</Paragraphs>
  <Slides>28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Thème Office</vt:lpstr>
      <vt:lpstr>OpenETCS project Summary of WP3 priorities concerning traceability</vt:lpstr>
      <vt:lpstr>Key points summary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WP3 priorities regarding traceability</vt:lpstr>
      <vt:lpstr>OpenETCS traceability priority</vt:lpstr>
      <vt:lpstr>2nd solution – ProR + ReqCycle</vt:lpstr>
      <vt:lpstr>Reqcycle – prepare trace link with SCADE</vt:lpstr>
      <vt:lpstr>3rd solution – ReqCycle only</vt:lpstr>
      <vt:lpstr>OpenETCS current tooling context</vt:lpstr>
      <vt:lpstr>BACKUP</vt:lpstr>
      <vt:lpstr>Présentation PowerPoint</vt:lpstr>
      <vt:lpstr>Présentation PowerPoint</vt:lpstr>
      <vt:lpstr>3 generic Systems engineering levels</vt:lpstr>
      <vt:lpstr>Présentation PowerPoint</vt:lpstr>
      <vt:lpstr>Standard SE process with models</vt:lpstr>
      <vt:lpstr>OpenETCS current process vs. standard</vt:lpstr>
      <vt:lpstr>Présentation PowerPoint</vt:lpstr>
      <vt:lpstr>Présentation PowerPoint</vt:lpstr>
      <vt:lpstr>Présentation PowerPoint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841</cp:revision>
  <dcterms:created xsi:type="dcterms:W3CDTF">2015-09-28T11:47:43Z</dcterms:created>
  <dcterms:modified xsi:type="dcterms:W3CDTF">2015-11-04T06:25:21Z</dcterms:modified>
</cp:coreProperties>
</file>