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1" r:id="rId8"/>
    <p:sldId id="275" r:id="rId9"/>
    <p:sldId id="265" r:id="rId10"/>
    <p:sldId id="266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28/10/2015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block definition and 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73" name="Grouper 7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3" name="Grouper 2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19" name="Grouper 18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4" name="Grouper 3"/>
                  <p:cNvGrpSpPr/>
                  <p:nvPr/>
                </p:nvGrpSpPr>
                <p:grpSpPr>
                  <a:xfrm>
                    <a:off x="366103" y="978615"/>
                    <a:ext cx="7117426" cy="5831078"/>
                    <a:chOff x="366103" y="978615"/>
                    <a:chExt cx="7117426" cy="5831078"/>
                  </a:xfrm>
                </p:grpSpPr>
                <p:sp>
                  <p:nvSpPr>
                    <p:cNvPr id="5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17692" y="2585866"/>
                      <a:ext cx="3541685" cy="800067"/>
                    </a:xfrm>
                    <a:prstGeom prst="rect">
                      <a:avLst/>
                    </a:prstGeom>
                    <a:solidFill>
                      <a:srgbClr val="00C200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smtClean="0"/>
                        <a:t>System boundaries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System main functions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Interface definitions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2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u-ES" sz="1600"/>
                    </a:p>
                  </p:txBody>
                </p:sp>
                <p:sp>
                  <p:nvSpPr>
                    <p:cNvPr id="6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30521" y="3729425"/>
                      <a:ext cx="3503358" cy="1308790"/>
                    </a:xfrm>
                    <a:prstGeom prst="rect">
                      <a:avLst/>
                    </a:prstGeom>
                    <a:solidFill>
                      <a:srgbClr val="63B5E8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System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Functional/logical architecture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Physical configuration items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Constraints/Equations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Allocations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7" name="Carré corné 6"/>
                    <p:cNvSpPr/>
                    <p:nvPr/>
                  </p:nvSpPr>
                  <p:spPr bwMode="auto">
                    <a:xfrm>
                      <a:off x="482522" y="1294619"/>
                      <a:ext cx="10668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" name="Carré corné 7"/>
                    <p:cNvSpPr/>
                    <p:nvPr/>
                  </p:nvSpPr>
                  <p:spPr bwMode="auto">
                    <a:xfrm>
                      <a:off x="541162" y="1370819"/>
                      <a:ext cx="1172615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lang="eu-ES" sz="120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  <a:cs typeface="Arial" charset="0"/>
                        </a:rPr>
                        <a:t>Needs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" name="Carré corné 8"/>
                    <p:cNvSpPr/>
                    <p:nvPr/>
                  </p:nvSpPr>
                  <p:spPr bwMode="auto">
                    <a:xfrm>
                      <a:off x="482522" y="2852521"/>
                      <a:ext cx="1295400" cy="179618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 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0" name="Carré corné 9"/>
                    <p:cNvSpPr/>
                    <p:nvPr/>
                  </p:nvSpPr>
                  <p:spPr bwMode="auto">
                    <a:xfrm>
                      <a:off x="482522" y="4885814"/>
                      <a:ext cx="11430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Carré corné 10"/>
                    <p:cNvSpPr/>
                    <p:nvPr/>
                  </p:nvSpPr>
                  <p:spPr bwMode="auto">
                    <a:xfrm>
                      <a:off x="570777" y="5038214"/>
                      <a:ext cx="1143000" cy="80762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building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block </a:t>
                      </a: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12" name="Connecteur droit avec flèche 11"/>
                    <p:cNvCxnSpPr>
                      <a:stCxn id="38" idx="0"/>
                      <a:endCxn id="8" idx="2"/>
                    </p:cNvCxnSpPr>
                    <p:nvPr/>
                  </p:nvCxnSpPr>
                  <p:spPr bwMode="auto">
                    <a:xfrm flipH="1" flipV="1">
                      <a:off x="1127470" y="1893117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" name="Connecteur droit avec flèche 12"/>
                    <p:cNvCxnSpPr/>
                    <p:nvPr/>
                  </p:nvCxnSpPr>
                  <p:spPr bwMode="auto">
                    <a:xfrm flipH="1" flipV="1">
                      <a:off x="1777922" y="1750512"/>
                      <a:ext cx="1676400" cy="228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 bwMode="auto">
                    <a:xfrm flipV="1">
                      <a:off x="5204652" y="2286312"/>
                      <a:ext cx="0" cy="289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Connecteur droit avec flèche 14"/>
                    <p:cNvCxnSpPr/>
                    <p:nvPr/>
                  </p:nvCxnSpPr>
                  <p:spPr bwMode="auto">
                    <a:xfrm flipV="1">
                      <a:off x="1734276" y="3287743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" name="Connecteur droit avec flèche 15"/>
                    <p:cNvCxnSpPr>
                      <a:stCxn id="6" idx="0"/>
                      <a:endCxn id="5" idx="2"/>
                    </p:cNvCxnSpPr>
                    <p:nvPr/>
                  </p:nvCxnSpPr>
                  <p:spPr bwMode="auto">
                    <a:xfrm flipV="1">
                      <a:off x="5282200" y="3385933"/>
                      <a:ext cx="6335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Connecteur droit avec flèche 16"/>
                    <p:cNvCxnSpPr/>
                    <p:nvPr/>
                  </p:nvCxnSpPr>
                  <p:spPr bwMode="auto">
                    <a:xfrm flipH="1" flipV="1">
                      <a:off x="1701722" y="3655512"/>
                      <a:ext cx="1828800" cy="609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Connecteur droit avec flèche 17"/>
                    <p:cNvCxnSpPr/>
                    <p:nvPr/>
                  </p:nvCxnSpPr>
                  <p:spPr bwMode="auto">
                    <a:xfrm flipV="1">
                      <a:off x="1841294" y="4828944"/>
                      <a:ext cx="1676399" cy="533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Flèche vers la droite 26"/>
                    <p:cNvSpPr/>
                    <p:nvPr/>
                  </p:nvSpPr>
                  <p:spPr bwMode="auto">
                    <a:xfrm rot="1108203">
                      <a:off x="1696440" y="3755101"/>
                      <a:ext cx="1937746" cy="1485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8" name="Flèche vers la droite 27"/>
                    <p:cNvSpPr/>
                    <p:nvPr/>
                  </p:nvSpPr>
                  <p:spPr bwMode="auto">
                    <a:xfrm rot="454278">
                      <a:off x="1780624" y="1630354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" name="Flèche vers la droite 28"/>
                    <p:cNvSpPr/>
                    <p:nvPr/>
                  </p:nvSpPr>
                  <p:spPr bwMode="auto">
                    <a:xfrm rot="9781260">
                      <a:off x="1743132" y="4873869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0" name="Flèche vers la droite 29"/>
                    <p:cNvSpPr/>
                    <p:nvPr/>
                  </p:nvSpPr>
                  <p:spPr bwMode="auto">
                    <a:xfrm rot="10523117">
                      <a:off x="1726345" y="3155427"/>
                      <a:ext cx="1737720" cy="12711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" name="Flèche vers la droite 30"/>
                    <p:cNvSpPr/>
                    <p:nvPr/>
                  </p:nvSpPr>
                  <p:spPr bwMode="auto">
                    <a:xfrm rot="5400000">
                      <a:off x="5461140" y="3458961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11" idx="0"/>
                      <a:endCxn id="9" idx="2"/>
                    </p:cNvCxnSpPr>
                    <p:nvPr/>
                  </p:nvCxnSpPr>
                  <p:spPr bwMode="auto">
                    <a:xfrm flipH="1" flipV="1">
                      <a:off x="1130222" y="4648703"/>
                      <a:ext cx="12055" cy="3895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3" name="ZoneTexte 32"/>
                    <p:cNvSpPr txBox="1"/>
                    <p:nvPr/>
                  </p:nvSpPr>
                  <p:spPr>
                    <a:xfrm>
                      <a:off x="543763" y="3326377"/>
                      <a:ext cx="1180285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System level requirements</a:t>
                      </a:r>
                      <a:endParaRPr lang="eu-ES" sz="1000"/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539612" y="3916480"/>
                      <a:ext cx="1180285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Decomposed and derived  requirements</a:t>
                      </a:r>
                      <a:endParaRPr lang="eu-ES" sz="1000"/>
                    </a:p>
                  </p:txBody>
                </p:sp>
                <p:sp>
                  <p:nvSpPr>
                    <p:cNvPr id="35" name="Flèche vers la droite 34"/>
                    <p:cNvSpPr/>
                    <p:nvPr/>
                  </p:nvSpPr>
                  <p:spPr bwMode="auto">
                    <a:xfrm rot="11092584">
                      <a:off x="1712194" y="426817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6" name="Connecteur droit avec flèche 35"/>
                    <p:cNvCxnSpPr/>
                    <p:nvPr/>
                  </p:nvCxnSpPr>
                  <p:spPr bwMode="auto">
                    <a:xfrm>
                      <a:off x="1713777" y="4405255"/>
                      <a:ext cx="1842243" cy="14131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7" name="Flèche vers la droite 36"/>
                    <p:cNvSpPr/>
                    <p:nvPr/>
                  </p:nvSpPr>
                  <p:spPr bwMode="auto">
                    <a:xfrm rot="5400000">
                      <a:off x="5302831" y="2401816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8" name="Carré corné 37"/>
                    <p:cNvSpPr/>
                    <p:nvPr/>
                  </p:nvSpPr>
                  <p:spPr bwMode="auto">
                    <a:xfrm>
                      <a:off x="482055" y="2124642"/>
                      <a:ext cx="1295400" cy="45115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9" name="Connecteur droit avec flèche 38"/>
                    <p:cNvCxnSpPr/>
                    <p:nvPr/>
                  </p:nvCxnSpPr>
                  <p:spPr bwMode="auto">
                    <a:xfrm flipH="1" flipV="1">
                      <a:off x="1125185" y="2574815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0" name="Flèche vers la droite 39"/>
                    <p:cNvSpPr/>
                    <p:nvPr/>
                  </p:nvSpPr>
                  <p:spPr bwMode="auto">
                    <a:xfrm rot="10523117">
                      <a:off x="1790461" y="2157977"/>
                      <a:ext cx="1673648" cy="12344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" name="Flèche vers la droite 40"/>
                    <p:cNvSpPr/>
                    <p:nvPr/>
                  </p:nvSpPr>
                  <p:spPr bwMode="auto">
                    <a:xfrm rot="841563">
                      <a:off x="1790730" y="2639828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42" name="Connecteur droit avec flèche 41"/>
                    <p:cNvCxnSpPr/>
                    <p:nvPr/>
                  </p:nvCxnSpPr>
                  <p:spPr bwMode="auto">
                    <a:xfrm flipV="1">
                      <a:off x="1777455" y="2286311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3" name="Connecteur droit avec flèche 42"/>
                    <p:cNvCxnSpPr/>
                    <p:nvPr/>
                  </p:nvCxnSpPr>
                  <p:spPr bwMode="auto">
                    <a:xfrm flipH="1" flipV="1">
                      <a:off x="1719897" y="2610706"/>
                      <a:ext cx="1746465" cy="41831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4" name="Flèche vers la droite 43"/>
                    <p:cNvSpPr/>
                    <p:nvPr/>
                  </p:nvSpPr>
                  <p:spPr bwMode="auto">
                    <a:xfrm rot="5400000">
                      <a:off x="1232378" y="1949608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5" name="Flèche vers la droite 44"/>
                    <p:cNvSpPr/>
                    <p:nvPr/>
                  </p:nvSpPr>
                  <p:spPr bwMode="auto">
                    <a:xfrm rot="5400000">
                      <a:off x="1232378" y="4744911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6" name="Flèche vers la droite 45"/>
                    <p:cNvSpPr/>
                    <p:nvPr/>
                  </p:nvSpPr>
                  <p:spPr bwMode="auto">
                    <a:xfrm rot="5400000">
                      <a:off x="1232377" y="2632285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8" name="Carré corné 47"/>
                    <p:cNvSpPr/>
                    <p:nvPr/>
                  </p:nvSpPr>
                  <p:spPr bwMode="auto">
                    <a:xfrm>
                      <a:off x="457200" y="6264722"/>
                      <a:ext cx="1212557" cy="39214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low-level requirements</a:t>
                      </a:r>
                      <a:endParaRPr kumimoji="0" lang="eu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9" name="Carré corné 48"/>
                    <p:cNvSpPr/>
                    <p:nvPr/>
                  </p:nvSpPr>
                  <p:spPr>
                    <a:xfrm>
                      <a:off x="3578001" y="6474903"/>
                      <a:ext cx="3455878" cy="334790"/>
                    </a:xfrm>
                    <a:prstGeom prst="foldedCorner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b="1" smtClean="0">
                          <a:solidFill>
                            <a:schemeClr val="tx1"/>
                          </a:solidFill>
                        </a:rPr>
                        <a:t>SW Code</a:t>
                      </a:r>
                      <a:endParaRPr lang="eu-ES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Connecteur droit avec flèche 49"/>
                    <p:cNvCxnSpPr>
                      <a:stCxn id="49" idx="1"/>
                    </p:cNvCxnSpPr>
                    <p:nvPr/>
                  </p:nvCxnSpPr>
                  <p:spPr bwMode="auto">
                    <a:xfrm flipH="1" flipV="1">
                      <a:off x="1726965" y="6474904"/>
                      <a:ext cx="1851036" cy="16739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1" name="Flèche vers la droite 50"/>
                    <p:cNvSpPr/>
                    <p:nvPr/>
                  </p:nvSpPr>
                  <p:spPr bwMode="auto">
                    <a:xfrm rot="299954">
                      <a:off x="1748972" y="6393138"/>
                      <a:ext cx="1763616" cy="1432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 bwMode="auto">
                    <a:xfrm flipH="1" flipV="1">
                      <a:off x="1013455" y="5880391"/>
                      <a:ext cx="11284" cy="33856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3" name="Flèche vers la droite 52"/>
                    <p:cNvSpPr/>
                    <p:nvPr/>
                  </p:nvSpPr>
                  <p:spPr bwMode="auto">
                    <a:xfrm rot="5400000">
                      <a:off x="1108532" y="6002252"/>
                      <a:ext cx="290754" cy="142654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54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56020" y="5458023"/>
                      <a:ext cx="3503358" cy="677964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SW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Architecture / Design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55" name="Flèche vers la droite 54"/>
                    <p:cNvSpPr/>
                    <p:nvPr/>
                  </p:nvSpPr>
                  <p:spPr bwMode="auto">
                    <a:xfrm rot="442519">
                      <a:off x="1707184" y="5473113"/>
                      <a:ext cx="1835452" cy="16559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6" name="Connecteur droit avec flèche 55"/>
                    <p:cNvCxnSpPr>
                      <a:stCxn id="54" idx="1"/>
                    </p:cNvCxnSpPr>
                    <p:nvPr/>
                  </p:nvCxnSpPr>
                  <p:spPr bwMode="auto">
                    <a:xfrm flipH="1" flipV="1">
                      <a:off x="1701722" y="5574433"/>
                      <a:ext cx="1854298" cy="22257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7" name="Flèche vers la droite 56"/>
                    <p:cNvSpPr/>
                    <p:nvPr/>
                  </p:nvSpPr>
                  <p:spPr bwMode="auto">
                    <a:xfrm rot="10142742">
                      <a:off x="1681014" y="598564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8" name="Connecteur droit avec flèche 57"/>
                    <p:cNvCxnSpPr/>
                    <p:nvPr/>
                  </p:nvCxnSpPr>
                  <p:spPr bwMode="auto">
                    <a:xfrm flipV="1">
                      <a:off x="1680574" y="5979054"/>
                      <a:ext cx="1837119" cy="37355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9" name="Flèche vers la droite 58"/>
                    <p:cNvSpPr/>
                    <p:nvPr/>
                  </p:nvSpPr>
                  <p:spPr bwMode="auto">
                    <a:xfrm rot="5400000">
                      <a:off x="5308740" y="5154003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60" name="Flèche vers la droite 59"/>
                    <p:cNvSpPr/>
                    <p:nvPr/>
                  </p:nvSpPr>
                  <p:spPr bwMode="auto">
                    <a:xfrm rot="5400000">
                      <a:off x="5362494" y="6209014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 bwMode="auto">
                    <a:xfrm flipH="1" flipV="1">
                      <a:off x="5269372" y="5038214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2" name="Connecteur droit avec flèche 61"/>
                    <p:cNvCxnSpPr/>
                    <p:nvPr/>
                  </p:nvCxnSpPr>
                  <p:spPr bwMode="auto">
                    <a:xfrm flipH="1" flipV="1">
                      <a:off x="5282200" y="6106069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" name="Rectangle à coins arrondis 2"/>
                    <p:cNvSpPr/>
                    <p:nvPr/>
                  </p:nvSpPr>
                  <p:spPr>
                    <a:xfrm>
                      <a:off x="543763" y="2913232"/>
                      <a:ext cx="1160384" cy="793310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SRS – Subset 26</a:t>
                      </a:r>
                      <a:endParaRPr lang="eu-ES" sz="1600" dirty="0"/>
                    </a:p>
                  </p:txBody>
                </p:sp>
                <p:sp>
                  <p:nvSpPr>
                    <p:cNvPr id="63" name="Rectangle à coins arrondis 62"/>
                    <p:cNvSpPr/>
                    <p:nvPr/>
                  </p:nvSpPr>
                  <p:spPr>
                    <a:xfrm>
                      <a:off x="926698" y="1280156"/>
                      <a:ext cx="870937" cy="61296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User stories</a:t>
                      </a:r>
                      <a:endParaRPr lang="eu-ES" sz="1600" dirty="0"/>
                    </a:p>
                  </p:txBody>
                </p:sp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5068623" y="4016113"/>
                      <a:ext cx="1829227" cy="1962941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openETCS OnBoard Unit functions</a:t>
                      </a:r>
                    </a:p>
                    <a:p>
                      <a:pPr algn="ctr"/>
                      <a:r>
                        <a:rPr lang="eu-ES" dirty="0" smtClean="0"/>
                        <a:t>(executable) model</a:t>
                      </a:r>
                      <a:endParaRPr lang="eu-ES" dirty="0"/>
                    </a:p>
                  </p:txBody>
                </p:sp>
                <p:sp>
                  <p:nvSpPr>
                    <p:cNvPr id="70" name="Rectangle à coins arrondis 69"/>
                    <p:cNvSpPr/>
                    <p:nvPr/>
                  </p:nvSpPr>
                  <p:spPr>
                    <a:xfrm>
                      <a:off x="366103" y="2038844"/>
                      <a:ext cx="816479" cy="53597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Cenelec EN50128</a:t>
                      </a:r>
                      <a:endParaRPr lang="eu-ES" sz="1200" dirty="0"/>
                    </a:p>
                  </p:txBody>
                </p:sp>
                <p:sp>
                  <p:nvSpPr>
                    <p:cNvPr id="76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182582" y="978615"/>
                      <a:ext cx="6300947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u-ES"/>
                    </a:p>
                  </p:txBody>
                </p:sp>
                <p:sp>
                  <p:nvSpPr>
                    <p:cNvPr id="81" name="Rectangle à coins arrondis 80"/>
                    <p:cNvSpPr/>
                    <p:nvPr/>
                  </p:nvSpPr>
                  <p:spPr>
                    <a:xfrm>
                      <a:off x="3556020" y="2681941"/>
                      <a:ext cx="2335954" cy="1642782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Architecture </a:t>
                      </a:r>
                    </a:p>
                    <a:p>
                      <a:pPr algn="ctr"/>
                      <a:r>
                        <a:rPr lang="eu-ES" dirty="0" smtClean="0"/>
                        <a:t>(semi formal) model</a:t>
                      </a:r>
                      <a:endParaRPr lang="eu-ES" dirty="0"/>
                    </a:p>
                  </p:txBody>
                </p:sp>
                <p:sp>
                  <p:nvSpPr>
                    <p:cNvPr id="72" name="Rectangle à coins arrondis 71"/>
                    <p:cNvSpPr/>
                    <p:nvPr/>
                  </p:nvSpPr>
                  <p:spPr>
                    <a:xfrm>
                      <a:off x="5705186" y="3169411"/>
                      <a:ext cx="1102048" cy="102314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400" dirty="0" smtClean="0"/>
                        <a:t>Data dictionnary model</a:t>
                      </a:r>
                      <a:endParaRPr lang="eu-ES" sz="1400" dirty="0"/>
                    </a:p>
                  </p:txBody>
                </p:sp>
                <p:sp>
                  <p:nvSpPr>
                    <p:cNvPr id="67" name="Rectangle à coins arrondis 66"/>
                    <p:cNvSpPr/>
                    <p:nvPr/>
                  </p:nvSpPr>
                  <p:spPr>
                    <a:xfrm>
                      <a:off x="3607803" y="1613311"/>
                      <a:ext cx="2821290" cy="51008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User stories model</a:t>
                      </a:r>
                    </a:p>
                  </p:txBody>
                </p:sp>
              </p:grpSp>
              <p:grpSp>
                <p:nvGrpSpPr>
                  <p:cNvPr id="83" name="Grouper 82"/>
                  <p:cNvGrpSpPr/>
                  <p:nvPr/>
                </p:nvGrpSpPr>
                <p:grpSpPr>
                  <a:xfrm>
                    <a:off x="431702" y="806250"/>
                    <a:ext cx="6602177" cy="523220"/>
                    <a:chOff x="1498305" y="948377"/>
                    <a:chExt cx="7546107" cy="523220"/>
                  </a:xfrm>
                </p:grpSpPr>
                <p:sp>
                  <p:nvSpPr>
                    <p:cNvPr id="84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498305" y="978615"/>
                      <a:ext cx="5985224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n-GB" dirty="0"/>
                    </a:p>
                  </p:txBody>
                </p:sp>
                <p:cxnSp>
                  <p:nvCxnSpPr>
                    <p:cNvPr id="85" name="Connecteur droit avec flèche 84"/>
                    <p:cNvCxnSpPr/>
                    <p:nvPr/>
                  </p:nvCxnSpPr>
                  <p:spPr bwMode="auto">
                    <a:xfrm flipH="1">
                      <a:off x="4191076" y="1154722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6" name="ZoneTexte 85"/>
                    <p:cNvSpPr txBox="1"/>
                    <p:nvPr/>
                  </p:nvSpPr>
                  <p:spPr>
                    <a:xfrm>
                      <a:off x="5128501" y="948377"/>
                      <a:ext cx="39159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 (between requirements or through models)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89" name="Flèche vers la droite 88"/>
                    <p:cNvSpPr/>
                    <p:nvPr/>
                  </p:nvSpPr>
                  <p:spPr bwMode="auto">
                    <a:xfrm>
                      <a:off x="1715982" y="1066371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0" name="ZoneTexte 89"/>
                    <p:cNvSpPr txBox="1"/>
                    <p:nvPr/>
                  </p:nvSpPr>
                  <p:spPr>
                    <a:xfrm>
                      <a:off x="2587880" y="978999"/>
                      <a:ext cx="6463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4" name="Rectangle à coins arrondis 73"/>
                <p:cNvSpPr/>
                <p:nvPr/>
              </p:nvSpPr>
              <p:spPr>
                <a:xfrm>
                  <a:off x="539612" y="3853140"/>
                  <a:ext cx="1160384" cy="1453684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74" idx="0"/>
              </p:cNvCxnSpPr>
              <p:nvPr/>
            </p:nvCxnSpPr>
            <p:spPr bwMode="auto">
              <a:xfrm flipH="1" flipV="1">
                <a:off x="1113132" y="3615162"/>
                <a:ext cx="6672" cy="2379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Rectangle à coins arrondis 91"/>
            <p:cNvSpPr/>
            <p:nvPr/>
          </p:nvSpPr>
          <p:spPr>
            <a:xfrm>
              <a:off x="595370" y="5458023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40" name="Grouper 139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7" name="Grouper 126"/>
            <p:cNvGrpSpPr/>
            <p:nvPr/>
          </p:nvGrpSpPr>
          <p:grpSpPr>
            <a:xfrm>
              <a:off x="920223" y="1519887"/>
              <a:ext cx="5581010" cy="5013506"/>
              <a:chOff x="920223" y="1519887"/>
              <a:chExt cx="5581010" cy="5013506"/>
            </a:xfrm>
          </p:grpSpPr>
          <p:grpSp>
            <p:nvGrpSpPr>
              <p:cNvPr id="126" name="Grouper 125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108" name="Grouper 10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2013568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System architecture </a:t>
                          </a:r>
                        </a:p>
                        <a:p>
                          <a:pPr algn="ctr"/>
                          <a:r>
                            <a:rPr lang="eu-ES" sz="1600" dirty="0" smtClean="0"/>
                            <a:t>(semi formal) model</a:t>
                          </a:r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openETCS OBU functional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(formal)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executable 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132613" y="4210626"/>
                      <a:ext cx="223851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" name="Connecteur droit avec flèche 98"/>
                  <p:cNvCxnSpPr/>
                  <p:nvPr/>
                </p:nvCxnSpPr>
                <p:spPr>
                  <a:xfrm flipH="1">
                    <a:off x="2132613" y="3142691"/>
                    <a:ext cx="910620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avec flèche 100"/>
                  <p:cNvCxnSpPr/>
                  <p:nvPr/>
                </p:nvCxnSpPr>
                <p:spPr>
                  <a:xfrm flipH="1">
                    <a:off x="2162880" y="3646469"/>
                    <a:ext cx="2813836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onnecteur droit avec flèche 108"/>
                <p:cNvCxnSpPr/>
                <p:nvPr/>
              </p:nvCxnSpPr>
              <p:spPr bwMode="auto">
                <a:xfrm flipH="1" flipV="1">
                  <a:off x="1541929" y="4465787"/>
                  <a:ext cx="10492" cy="3970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972229" y="4885733"/>
                  <a:ext cx="1160384" cy="89243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132614" y="5240399"/>
                  <a:ext cx="2238509" cy="1"/>
                </a:xfrm>
                <a:prstGeom prst="straightConnector1">
                  <a:avLst/>
                </a:prstGeom>
                <a:ln w="57150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r 124"/>
              <p:cNvGrpSpPr/>
              <p:nvPr/>
            </p:nvGrpSpPr>
            <p:grpSpPr>
              <a:xfrm>
                <a:off x="1263501" y="1519887"/>
                <a:ext cx="4845207" cy="844601"/>
                <a:chOff x="1378239" y="1361250"/>
                <a:chExt cx="4845207" cy="844601"/>
              </a:xfrm>
            </p:grpSpPr>
            <p:cxnSp>
              <p:nvCxnSpPr>
                <p:cNvPr id="117" name="Connecteur droit avec flèche 116"/>
                <p:cNvCxnSpPr/>
                <p:nvPr/>
              </p:nvCxnSpPr>
              <p:spPr bwMode="auto">
                <a:xfrm flipH="1">
                  <a:off x="1378239" y="1556205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2017875" y="1361250"/>
                  <a:ext cx="4205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to define and maintain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22" name="Connecteur droit avec flèche 121"/>
                <p:cNvCxnSpPr/>
                <p:nvPr/>
              </p:nvCxnSpPr>
              <p:spPr bwMode="auto">
                <a:xfrm flipH="1">
                  <a:off x="1378239" y="1834466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ZoneTexte 122"/>
                <p:cNvSpPr txBox="1"/>
                <p:nvPr/>
              </p:nvSpPr>
              <p:spPr>
                <a:xfrm>
                  <a:off x="2132614" y="1682631"/>
                  <a:ext cx="338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automatically defined and maintained by generation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</p:grpSp>
        </p:grpSp>
        <p:sp>
          <p:nvSpPr>
            <p:cNvPr id="137" name="Rectangle à coins arrondis 136"/>
            <p:cNvSpPr/>
            <p:nvPr/>
          </p:nvSpPr>
          <p:spPr>
            <a:xfrm>
              <a:off x="1015767" y="5972909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8</a:t>
            </a:fld>
            <a:endParaRPr lang="fr-FR"/>
          </a:p>
        </p:txBody>
      </p:sp>
      <p:grpSp>
        <p:nvGrpSpPr>
          <p:cNvPr id="69" name="Grouper 68"/>
          <p:cNvGrpSpPr/>
          <p:nvPr/>
        </p:nvGrpSpPr>
        <p:grpSpPr>
          <a:xfrm>
            <a:off x="953813" y="1044318"/>
            <a:ext cx="7777320" cy="5113263"/>
            <a:chOff x="953813" y="1044318"/>
            <a:chExt cx="7777320" cy="5113263"/>
          </a:xfrm>
        </p:grpSpPr>
        <p:grpSp>
          <p:nvGrpSpPr>
            <p:cNvPr id="68" name="Grouper 67"/>
            <p:cNvGrpSpPr/>
            <p:nvPr/>
          </p:nvGrpSpPr>
          <p:grpSpPr>
            <a:xfrm>
              <a:off x="953813" y="1044318"/>
              <a:ext cx="7698665" cy="5113263"/>
              <a:chOff x="953813" y="1044318"/>
              <a:chExt cx="7698665" cy="5113263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565892" y="5474721"/>
                <a:ext cx="2299586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RT-tester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7" name="Grouper 66"/>
              <p:cNvGrpSpPr/>
              <p:nvPr/>
            </p:nvGrpSpPr>
            <p:grpSpPr>
              <a:xfrm>
                <a:off x="953813" y="1044318"/>
                <a:ext cx="7698665" cy="4430403"/>
                <a:chOff x="953813" y="1044318"/>
                <a:chExt cx="7698665" cy="4430403"/>
              </a:xfrm>
            </p:grpSpPr>
            <p:cxnSp>
              <p:nvCxnSpPr>
                <p:cNvPr id="9" name="Connecteur droit avec flèche 8"/>
                <p:cNvCxnSpPr>
                  <a:stCxn id="6" idx="2"/>
                  <a:endCxn id="21" idx="0"/>
                </p:cNvCxnSpPr>
                <p:nvPr/>
              </p:nvCxnSpPr>
              <p:spPr>
                <a:xfrm>
                  <a:off x="3283059" y="1945126"/>
                  <a:ext cx="1333274" cy="87554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ZoneTexte 10"/>
                <p:cNvSpPr txBox="1"/>
                <p:nvPr/>
              </p:nvSpPr>
              <p:spPr>
                <a:xfrm>
                  <a:off x="4087983" y="2115159"/>
                  <a:ext cx="1189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1.A Import</a:t>
                  </a:r>
                  <a:endParaRPr lang="fr-FR" dirty="0"/>
                </a:p>
              </p:txBody>
            </p:sp>
            <p:grpSp>
              <p:nvGrpSpPr>
                <p:cNvPr id="45" name="Grouper 44"/>
                <p:cNvGrpSpPr/>
                <p:nvPr/>
              </p:nvGrpSpPr>
              <p:grpSpPr>
                <a:xfrm>
                  <a:off x="2521821" y="1107126"/>
                  <a:ext cx="1373317" cy="838000"/>
                  <a:chOff x="3855095" y="1107126"/>
                  <a:chExt cx="1373317" cy="838000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004254" y="1304379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Image 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855095" y="1107126"/>
                    <a:ext cx="394505" cy="39450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Ellipse 20"/>
                <p:cNvSpPr/>
                <p:nvPr/>
              </p:nvSpPr>
              <p:spPr>
                <a:xfrm>
                  <a:off x="3466540" y="2820672"/>
                  <a:ext cx="2299586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ReqCycle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5228412" y="4269664"/>
                  <a:ext cx="2299586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SCADE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555509" y="4269664"/>
                  <a:ext cx="2299586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Papyrus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9" name="Connecteur droit avec flèche 28"/>
                <p:cNvCxnSpPr>
                  <a:endCxn id="27" idx="7"/>
                </p:cNvCxnSpPr>
                <p:nvPr/>
              </p:nvCxnSpPr>
              <p:spPr>
                <a:xfrm flipH="1">
                  <a:off x="3518328" y="3503532"/>
                  <a:ext cx="863470" cy="86613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/>
                <p:cNvCxnSpPr>
                  <a:stCxn id="26" idx="0"/>
                  <a:endCxn id="21" idx="5"/>
                </p:cNvCxnSpPr>
                <p:nvPr/>
              </p:nvCxnSpPr>
              <p:spPr>
                <a:xfrm flipH="1" flipV="1">
                  <a:off x="5429359" y="3403529"/>
                  <a:ext cx="948846" cy="86613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ZoneTexte 33"/>
                <p:cNvSpPr txBox="1"/>
                <p:nvPr/>
              </p:nvSpPr>
              <p:spPr>
                <a:xfrm>
                  <a:off x="3384765" y="3653627"/>
                  <a:ext cx="560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Link</a:t>
                  </a:r>
                  <a:endParaRPr lang="fr-FR" dirty="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5940821" y="3503532"/>
                  <a:ext cx="560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Link</a:t>
                  </a:r>
                  <a:endParaRPr lang="fr-FR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802465" y="2834419"/>
                  <a:ext cx="1850013" cy="640747"/>
                </a:xfrm>
                <a:prstGeom prst="rect">
                  <a:avLst/>
                </a:prstGeom>
                <a:solidFill>
                  <a:srgbClr val="CCC1DA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chemeClr val="tx1"/>
                      </a:solidFill>
                    </a:rPr>
                    <a:t>Requirement Data Base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Connecteur droit avec flèche 37"/>
                <p:cNvCxnSpPr>
                  <a:stCxn id="21" idx="6"/>
                  <a:endCxn id="37" idx="1"/>
                </p:cNvCxnSpPr>
                <p:nvPr/>
              </p:nvCxnSpPr>
              <p:spPr>
                <a:xfrm flipV="1">
                  <a:off x="5766126" y="3154793"/>
                  <a:ext cx="1036339" cy="730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ZoneTexte 42"/>
                <p:cNvSpPr txBox="1"/>
                <p:nvPr/>
              </p:nvSpPr>
              <p:spPr>
                <a:xfrm>
                  <a:off x="5846463" y="2785461"/>
                  <a:ext cx="947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Manage</a:t>
                  </a:r>
                  <a:endParaRPr lang="fr-FR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429358" y="1304379"/>
                  <a:ext cx="2098639" cy="6407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>
                      <a:solidFill>
                        <a:schemeClr val="tx1"/>
                      </a:solidFill>
                    </a:rPr>
                    <a:t>Subset</a:t>
                  </a:r>
                  <a:r>
                    <a:rPr lang="fr-FR" dirty="0" smtClean="0">
                      <a:solidFill>
                        <a:schemeClr val="tx1"/>
                      </a:solidFill>
                    </a:rPr>
                    <a:t> 026 </a:t>
                  </a:r>
                  <a:r>
                    <a:rPr lang="fr-FR" dirty="0" err="1" smtClean="0">
                      <a:solidFill>
                        <a:schemeClr val="tx1"/>
                      </a:solidFill>
                    </a:rPr>
                    <a:t>requirements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" name="Imag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08238" y="1044318"/>
                  <a:ext cx="1106203" cy="455718"/>
                </a:xfrm>
                <a:prstGeom prst="rect">
                  <a:avLst/>
                </a:prstGeom>
              </p:spPr>
            </p:pic>
            <p:cxnSp>
              <p:nvCxnSpPr>
                <p:cNvPr id="46" name="Connecteur droit avec flèche 45"/>
                <p:cNvCxnSpPr>
                  <a:endCxn id="44" idx="1"/>
                </p:cNvCxnSpPr>
                <p:nvPr/>
              </p:nvCxnSpPr>
              <p:spPr>
                <a:xfrm>
                  <a:off x="3895138" y="1608945"/>
                  <a:ext cx="1534220" cy="1580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/>
                <p:cNvSpPr txBox="1"/>
                <p:nvPr/>
              </p:nvSpPr>
              <p:spPr>
                <a:xfrm>
                  <a:off x="4128641" y="1239613"/>
                  <a:ext cx="13003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1.B1 Import</a:t>
                  </a:r>
                  <a:endParaRPr lang="fr-FR" dirty="0"/>
                </a:p>
              </p:txBody>
            </p:sp>
            <p:cxnSp>
              <p:nvCxnSpPr>
                <p:cNvPr id="49" name="Connecteur droit avec flèche 48"/>
                <p:cNvCxnSpPr>
                  <a:stCxn id="44" idx="2"/>
                  <a:endCxn id="21" idx="7"/>
                </p:cNvCxnSpPr>
                <p:nvPr/>
              </p:nvCxnSpPr>
              <p:spPr>
                <a:xfrm flipH="1">
                  <a:off x="5429359" y="1945126"/>
                  <a:ext cx="1049319" cy="97554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ZoneTexte 51"/>
                <p:cNvSpPr txBox="1"/>
                <p:nvPr/>
              </p:nvSpPr>
              <p:spPr>
                <a:xfrm>
                  <a:off x="5958682" y="2299825"/>
                  <a:ext cx="13003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1.B2 Import</a:t>
                  </a:r>
                  <a:endParaRPr lang="fr-FR" dirty="0"/>
                </a:p>
              </p:txBody>
            </p:sp>
            <p:cxnSp>
              <p:nvCxnSpPr>
                <p:cNvPr id="54" name="Connecteur droit avec flèche 53"/>
                <p:cNvCxnSpPr>
                  <a:stCxn id="27" idx="4"/>
                  <a:endCxn id="53" idx="0"/>
                </p:cNvCxnSpPr>
                <p:nvPr/>
              </p:nvCxnSpPr>
              <p:spPr>
                <a:xfrm>
                  <a:off x="2705302" y="4952524"/>
                  <a:ext cx="10383" cy="522197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/>
                <p:cNvSpPr/>
                <p:nvPr/>
              </p:nvSpPr>
              <p:spPr>
                <a:xfrm>
                  <a:off x="953813" y="2841728"/>
                  <a:ext cx="1224158" cy="6407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chemeClr val="tx1"/>
                      </a:solidFill>
                    </a:rPr>
                    <a:t>OpenETCS API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necteur droit avec flèche 60"/>
                <p:cNvCxnSpPr>
                  <a:stCxn id="59" idx="3"/>
                  <a:endCxn id="21" idx="2"/>
                </p:cNvCxnSpPr>
                <p:nvPr/>
              </p:nvCxnSpPr>
              <p:spPr>
                <a:xfrm>
                  <a:off x="2177971" y="3162102"/>
                  <a:ext cx="1288569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ZoneTexte 64"/>
                <p:cNvSpPr txBox="1"/>
                <p:nvPr/>
              </p:nvSpPr>
              <p:spPr>
                <a:xfrm>
                  <a:off x="2280348" y="2736009"/>
                  <a:ext cx="105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2. Import</a:t>
                  </a:r>
                  <a:endParaRPr lang="fr-FR" dirty="0"/>
                </a:p>
              </p:txBody>
            </p:sp>
          </p:grpSp>
        </p:grpSp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5533" y="2484491"/>
              <a:ext cx="795600" cy="4296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782</Words>
  <Application>Microsoft Macintosh PowerPoint</Application>
  <PresentationFormat>Présentation à l'écran (4:3)</PresentationFormat>
  <Paragraphs>275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traceability priority</vt:lpstr>
      <vt:lpstr>2nd solution</vt:lpstr>
      <vt:lpstr>OpenETCS current tooling context</vt:lpstr>
      <vt:lpstr>WP3 priorities regarding traceability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291</cp:revision>
  <dcterms:created xsi:type="dcterms:W3CDTF">2015-09-28T11:47:43Z</dcterms:created>
  <dcterms:modified xsi:type="dcterms:W3CDTF">2015-10-28T23:25:41Z</dcterms:modified>
</cp:coreProperties>
</file>