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4" r:id="rId20"/>
    <p:sldId id="289" r:id="rId21"/>
    <p:sldId id="267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23/11/2015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V1.2 </a:t>
            </a:r>
            <a:r>
              <a:rPr lang="fr-FR" smtClean="0"/>
              <a:t>– 21st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</a:p>
          <a:p>
            <a:r>
              <a:rPr lang="fr-FR" sz="2800" dirty="0"/>
              <a:t>O</a:t>
            </a:r>
            <a:r>
              <a:rPr lang="fr-FR" sz="2800" dirty="0" smtClean="0"/>
              <a:t>pen ReqCycle </a:t>
            </a:r>
            <a:r>
              <a:rPr lang="fr-FR" sz="2800" dirty="0"/>
              <a:t>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smtClean="0"/>
              <a:t>Reference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</a:t>
            </a:r>
            <a:br>
              <a:rPr lang="fr-FR" sz="2400" dirty="0" smtClean="0"/>
            </a:br>
            <a:r>
              <a:rPr lang="fr-FR" sz="2400" dirty="0" smtClean="0"/>
              <a:t> (</a:t>
            </a:r>
            <a:r>
              <a:rPr lang="fr-FR" sz="2400" dirty="0" err="1" smtClean="0"/>
              <a:t>below</a:t>
            </a:r>
            <a:r>
              <a:rPr lang="fr-FR" sz="2400" dirty="0" smtClean="0"/>
              <a:t> and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391534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402393" y="5433644"/>
            <a:ext cx="737023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91111" y="5322145"/>
            <a:ext cx="47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in </a:t>
            </a:r>
            <a:r>
              <a:rPr lang="fr-FR" dirty="0" err="1" smtClean="0"/>
              <a:t>name</a:t>
            </a:r>
            <a:r>
              <a:rPr lang="fr-FR" dirty="0" smtClean="0"/>
              <a:t>: « - » </a:t>
            </a:r>
            <a:r>
              <a:rPr lang="fr-FR" dirty="0" err="1" smtClean="0"/>
              <a:t>is</a:t>
            </a:r>
            <a:r>
              <a:rPr lang="fr-FR" dirty="0" smtClean="0"/>
              <a:t> OK but </a:t>
            </a:r>
            <a:r>
              <a:rPr lang="fr-FR" dirty="0" err="1" smtClean="0"/>
              <a:t>other</a:t>
            </a:r>
            <a:r>
              <a:rPr lang="fr-FR" dirty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raise</a:t>
            </a:r>
            <a:r>
              <a:rPr lang="fr-FR" dirty="0" smtClean="0"/>
              <a:t> bugs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211915" y="2273104"/>
            <a:ext cx="3523598" cy="2577813"/>
            <a:chOff x="211915" y="2273104"/>
            <a:chExt cx="3523598" cy="25778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15" y="2273104"/>
              <a:ext cx="3523598" cy="2577813"/>
            </a:xfrm>
            <a:prstGeom prst="rect">
              <a:avLst/>
            </a:prstGeom>
          </p:spPr>
        </p:pic>
        <p:sp>
          <p:nvSpPr>
            <p:cNvPr id="4" name="Rectangle à coins arrondis 3"/>
            <p:cNvSpPr/>
            <p:nvPr/>
          </p:nvSpPr>
          <p:spPr>
            <a:xfrm>
              <a:off x="1826381" y="2921000"/>
              <a:ext cx="435429" cy="2116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3880224" y="2273104"/>
            <a:ext cx="5024869" cy="3937196"/>
            <a:chOff x="3880224" y="2273104"/>
            <a:chExt cx="5024869" cy="393719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224" y="2273104"/>
              <a:ext cx="5024869" cy="3937196"/>
            </a:xfrm>
            <a:prstGeom prst="rect">
              <a:avLst/>
            </a:prstGeom>
          </p:spPr>
        </p:pic>
        <p:sp>
          <p:nvSpPr>
            <p:cNvPr id="8" name="Rectangle à coins arrondis 7"/>
            <p:cNvSpPr/>
            <p:nvPr/>
          </p:nvSpPr>
          <p:spPr>
            <a:xfrm>
              <a:off x="6659638" y="3478591"/>
              <a:ext cx="435429" cy="2116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57" y="274638"/>
            <a:ext cx="8798053" cy="1143000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source (click on « 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 » </a:t>
            </a:r>
            <a:r>
              <a:rPr lang="fr-FR" sz="2800" dirty="0" err="1" smtClean="0"/>
              <a:t>icon</a:t>
            </a:r>
            <a:r>
              <a:rPr lang="fr-FR" sz="2800" dirty="0" smtClean="0"/>
              <a:t> and select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trace) 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expand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8" y="1590793"/>
            <a:ext cx="5622182" cy="48148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23/11/2015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194357" y="1676415"/>
            <a:ext cx="2948106" cy="1751773"/>
            <a:chOff x="194357" y="1417638"/>
            <a:chExt cx="2948106" cy="17517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" y="1417638"/>
              <a:ext cx="2948106" cy="175177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8" name="Rectangle à coins arrondis 7"/>
            <p:cNvSpPr/>
            <p:nvPr/>
          </p:nvSpPr>
          <p:spPr>
            <a:xfrm>
              <a:off x="2373085" y="1579168"/>
              <a:ext cx="217715" cy="211667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277" cy="1670488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ETCS papyrus SysML model (in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explorer </a:t>
            </a:r>
            <a:r>
              <a:rPr lang="fr-FR" sz="2800" dirty="0" err="1" smtClean="0"/>
              <a:t>view</a:t>
            </a:r>
            <a:r>
              <a:rPr lang="fr-FR" sz="2800" dirty="0" smtClean="0"/>
              <a:t>, double click on </a:t>
            </a:r>
            <a:r>
              <a:rPr lang="fr-FR" sz="2800" dirty="0" err="1" smtClean="0"/>
              <a:t>openETCS_EVC</a:t>
            </a:r>
            <a:r>
              <a:rPr lang="fr-FR" sz="2800" dirty="0" smtClean="0"/>
              <a:t> </a:t>
            </a:r>
            <a:r>
              <a:rPr lang="fr-FR" sz="2800" dirty="0" err="1" smtClean="0"/>
              <a:t>element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Papyrus </a:t>
            </a:r>
            <a:r>
              <a:rPr lang="fr-FR" sz="2800" dirty="0" err="1" smtClean="0"/>
              <a:t>icon</a:t>
            </a:r>
            <a:r>
              <a:rPr lang="fr-FR" sz="2800" dirty="0" smtClean="0"/>
              <a:t>) and click « cancel » on the first </a:t>
            </a:r>
            <a:r>
              <a:rPr lang="fr-FR" sz="2800" dirty="0" err="1" smtClean="0"/>
              <a:t>popup</a:t>
            </a:r>
            <a:r>
              <a:rPr lang="fr-FR" sz="2800" dirty="0" smtClean="0"/>
              <a:t>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displayed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profiles (</a:t>
            </a:r>
            <a:r>
              <a:rPr lang="fr-FR" sz="2800" dirty="0" err="1" smtClean="0"/>
              <a:t>we</a:t>
            </a:r>
            <a:r>
              <a:rPr lang="fr-FR" sz="2800" dirty="0" smtClean="0"/>
              <a:t> do not care of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</a:t>
            </a:r>
            <a:r>
              <a:rPr lang="fr-FR" sz="2800" dirty="0" err="1" smtClean="0"/>
              <a:t>Scade</a:t>
            </a:r>
            <a:r>
              <a:rPr lang="fr-FR" sz="2800" dirty="0" smtClean="0"/>
              <a:t> profiles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2185179" y="2403415"/>
            <a:ext cx="5319937" cy="4318060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23/11/2015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r 3"/>
          <p:cNvGrpSpPr/>
          <p:nvPr/>
        </p:nvGrpSpPr>
        <p:grpSpPr>
          <a:xfrm>
            <a:off x="0" y="1213743"/>
            <a:ext cx="9144000" cy="5143500"/>
            <a:chOff x="0" y="1213743"/>
            <a:chExt cx="9144000" cy="51435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13743"/>
              <a:ext cx="9144000" cy="5143500"/>
            </a:xfrm>
            <a:prstGeom prst="rect">
              <a:avLst/>
            </a:prstGeom>
          </p:spPr>
        </p:pic>
        <p:sp>
          <p:nvSpPr>
            <p:cNvPr id="9" name="Rectangle à coins arrondis 8"/>
            <p:cNvSpPr/>
            <p:nvPr/>
          </p:nvSpPr>
          <p:spPr>
            <a:xfrm>
              <a:off x="8775096" y="4178905"/>
              <a:ext cx="190134" cy="16933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8775095" y="4457700"/>
              <a:ext cx="190134" cy="9615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and « </a:t>
            </a:r>
            <a:r>
              <a:rPr lang="fr-FR" sz="3200" dirty="0" err="1" smtClean="0"/>
              <a:t>refresh</a:t>
            </a:r>
            <a:r>
              <a:rPr lang="fr-FR" sz="3200" smtClean="0"/>
              <a:t> »)</a:t>
            </a:r>
            <a:endParaRPr lang="fr-FR" sz="3200" dirty="0"/>
          </a:p>
        </p:txBody>
      </p:sp>
      <p:grpSp>
        <p:nvGrpSpPr>
          <p:cNvPr id="3" name="Grouper 2"/>
          <p:cNvGrpSpPr/>
          <p:nvPr/>
        </p:nvGrpSpPr>
        <p:grpSpPr>
          <a:xfrm>
            <a:off x="816428" y="1905000"/>
            <a:ext cx="8067524" cy="2401232"/>
            <a:chOff x="816428" y="1905000"/>
            <a:chExt cx="8067524" cy="240123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428" y="2977362"/>
              <a:ext cx="8067524" cy="1328870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1403048" y="1905000"/>
              <a:ext cx="2917911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u-ES" dirty="0" smtClean="0"/>
                <a:t>Can filter results by a string...</a:t>
              </a:r>
              <a:endParaRPr lang="eu-ES" dirty="0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 flipH="1">
              <a:off x="1239762" y="2334381"/>
              <a:ext cx="925286" cy="1046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23/11/2015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bugs 625, 626, 627 and 642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and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4448628" y="1560286"/>
            <a:ext cx="4356156" cy="5297714"/>
            <a:chOff x="4448628" y="1560286"/>
            <a:chExt cx="4356156" cy="529771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8628" y="1560286"/>
              <a:ext cx="4356156" cy="5031618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448628" y="6488668"/>
              <a:ext cx="3320141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Note: </a:t>
              </a:r>
              <a:r>
                <a:rPr lang="fr-FR" dirty="0" err="1" smtClean="0"/>
                <a:t>cannot</a:t>
              </a:r>
              <a:r>
                <a:rPr lang="fr-FR" dirty="0" smtClean="0"/>
                <a:t> change ID </a:t>
              </a:r>
              <a:r>
                <a:rPr lang="fr-FR" dirty="0" err="1" smtClean="0"/>
                <a:t>nor</a:t>
              </a:r>
              <a:r>
                <a:rPr lang="fr-FR" dirty="0" smtClean="0"/>
                <a:t> </a:t>
              </a:r>
              <a:r>
                <a:rPr lang="fr-FR" dirty="0" err="1" smtClean="0"/>
                <a:t>text</a:t>
              </a:r>
              <a:endParaRPr lang="fr-FR" dirty="0"/>
            </a:p>
          </p:txBody>
        </p:sp>
      </p:grp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23/11/2015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666735" y="5416495"/>
            <a:ext cx="247952" cy="20561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3914687" y="5416495"/>
            <a:ext cx="272619" cy="205619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23/11/2015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23/11/2015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591</Words>
  <Application>Microsoft Macintosh PowerPoint</Application>
  <PresentationFormat>Présentation à l'écran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 (below and next slides) To do for all other chapters</vt:lpstr>
      <vt:lpstr>Import of chapter3.reqIF – mapping with custom data model (select both elements and map)</vt:lpstr>
      <vt:lpstr>Load requirement view with requirement source (click on « database » icon and select chapter you want to trace) and then expand nodes</vt:lpstr>
      <vt:lpstr>Examples of links to create</vt:lpstr>
      <vt:lpstr>Load ETCS papyrus SysML model (in project explorer view, double click on openETCS_EVC element with Papyrus icon) and click « cancel » on the first popup windows that is displayed about missing profiles (we do not care of missing Scade profiles for now)</vt:lpstr>
      <vt:lpstr>Create trace link through DnD</vt:lpstr>
      <vt:lpstr>Or create trace link through traceability creator view  (select source, click +, select target, click + and click arrow)</vt:lpstr>
      <vt:lpstr>See traceability in ReqCycle with traceability table view (click « all links » and « refresh »)</vt:lpstr>
      <vt:lpstr>Remove links</vt:lpstr>
      <vt:lpstr>Use « properties » view to adapt « FullyCovered » req attribute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205</cp:revision>
  <dcterms:created xsi:type="dcterms:W3CDTF">2015-11-05T18:07:30Z</dcterms:created>
  <dcterms:modified xsi:type="dcterms:W3CDTF">2015-11-23T10:10:01Z</dcterms:modified>
</cp:coreProperties>
</file>