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3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9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8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86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8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8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5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4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6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EEED-6550-F141-B66F-1F6139B3665E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9B5BD-1D26-B543-B5FF-BB65C2AD18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"/>
          <p:cNvGrpSpPr/>
          <p:nvPr/>
        </p:nvGrpSpPr>
        <p:grpSpPr>
          <a:xfrm>
            <a:off x="0" y="83813"/>
            <a:ext cx="9012308" cy="6676435"/>
            <a:chOff x="0" y="83813"/>
            <a:chExt cx="9012308" cy="6676435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6034649" y="1480145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à coins arrondis 5"/>
            <p:cNvSpPr/>
            <p:nvPr/>
          </p:nvSpPr>
          <p:spPr>
            <a:xfrm>
              <a:off x="0" y="83814"/>
              <a:ext cx="1149679" cy="5761891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33458" y="1144247"/>
              <a:ext cx="853237" cy="4631316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6984229" y="6270315"/>
              <a:ext cx="1635153" cy="412098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application executable code</a:t>
              </a:r>
              <a:endParaRPr lang="eu-ES" sz="1100" dirty="0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836615" y="4542693"/>
              <a:ext cx="1207453" cy="1016001"/>
            </a:xfrm>
            <a:prstGeom prst="roundRect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400" dirty="0" smtClean="0"/>
                <a:t>Architecture and Design Document</a:t>
              </a:r>
            </a:p>
            <a:p>
              <a:pPr algn="ctr"/>
              <a:r>
                <a:rPr lang="eu-ES" sz="1400" dirty="0" smtClean="0"/>
                <a:t>(Draft)</a:t>
              </a:r>
              <a:endParaRPr lang="eu-ES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12" name="Rectangle à coins arrondis 11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/>
                <a:t>track</a:t>
              </a:r>
              <a:endParaRPr lang="fr-FR" sz="1200" dirty="0"/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3311135" y="2092427"/>
              <a:ext cx="2211394" cy="3280508"/>
              <a:chOff x="3780692" y="2271632"/>
              <a:chExt cx="2338391" cy="2788072"/>
            </a:xfrm>
            <a:solidFill>
              <a:srgbClr val="0000FF"/>
            </a:solidFill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3780692" y="2271632"/>
                <a:ext cx="2338391" cy="2788072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architecture SysML model</a:t>
                </a:r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/>
              </a:p>
            </p:txBody>
          </p:sp>
          <p:pic>
            <p:nvPicPr>
              <p:cNvPr id="74" name="Image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75156" y="2885226"/>
                <a:ext cx="2034760" cy="2062890"/>
              </a:xfrm>
              <a:prstGeom prst="rect">
                <a:avLst/>
              </a:prstGeom>
              <a:grpFill/>
            </p:spPr>
          </p:pic>
        </p:grpSp>
        <p:grpSp>
          <p:nvGrpSpPr>
            <p:cNvPr id="17" name="Grouper 16"/>
            <p:cNvGrpSpPr/>
            <p:nvPr/>
          </p:nvGrpSpPr>
          <p:grpSpPr>
            <a:xfrm>
              <a:off x="4757615" y="1315745"/>
              <a:ext cx="1141220" cy="333078"/>
              <a:chOff x="5013395" y="1711001"/>
              <a:chExt cx="1141220" cy="333078"/>
            </a:xfrm>
          </p:grpSpPr>
          <p:sp>
            <p:nvSpPr>
              <p:cNvPr id="70" name="Rectangle à coins arrondis 6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58336" y="1746173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72" name="Rectangle à coins arrondis 71"/>
              <p:cNvSpPr/>
              <p:nvPr/>
            </p:nvSpPr>
            <p:spPr>
              <a:xfrm>
                <a:off x="5152122" y="1800883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18" name="Connecteur droit avec flèche 17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2" idx="3"/>
              <a:endCxn id="7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1103923" y="3010521"/>
              <a:ext cx="22072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>
              <a:off x="2590800" y="1237561"/>
              <a:ext cx="0" cy="170297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1848912" y="1909848"/>
              <a:ext cx="803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Scope</a:t>
              </a:r>
              <a:endParaRPr lang="fr-FR" sz="1400" dirty="0"/>
            </a:p>
          </p:txBody>
        </p:sp>
        <p:cxnSp>
          <p:nvCxnSpPr>
            <p:cNvPr id="24" name="Connecteur droit avec flèche 23"/>
            <p:cNvCxnSpPr>
              <a:endCxn id="9" idx="3"/>
            </p:cNvCxnSpPr>
            <p:nvPr/>
          </p:nvCxnSpPr>
          <p:spPr>
            <a:xfrm flipH="1">
              <a:off x="3044068" y="5050694"/>
              <a:ext cx="450970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à coins arrondis 24"/>
            <p:cNvSpPr/>
            <p:nvPr/>
          </p:nvSpPr>
          <p:spPr>
            <a:xfrm>
              <a:off x="5279546" y="6279045"/>
              <a:ext cx="1492700" cy="432675"/>
            </a:xfrm>
            <a:prstGeom prst="roundRect">
              <a:avLst/>
            </a:prstGeom>
            <a:solidFill>
              <a:srgbClr val="3366FF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SW Runtime System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46754" y="5909101"/>
              <a:ext cx="1267477" cy="636383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27" name="Grouper 26"/>
            <p:cNvGrpSpPr/>
            <p:nvPr/>
          </p:nvGrpSpPr>
          <p:grpSpPr>
            <a:xfrm>
              <a:off x="6553200" y="2705936"/>
              <a:ext cx="2459108" cy="3203165"/>
              <a:chOff x="6271846" y="3048000"/>
              <a:chExt cx="2582635" cy="2989385"/>
            </a:xfrm>
          </p:grpSpPr>
          <p:sp>
            <p:nvSpPr>
              <p:cNvPr id="62" name="Rectangle à coins arrondis 61"/>
              <p:cNvSpPr/>
              <p:nvPr/>
            </p:nvSpPr>
            <p:spPr>
              <a:xfrm>
                <a:off x="6271846" y="3048000"/>
                <a:ext cx="2582635" cy="2989385"/>
              </a:xfrm>
              <a:prstGeom prst="round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OpenETCS (formal) executable SCADE</a:t>
                </a:r>
              </a:p>
              <a:p>
                <a:pPr algn="ctr"/>
                <a:r>
                  <a:rPr lang="fr-FR" sz="1400" dirty="0" smtClean="0"/>
                  <a:t>M</a:t>
                </a:r>
                <a:r>
                  <a:rPr lang="eu-ES" sz="1400" dirty="0" smtClean="0"/>
                  <a:t>odel</a:t>
                </a:r>
              </a:p>
              <a:p>
                <a:pPr algn="ctr"/>
                <a:endParaRPr lang="eu-ES" sz="1400" dirty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sz="1400" dirty="0" smtClean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 smtClean="0"/>
              </a:p>
              <a:p>
                <a:pPr algn="ctr"/>
                <a:endParaRPr lang="eu-ES" dirty="0"/>
              </a:p>
              <a:p>
                <a:pPr algn="ctr"/>
                <a:endParaRPr lang="eu-ES" dirty="0"/>
              </a:p>
            </p:txBody>
          </p:sp>
          <p:grpSp>
            <p:nvGrpSpPr>
              <p:cNvPr id="63" name="Grouper 62"/>
              <p:cNvGrpSpPr/>
              <p:nvPr/>
            </p:nvGrpSpPr>
            <p:grpSpPr>
              <a:xfrm>
                <a:off x="6994588" y="5143842"/>
                <a:ext cx="1694138" cy="550829"/>
                <a:chOff x="7078605" y="5378304"/>
                <a:chExt cx="1694138" cy="550829"/>
              </a:xfrm>
            </p:grpSpPr>
            <p:sp>
              <p:nvSpPr>
                <p:cNvPr id="67" name="Rectangle à coins arrondis 66"/>
                <p:cNvSpPr/>
                <p:nvPr/>
              </p:nvSpPr>
              <p:spPr>
                <a:xfrm>
                  <a:off x="7078605" y="5378304"/>
                  <a:ext cx="1492700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8" name="Rectangle à coins arrondis 67"/>
                <p:cNvSpPr/>
                <p:nvPr/>
              </p:nvSpPr>
              <p:spPr>
                <a:xfrm>
                  <a:off x="7133315" y="5433027"/>
                  <a:ext cx="1522147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u-ES" sz="1100" dirty="0"/>
                </a:p>
              </p:txBody>
            </p:sp>
            <p:sp>
              <p:nvSpPr>
                <p:cNvPr id="69" name="Rectangle à coins arrondis 68"/>
                <p:cNvSpPr/>
                <p:nvPr/>
              </p:nvSpPr>
              <p:spPr>
                <a:xfrm>
                  <a:off x="7217332" y="5517035"/>
                  <a:ext cx="1555411" cy="412098"/>
                </a:xfrm>
                <a:prstGeom prst="roundRect">
                  <a:avLst/>
                </a:prstGeom>
                <a:solidFill>
                  <a:srgbClr val="0000FF">
                    <a:alpha val="68000"/>
                  </a:srgb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u-ES" sz="1100" dirty="0" smtClean="0"/>
                    <a:t>Detailed design function model</a:t>
                  </a:r>
                  <a:endParaRPr lang="eu-ES" sz="1100" dirty="0"/>
                </a:p>
              </p:txBody>
            </p:sp>
          </p:grpSp>
          <p:sp>
            <p:nvSpPr>
              <p:cNvPr id="64" name="Rectangle à coins arrondis 63"/>
              <p:cNvSpPr/>
              <p:nvPr/>
            </p:nvSpPr>
            <p:spPr>
              <a:xfrm>
                <a:off x="6600661" y="5725782"/>
                <a:ext cx="1115122" cy="255589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smtClean="0"/>
                  <a:t>Types model</a:t>
                </a:r>
                <a:endParaRPr lang="eu-ES" sz="1100" dirty="0"/>
              </a:p>
            </p:txBody>
          </p:sp>
          <p:sp>
            <p:nvSpPr>
              <p:cNvPr id="65" name="Rectangle à coins arrondis 64"/>
              <p:cNvSpPr/>
              <p:nvPr/>
            </p:nvSpPr>
            <p:spPr>
              <a:xfrm>
                <a:off x="6417655" y="4159523"/>
                <a:ext cx="1774856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100" dirty="0"/>
              </a:p>
            </p:txBody>
          </p:sp>
          <p:sp>
            <p:nvSpPr>
              <p:cNvPr id="66" name="Rectangle à coins arrondis 65"/>
              <p:cNvSpPr/>
              <p:nvPr/>
            </p:nvSpPr>
            <p:spPr>
              <a:xfrm>
                <a:off x="6532211" y="4258274"/>
                <a:ext cx="1756517" cy="412098"/>
              </a:xfrm>
              <a:prstGeom prst="roundRect">
                <a:avLst/>
              </a:prstGeom>
              <a:solidFill>
                <a:srgbClr val="0000FF">
                  <a:alpha val="68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 err="1" smtClean="0"/>
                  <a:t>Integration</a:t>
                </a:r>
                <a:r>
                  <a:rPr lang="fr-FR" sz="1100" dirty="0" smtClean="0"/>
                  <a:t> model</a:t>
                </a:r>
                <a:endParaRPr lang="eu-ES" sz="1100" dirty="0"/>
              </a:p>
            </p:txBody>
          </p:sp>
        </p:grpSp>
        <p:cxnSp>
          <p:nvCxnSpPr>
            <p:cNvPr id="28" name="Connecteur droit avec flèche 27"/>
            <p:cNvCxnSpPr/>
            <p:nvPr/>
          </p:nvCxnSpPr>
          <p:spPr>
            <a:xfrm>
              <a:off x="5481716" y="3908013"/>
              <a:ext cx="1071484" cy="1639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452439" y="3341817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Reflect</a:t>
              </a:r>
              <a:r>
                <a:rPr lang="fr-FR" sz="1400" dirty="0" smtClean="0"/>
                <a:t> architecture</a:t>
              </a:r>
              <a:endParaRPr lang="fr-FR" sz="1400" dirty="0"/>
            </a:p>
          </p:txBody>
        </p:sp>
        <p:cxnSp>
          <p:nvCxnSpPr>
            <p:cNvPr id="30" name="Connecteur droit avec flèche 29"/>
            <p:cNvCxnSpPr>
              <a:endCxn id="67" idx="1"/>
            </p:cNvCxnSpPr>
            <p:nvPr/>
          </p:nvCxnSpPr>
          <p:spPr>
            <a:xfrm>
              <a:off x="5330573" y="4701077"/>
              <a:ext cx="1910800" cy="47136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5537176" y="4376560"/>
              <a:ext cx="1139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 smtClean="0"/>
                <a:t>Functional</a:t>
              </a:r>
              <a:r>
                <a:rPr lang="fr-FR" sz="1400" dirty="0" smtClean="0"/>
                <a:t> block</a:t>
              </a:r>
              <a:endParaRPr lang="fr-FR" sz="1400" dirty="0"/>
            </a:p>
          </p:txBody>
        </p:sp>
        <p:cxnSp>
          <p:nvCxnSpPr>
            <p:cNvPr id="32" name="Connecteur droit avec flèche 31"/>
            <p:cNvCxnSpPr>
              <a:endCxn id="69" idx="1"/>
            </p:cNvCxnSpPr>
            <p:nvPr/>
          </p:nvCxnSpPr>
          <p:spPr>
            <a:xfrm>
              <a:off x="4847322" y="4786923"/>
              <a:ext cx="2526143" cy="53417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>
              <a:endCxn id="66" idx="1"/>
            </p:cNvCxnSpPr>
            <p:nvPr/>
          </p:nvCxnSpPr>
          <p:spPr>
            <a:xfrm>
              <a:off x="5522529" y="4090235"/>
              <a:ext cx="1278583" cy="133309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 flipV="1">
              <a:off x="8188136" y="4328308"/>
              <a:ext cx="0" cy="8405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7187808" y="4507365"/>
              <a:ext cx="9242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err="1" smtClean="0">
                  <a:solidFill>
                    <a:schemeClr val="bg1"/>
                  </a:solidFill>
                </a:rPr>
                <a:t>integration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7648731" y="5947460"/>
              <a:ext cx="1" cy="33158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93192" y="5926638"/>
              <a:ext cx="1419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/>
                <a:t>Generates</a:t>
              </a:r>
              <a:r>
                <a:rPr lang="fr-FR" sz="1200" dirty="0" smtClean="0"/>
                <a:t> (KCG)</a:t>
              </a:r>
              <a:endParaRPr lang="fr-FR" sz="1200" dirty="0"/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 flipV="1">
              <a:off x="1514231" y="5859180"/>
              <a:ext cx="5286881" cy="479731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rot="21334617">
              <a:off x="3533032" y="6021589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0" name="Connecteur droit avec flèche 39"/>
            <p:cNvCxnSpPr>
              <a:endCxn id="25" idx="1"/>
            </p:cNvCxnSpPr>
            <p:nvPr/>
          </p:nvCxnSpPr>
          <p:spPr>
            <a:xfrm>
              <a:off x="1699842" y="6491547"/>
              <a:ext cx="3579704" cy="383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165226" y="6452471"/>
              <a:ext cx="1934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Runtime</a:t>
              </a:r>
              <a:r>
                <a:rPr lang="fr-FR" sz="1400" dirty="0" smtClean="0"/>
                <a:t> API interface</a:t>
              </a:r>
              <a:endParaRPr lang="fr-FR" sz="14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V="1">
              <a:off x="8018152" y="4328308"/>
              <a:ext cx="0" cy="593697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H="1">
              <a:off x="8714770" y="1837097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7655757" y="2084209"/>
              <a:ext cx="1066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Validation scenario</a:t>
              </a:r>
              <a:endParaRPr lang="fr-FR" sz="1400" dirty="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H="1">
              <a:off x="8596552" y="1702015"/>
              <a:ext cx="20093" cy="308490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er 45"/>
            <p:cNvGrpSpPr/>
            <p:nvPr/>
          </p:nvGrpSpPr>
          <p:grpSpPr>
            <a:xfrm>
              <a:off x="7125461" y="1270804"/>
              <a:ext cx="1785382" cy="639044"/>
              <a:chOff x="6547443" y="2168767"/>
              <a:chExt cx="1785382" cy="639044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6547443" y="216876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6621691" y="221370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61" name="Rectangle à coins arrondis 60"/>
              <p:cNvSpPr/>
              <p:nvPr/>
            </p:nvSpPr>
            <p:spPr>
              <a:xfrm>
                <a:off x="6715477" y="229772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cxnSp>
          <p:nvCxnSpPr>
            <p:cNvPr id="47" name="Connecteur droit avec flèche 46"/>
            <p:cNvCxnSpPr>
              <a:endCxn id="64" idx="1"/>
            </p:cNvCxnSpPr>
            <p:nvPr/>
          </p:nvCxnSpPr>
          <p:spPr>
            <a:xfrm flipV="1">
              <a:off x="1103923" y="5712148"/>
              <a:ext cx="5762365" cy="38032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3008923" y="5451840"/>
              <a:ext cx="3544277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5413362" y="5160432"/>
              <a:ext cx="985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produces</a:t>
              </a:r>
              <a:endParaRPr lang="fr-FR" sz="1400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6034650" y="1131503"/>
              <a:ext cx="1044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6187049" y="1573931"/>
              <a:ext cx="1090812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>
              <a:stCxn id="14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2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1821940" y="1837097"/>
            <a:ext cx="7196654" cy="4907515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6" name="Grouper 195"/>
          <p:cNvGrpSpPr/>
          <p:nvPr/>
        </p:nvGrpSpPr>
        <p:grpSpPr>
          <a:xfrm>
            <a:off x="0" y="83813"/>
            <a:ext cx="8910843" cy="6461671"/>
            <a:chOff x="0" y="83813"/>
            <a:chExt cx="8910843" cy="6461671"/>
          </a:xfrm>
        </p:grpSpPr>
        <p:cxnSp>
          <p:nvCxnSpPr>
            <p:cNvPr id="51" name="Connecteur droit avec flèche 50"/>
            <p:cNvCxnSpPr/>
            <p:nvPr/>
          </p:nvCxnSpPr>
          <p:spPr>
            <a:xfrm>
              <a:off x="5760108" y="1480145"/>
              <a:ext cx="1365353" cy="0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à coins arrondis 27"/>
            <p:cNvSpPr/>
            <p:nvPr/>
          </p:nvSpPr>
          <p:spPr>
            <a:xfrm>
              <a:off x="0" y="83814"/>
              <a:ext cx="1149679" cy="5775366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UNISIG specifications</a:t>
              </a:r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  <a:p>
              <a:pPr algn="ctr"/>
              <a:endParaRPr lang="eu-ES" sz="1200" dirty="0"/>
            </a:p>
            <a:p>
              <a:pPr algn="ctr"/>
              <a:endParaRPr lang="eu-ES" sz="1200" dirty="0" smtClean="0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133458" y="1144247"/>
              <a:ext cx="853237" cy="4704834"/>
            </a:xfrm>
            <a:prstGeom prst="roundRect">
              <a:avLst/>
            </a:prstGeom>
            <a:solidFill>
              <a:srgbClr val="660066">
                <a:alpha val="68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600" dirty="0" smtClean="0"/>
                <a:t>SRS – Subset 26</a:t>
              </a:r>
              <a:endParaRPr lang="eu-ES" sz="1600" dirty="0"/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7453923" y="103571"/>
              <a:ext cx="1400558" cy="683438"/>
            </a:xfrm>
            <a:prstGeom prst="roundRect">
              <a:avLst/>
            </a:prstGeom>
            <a:solidFill>
              <a:srgbClr val="0080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Cenelec EN~50126-1:1999 and </a:t>
              </a:r>
              <a:r>
                <a:rPr lang="eu-ES" sz="1100" dirty="0"/>
                <a:t>EN~50128:2011</a:t>
              </a:r>
            </a:p>
            <a:p>
              <a:pPr algn="ctr"/>
              <a:r>
                <a:rPr lang="eu-ES" sz="1100" dirty="0" smtClean="0"/>
                <a:t> </a:t>
              </a:r>
              <a:endParaRPr lang="eu-ES" sz="1100" dirty="0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6009916" y="103571"/>
              <a:ext cx="1334196" cy="684128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u-ES" sz="1100" dirty="0" smtClean="0"/>
                <a:t>National and Operational rules of operators</a:t>
              </a:r>
              <a:endParaRPr lang="eu-ES" sz="11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 rot="5400000">
              <a:off x="4995247" y="-114139"/>
              <a:ext cx="670652" cy="1099363"/>
            </a:xfrm>
            <a:prstGeom prst="roundRect">
              <a:avLst/>
            </a:prstGeom>
            <a:solidFill>
              <a:srgbClr val="FF6600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u-ES" sz="1100" dirty="0" smtClean="0"/>
                <a:t>Experience of partners</a:t>
              </a:r>
              <a:endParaRPr lang="eu-ES" sz="1100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1353987" y="103571"/>
              <a:ext cx="1860085" cy="1187434"/>
            </a:xfrm>
            <a:prstGeom prst="roundRect">
              <a:avLst/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ITEA 2 project application documents</a:t>
              </a:r>
            </a:p>
            <a:p>
              <a:pPr algn="ctr"/>
              <a:endParaRPr lang="eu-ES" sz="1100" dirty="0"/>
            </a:p>
            <a:p>
              <a:pPr algn="ctr"/>
              <a:endParaRPr lang="eu-ES" sz="1100" dirty="0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24044" y="83813"/>
              <a:ext cx="1178201" cy="683438"/>
            </a:xfrm>
            <a:prstGeom prst="roundRect">
              <a:avLst>
                <a:gd name="adj" fmla="val 0"/>
              </a:avLst>
            </a:prstGeom>
            <a:solidFill>
              <a:srgbClr val="660066">
                <a:alpha val="60000"/>
              </a:srgb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u-ES" sz="1100" dirty="0" smtClean="0"/>
                <a:t>ETCS track side equipment</a:t>
              </a:r>
              <a:endParaRPr lang="eu-ES" sz="1100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1456805" y="767251"/>
              <a:ext cx="1660769" cy="470310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Utrecht- Amsterdam </a:t>
              </a:r>
              <a:r>
                <a:rPr lang="fr-FR" sz="1200" dirty="0" err="1" smtClean="0"/>
                <a:t>reference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track</a:t>
              </a:r>
              <a:endParaRPr lang="fr-FR" sz="1200" dirty="0"/>
            </a:p>
          </p:txBody>
        </p:sp>
        <p:grpSp>
          <p:nvGrpSpPr>
            <p:cNvPr id="40" name="Grouper 39"/>
            <p:cNvGrpSpPr/>
            <p:nvPr/>
          </p:nvGrpSpPr>
          <p:grpSpPr>
            <a:xfrm>
              <a:off x="4757615" y="1315745"/>
              <a:ext cx="1141220" cy="365094"/>
              <a:chOff x="5013395" y="1711001"/>
              <a:chExt cx="1141220" cy="365094"/>
            </a:xfrm>
          </p:grpSpPr>
          <p:sp>
            <p:nvSpPr>
              <p:cNvPr id="10" name="Rectangle à coins arrondis 9"/>
              <p:cNvSpPr/>
              <p:nvPr/>
            </p:nvSpPr>
            <p:spPr>
              <a:xfrm>
                <a:off x="5013395" y="1711001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058336" y="1778189"/>
                <a:ext cx="1002493" cy="2052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200" dirty="0" smtClean="0"/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5152122" y="1832899"/>
                <a:ext cx="1002493" cy="24319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200" dirty="0" smtClean="0"/>
                  <a:t>User stories</a:t>
                </a:r>
              </a:p>
            </p:txBody>
          </p:sp>
        </p:grpSp>
        <p:cxnSp>
          <p:nvCxnSpPr>
            <p:cNvPr id="39" name="Connecteur droit avec flèche 38"/>
            <p:cNvCxnSpPr/>
            <p:nvPr/>
          </p:nvCxnSpPr>
          <p:spPr>
            <a:xfrm>
              <a:off x="3117574" y="1144247"/>
              <a:ext cx="1640041" cy="23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27" idx="3"/>
              <a:endCxn id="10" idx="0"/>
            </p:cNvCxnSpPr>
            <p:nvPr/>
          </p:nvCxnSpPr>
          <p:spPr>
            <a:xfrm flipH="1">
              <a:off x="5258862" y="770869"/>
              <a:ext cx="71711" cy="54487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26" idx="2"/>
            </p:cNvCxnSpPr>
            <p:nvPr/>
          </p:nvCxnSpPr>
          <p:spPr>
            <a:xfrm flipH="1">
              <a:off x="5805049" y="787699"/>
              <a:ext cx="871965" cy="56321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H="1">
              <a:off x="1553541" y="1253423"/>
              <a:ext cx="10406" cy="126513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553541" y="1356433"/>
              <a:ext cx="8033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Provides</a:t>
              </a:r>
              <a:r>
                <a:rPr lang="fr-FR" sz="1400" dirty="0" smtClean="0"/>
                <a:t> scope</a:t>
              </a:r>
              <a:endParaRPr lang="fr-FR" sz="1400" dirty="0"/>
            </a:p>
          </p:txBody>
        </p:sp>
        <p:sp>
          <p:nvSpPr>
            <p:cNvPr id="79" name="Rectangle à coins arrondis 78"/>
            <p:cNvSpPr/>
            <p:nvPr/>
          </p:nvSpPr>
          <p:spPr>
            <a:xfrm>
              <a:off x="246754" y="5947460"/>
              <a:ext cx="1267477" cy="598024"/>
            </a:xfrm>
            <a:prstGeom prst="roundRect">
              <a:avLst/>
            </a:prstGeom>
            <a:solidFill>
              <a:srgbClr val="66006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smtClean="0"/>
                <a:t>openETCS API</a:t>
              </a:r>
              <a:endParaRPr lang="fr-FR" sz="1200" dirty="0"/>
            </a:p>
          </p:txBody>
        </p:sp>
        <p:grpSp>
          <p:nvGrpSpPr>
            <p:cNvPr id="49" name="Grouper 48"/>
            <p:cNvGrpSpPr/>
            <p:nvPr/>
          </p:nvGrpSpPr>
          <p:grpSpPr>
            <a:xfrm>
              <a:off x="7125461" y="1164084"/>
              <a:ext cx="1785382" cy="639044"/>
              <a:chOff x="6547443" y="2062047"/>
              <a:chExt cx="1785382" cy="639044"/>
            </a:xfrm>
          </p:grpSpPr>
          <p:sp>
            <p:nvSpPr>
              <p:cNvPr id="38" name="Rectangle à coins arrondis 37"/>
              <p:cNvSpPr/>
              <p:nvPr/>
            </p:nvSpPr>
            <p:spPr>
              <a:xfrm>
                <a:off x="6547443" y="2062047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6621691" y="2106988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u-ES" sz="1400" dirty="0" smtClean="0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715477" y="2191005"/>
                <a:ext cx="1617348" cy="510086"/>
              </a:xfrm>
              <a:prstGeom prst="roundRect">
                <a:avLst/>
              </a:prstGeom>
              <a:solidFill>
                <a:srgbClr val="660066">
                  <a:alpha val="6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u-ES" sz="1400" dirty="0" smtClean="0"/>
                  <a:t>User stories model</a:t>
                </a:r>
              </a:p>
            </p:txBody>
          </p:sp>
        </p:grpSp>
        <p:sp>
          <p:nvSpPr>
            <p:cNvPr id="167" name="ZoneTexte 166"/>
            <p:cNvSpPr txBox="1"/>
            <p:nvPr/>
          </p:nvSpPr>
          <p:spPr>
            <a:xfrm>
              <a:off x="6009916" y="1131503"/>
              <a:ext cx="1068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refinement</a:t>
              </a:r>
              <a:endParaRPr lang="fr-FR" sz="1400" dirty="0"/>
            </a:p>
          </p:txBody>
        </p:sp>
        <p:cxnSp>
          <p:nvCxnSpPr>
            <p:cNvPr id="139" name="Connecteur droit avec flèche 138"/>
            <p:cNvCxnSpPr>
              <a:stCxn id="37" idx="3"/>
            </p:cNvCxnSpPr>
            <p:nvPr/>
          </p:nvCxnSpPr>
          <p:spPr>
            <a:xfrm>
              <a:off x="5898835" y="1559241"/>
              <a:ext cx="1379026" cy="46706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30" idx="2"/>
            </p:cNvCxnSpPr>
            <p:nvPr/>
          </p:nvCxnSpPr>
          <p:spPr>
            <a:xfrm>
              <a:off x="4113145" y="767251"/>
              <a:ext cx="734177" cy="50355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ylindre 11"/>
          <p:cNvSpPr/>
          <p:nvPr/>
        </p:nvSpPr>
        <p:spPr>
          <a:xfrm>
            <a:off x="3992698" y="2159622"/>
            <a:ext cx="3624702" cy="982872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</a:t>
            </a:r>
            <a:r>
              <a:rPr lang="fr-FR" sz="1600" dirty="0" err="1" smtClean="0">
                <a:solidFill>
                  <a:schemeClr val="bg1"/>
                </a:solidFill>
              </a:rPr>
              <a:t>stakeholder</a:t>
            </a:r>
            <a:r>
              <a:rPr lang="fr-FR" sz="1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dirty="0" err="1" smtClean="0">
                <a:solidFill>
                  <a:schemeClr val="bg1"/>
                </a:solidFill>
              </a:rPr>
              <a:t>reference</a:t>
            </a:r>
            <a:r>
              <a:rPr lang="fr-FR" sz="1600" dirty="0" smtClean="0">
                <a:solidFill>
                  <a:schemeClr val="bg1"/>
                </a:solidFill>
              </a:rPr>
              <a:t> (</a:t>
            </a:r>
            <a:r>
              <a:rPr lang="fr-FR" sz="1600" dirty="0" err="1" smtClean="0">
                <a:solidFill>
                  <a:schemeClr val="bg1"/>
                </a:solidFill>
              </a:rPr>
              <a:t>baselined</a:t>
            </a:r>
            <a:r>
              <a:rPr lang="fr-FR" sz="1600" dirty="0" smtClean="0">
                <a:solidFill>
                  <a:schemeClr val="bg1"/>
                </a:solidFill>
              </a:rPr>
              <a:t>) requirements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61" name="Connecteur droit avec flèche 60"/>
          <p:cNvCxnSpPr/>
          <p:nvPr/>
        </p:nvCxnSpPr>
        <p:spPr>
          <a:xfrm flipH="1">
            <a:off x="5603268" y="787699"/>
            <a:ext cx="1931796" cy="15196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1970046" y="1898012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cxnSp>
        <p:nvCxnSpPr>
          <p:cNvPr id="129" name="Connecteur droit avec flèche 128"/>
          <p:cNvCxnSpPr/>
          <p:nvPr/>
        </p:nvCxnSpPr>
        <p:spPr>
          <a:xfrm flipH="1">
            <a:off x="6499791" y="1702015"/>
            <a:ext cx="699919" cy="60530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 flipV="1">
            <a:off x="1553541" y="2988119"/>
            <a:ext cx="2562998" cy="295934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986695" y="2518557"/>
            <a:ext cx="3126450" cy="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avec flèche 144"/>
          <p:cNvCxnSpPr/>
          <p:nvPr/>
        </p:nvCxnSpPr>
        <p:spPr>
          <a:xfrm flipH="1">
            <a:off x="6913557" y="1837097"/>
            <a:ext cx="430556" cy="47021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2817643" y="1237561"/>
            <a:ext cx="1884602" cy="106975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er 153"/>
          <p:cNvGrpSpPr/>
          <p:nvPr/>
        </p:nvGrpSpPr>
        <p:grpSpPr>
          <a:xfrm>
            <a:off x="1563947" y="6356055"/>
            <a:ext cx="2384613" cy="307777"/>
            <a:chOff x="6390215" y="409131"/>
            <a:chExt cx="2384613" cy="307777"/>
          </a:xfrm>
        </p:grpSpPr>
        <p:cxnSp>
          <p:nvCxnSpPr>
            <p:cNvPr id="155" name="Connecteur droit avec flèche 154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grpSp>
        <p:nvGrpSpPr>
          <p:cNvPr id="43" name="Grouper 42"/>
          <p:cNvGrpSpPr/>
          <p:nvPr/>
        </p:nvGrpSpPr>
        <p:grpSpPr>
          <a:xfrm>
            <a:off x="4031155" y="3263440"/>
            <a:ext cx="3564591" cy="1474862"/>
            <a:chOff x="436664" y="787570"/>
            <a:chExt cx="1836660" cy="2381965"/>
          </a:xfrm>
        </p:grpSpPr>
        <p:sp>
          <p:nvSpPr>
            <p:cNvPr id="45" name="Cylindre 44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0518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 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2435" y="15590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4065738" y="4834350"/>
            <a:ext cx="3615392" cy="1796561"/>
            <a:chOff x="469608" y="3308267"/>
            <a:chExt cx="1889100" cy="2756633"/>
          </a:xfrm>
        </p:grpSpPr>
        <p:sp>
          <p:nvSpPr>
            <p:cNvPr id="52" name="Cylindre 51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0115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 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4746" y="4326962"/>
              <a:ext cx="1675243" cy="586545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4745" y="5371610"/>
              <a:ext cx="1717641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5" name="Connecteur droit avec flèche 54"/>
          <p:cNvCxnSpPr/>
          <p:nvPr/>
        </p:nvCxnSpPr>
        <p:spPr>
          <a:xfrm flipV="1">
            <a:off x="5760108" y="5830645"/>
            <a:ext cx="1" cy="3484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5738490" y="4685018"/>
            <a:ext cx="1" cy="81323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5734966" y="3973186"/>
            <a:ext cx="1" cy="3484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 flipV="1">
            <a:off x="5734966" y="3142494"/>
            <a:ext cx="20836" cy="59865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47339" y="584603"/>
            <a:ext cx="8664969" cy="6085332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116486" y="1173904"/>
            <a:ext cx="3842239" cy="383119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</a:t>
            </a:r>
            <a:r>
              <a:rPr lang="eu-ES" sz="1600" dirty="0" smtClean="0"/>
              <a:t>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12" name="Cylindre 11"/>
          <p:cNvSpPr/>
          <p:nvPr/>
        </p:nvSpPr>
        <p:spPr>
          <a:xfrm>
            <a:off x="464604" y="1600779"/>
            <a:ext cx="1659302" cy="2949184"/>
          </a:xfrm>
          <a:prstGeom prst="can">
            <a:avLst>
              <a:gd name="adj" fmla="val 16329"/>
            </a:avLst>
          </a:prstGeom>
          <a:solidFill>
            <a:srgbClr val="8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System 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398985" y="632532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531" y="2003078"/>
            <a:ext cx="3400139" cy="2546884"/>
          </a:xfrm>
          <a:prstGeom prst="rect">
            <a:avLst/>
          </a:prstGeom>
        </p:spPr>
      </p:pic>
      <p:sp>
        <p:nvSpPr>
          <p:cNvPr id="102" name="ZoneTexte 101"/>
          <p:cNvSpPr txBox="1"/>
          <p:nvPr/>
        </p:nvSpPr>
        <p:spPr>
          <a:xfrm>
            <a:off x="2134581" y="2431660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cxnSp>
        <p:nvCxnSpPr>
          <p:cNvPr id="137" name="Connecteur droit avec flèche 136"/>
          <p:cNvCxnSpPr/>
          <p:nvPr/>
        </p:nvCxnSpPr>
        <p:spPr>
          <a:xfrm flipH="1">
            <a:off x="2027848" y="2742668"/>
            <a:ext cx="2081216" cy="131417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/>
          <p:cNvCxnSpPr>
            <a:endCxn id="121" idx="3"/>
          </p:cNvCxnSpPr>
          <p:nvPr/>
        </p:nvCxnSpPr>
        <p:spPr>
          <a:xfrm flipH="1">
            <a:off x="2027848" y="2657292"/>
            <a:ext cx="3361962" cy="39120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H="1">
            <a:off x="2027848" y="2966775"/>
            <a:ext cx="2732262" cy="896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22971" y="2788709"/>
            <a:ext cx="1504877" cy="519566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System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522971" y="3598174"/>
            <a:ext cx="1504877" cy="664651"/>
          </a:xfrm>
          <a:prstGeom prst="rect">
            <a:avLst/>
          </a:prstGeom>
          <a:solidFill>
            <a:srgbClr val="CC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Subsystem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/>
          </a:p>
        </p:txBody>
      </p:sp>
      <p:cxnSp>
        <p:nvCxnSpPr>
          <p:cNvPr id="135" name="Connecteur droit avec flèche 134"/>
          <p:cNvCxnSpPr/>
          <p:nvPr/>
        </p:nvCxnSpPr>
        <p:spPr>
          <a:xfrm flipH="1">
            <a:off x="2027848" y="3048492"/>
            <a:ext cx="3361962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123906" y="3281197"/>
            <a:ext cx="109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rgbClr val="FF6600"/>
                </a:solidFill>
              </a:rPr>
              <a:t>External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46" name="Grouper 145"/>
          <p:cNvGrpSpPr/>
          <p:nvPr/>
        </p:nvGrpSpPr>
        <p:grpSpPr>
          <a:xfrm>
            <a:off x="6464925" y="673969"/>
            <a:ext cx="2384613" cy="307777"/>
            <a:chOff x="6390215" y="409131"/>
            <a:chExt cx="2384613" cy="307777"/>
          </a:xfrm>
        </p:grpSpPr>
        <p:cxnSp>
          <p:nvCxnSpPr>
            <p:cNvPr id="147" name="Connecteur droit avec flèche 146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6390215" y="409131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50" name="ZoneTexte 149"/>
          <p:cNvSpPr txBox="1"/>
          <p:nvPr/>
        </p:nvSpPr>
        <p:spPr>
          <a:xfrm>
            <a:off x="3116486" y="38504"/>
            <a:ext cx="36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system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28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307130"/>
            <a:ext cx="8664969" cy="6550870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020428" y="672132"/>
            <a:ext cx="2871008" cy="287264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architecture SysML </a:t>
            </a:r>
            <a:r>
              <a:rPr lang="eu-ES" sz="1400" dirty="0" smtClean="0"/>
              <a:t>model - system level definition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/>
          </a:p>
          <a:p>
            <a:pPr algn="ctr"/>
            <a:endParaRPr lang="eu-ES" sz="14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355060"/>
            <a:ext cx="2204960" cy="317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smtClean="0"/>
              <a:t>OpenETCS </a:t>
            </a:r>
            <a:r>
              <a:rPr lang="fr-FR" sz="1100" i="1" dirty="0" err="1" smtClean="0"/>
              <a:t>product</a:t>
            </a:r>
            <a:r>
              <a:rPr lang="fr-FR" sz="1100" i="1" dirty="0" smtClean="0"/>
              <a:t> </a:t>
            </a:r>
            <a:r>
              <a:rPr lang="fr-FR" sz="1100" i="1" dirty="0" err="1" smtClean="0"/>
              <a:t>definition</a:t>
            </a:r>
            <a:endParaRPr lang="fr-FR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95" y="1307724"/>
            <a:ext cx="1390605" cy="894849"/>
          </a:xfrm>
          <a:prstGeom prst="rect">
            <a:avLst/>
          </a:prstGeom>
        </p:spPr>
      </p:pic>
      <p:sp>
        <p:nvSpPr>
          <p:cNvPr id="13" name="Cylindre 12"/>
          <p:cNvSpPr/>
          <p:nvPr/>
        </p:nvSpPr>
        <p:spPr>
          <a:xfrm>
            <a:off x="469608" y="1718170"/>
            <a:ext cx="1889100" cy="4485467"/>
          </a:xfrm>
          <a:prstGeom prst="can">
            <a:avLst>
              <a:gd name="adj" fmla="val 16329"/>
            </a:avLst>
          </a:prstGeom>
          <a:solidFill>
            <a:srgbClr val="CC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OpenETCS Software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Requirements</a:t>
            </a: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1" y="2283307"/>
            <a:ext cx="2600646" cy="1163697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428464"/>
            <a:ext cx="2380011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674186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732821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822838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544771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650584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6" y="2481422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4909530" y="3190880"/>
            <a:ext cx="2267805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051468" y="4007847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706745" y="3279225"/>
            <a:ext cx="2602682" cy="18535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" idx="3"/>
          </p:cNvCxnSpPr>
          <p:nvPr/>
        </p:nvCxnSpPr>
        <p:spPr>
          <a:xfrm>
            <a:off x="5738477" y="2865156"/>
            <a:ext cx="998597" cy="66697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4050836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229893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4050836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76472" y="3279226"/>
            <a:ext cx="1504877" cy="1747220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Software </a:t>
            </a:r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 flipV="1">
            <a:off x="2181349" y="4732821"/>
            <a:ext cx="5048079" cy="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891370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6473" y="5261220"/>
            <a:ext cx="1504877" cy="661655"/>
          </a:xfrm>
          <a:prstGeom prst="rect">
            <a:avLst/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Component</a:t>
            </a:r>
          </a:p>
          <a:p>
            <a:pPr algn="ctr"/>
            <a:r>
              <a:rPr lang="fr-FR" sz="1600" dirty="0" err="1" smtClean="0"/>
              <a:t>level</a:t>
            </a:r>
            <a:endParaRPr lang="fr-FR" sz="1600" dirty="0"/>
          </a:p>
        </p:txBody>
      </p: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349939"/>
            <a:ext cx="5200480" cy="2421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242553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561842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638053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366363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947460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926638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744157" y="3827674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</a:t>
            </a:r>
            <a:r>
              <a:rPr lang="eu-ES" sz="1400" dirty="0" smtClean="0"/>
              <a:t>and Design </a:t>
            </a:r>
            <a:r>
              <a:rPr lang="eu-ES" sz="1400" dirty="0" smtClean="0"/>
              <a:t>Document (Draft</a:t>
            </a:r>
            <a:r>
              <a:rPr lang="eu-ES" sz="1400" dirty="0" smtClean="0"/>
              <a:t>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108337" y="4229893"/>
            <a:ext cx="1380827" cy="41464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181350" y="4168667"/>
            <a:ext cx="562807" cy="389693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91503"/>
            <a:ext cx="839077" cy="85843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H="1">
            <a:off x="2102560" y="2635950"/>
            <a:ext cx="1195364" cy="64327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H="1">
            <a:off x="2181349" y="2710653"/>
            <a:ext cx="1511473" cy="73635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 flipH="1">
            <a:off x="2181349" y="3073496"/>
            <a:ext cx="1230846" cy="51715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 flipH="1">
            <a:off x="2102560" y="3073496"/>
            <a:ext cx="1590261" cy="754178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19963912">
            <a:off x="1895704" y="2350855"/>
            <a:ext cx="1434892" cy="523220"/>
          </a:xfrm>
          <a:prstGeom prst="rect">
            <a:avLst/>
          </a:prstGeom>
          <a:solidFill>
            <a:srgbClr val="FFFFFF">
              <a:alpha val="62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6600"/>
                </a:solidFill>
              </a:rPr>
              <a:t>System </a:t>
            </a:r>
            <a:r>
              <a:rPr lang="fr-FR" sz="1400" dirty="0" err="1" smtClean="0">
                <a:solidFill>
                  <a:srgbClr val="FF6600"/>
                </a:solidFill>
              </a:rPr>
              <a:t>functions</a:t>
            </a:r>
            <a:r>
              <a:rPr lang="fr-FR" sz="1400" dirty="0" smtClean="0">
                <a:solidFill>
                  <a:srgbClr val="FF6600"/>
                </a:solidFill>
              </a:rPr>
              <a:t> and </a:t>
            </a:r>
            <a:r>
              <a:rPr lang="fr-FR" sz="1400" dirty="0" err="1" smtClean="0">
                <a:solidFill>
                  <a:srgbClr val="FF6600"/>
                </a:solidFill>
              </a:rPr>
              <a:t>Internal</a:t>
            </a:r>
            <a:r>
              <a:rPr lang="fr-FR" sz="1400" dirty="0" smtClean="0">
                <a:solidFill>
                  <a:srgbClr val="FF6600"/>
                </a:solidFill>
              </a:rPr>
              <a:t> IF</a:t>
            </a:r>
            <a:endParaRPr lang="fr-FR" sz="1400" dirty="0">
              <a:solidFill>
                <a:srgbClr val="FF6600"/>
              </a:solidFill>
            </a:endParaRPr>
          </a:p>
        </p:txBody>
      </p:sp>
      <p:grpSp>
        <p:nvGrpSpPr>
          <p:cNvPr id="108" name="Grouper 107"/>
          <p:cNvGrpSpPr/>
          <p:nvPr/>
        </p:nvGrpSpPr>
        <p:grpSpPr>
          <a:xfrm>
            <a:off x="6294158" y="559597"/>
            <a:ext cx="2384613" cy="370751"/>
            <a:chOff x="6294158" y="420861"/>
            <a:chExt cx="2384613" cy="370751"/>
          </a:xfrm>
        </p:grpSpPr>
        <p:cxnSp>
          <p:nvCxnSpPr>
            <p:cNvPr id="109" name="Connecteur droit avec flèche 108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326812" y="-53360"/>
            <a:ext cx="380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software </a:t>
            </a:r>
            <a:r>
              <a:rPr lang="fr-FR" dirty="0" err="1" smtClean="0"/>
              <a:t>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274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83301" y="420860"/>
            <a:ext cx="8664969" cy="6405123"/>
          </a:xfrm>
          <a:prstGeom prst="rect">
            <a:avLst/>
          </a:prstGeom>
          <a:solidFill>
            <a:schemeClr val="bg1">
              <a:lumMod val="85000"/>
              <a:alpha val="1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326812" y="533395"/>
            <a:ext cx="2692699" cy="3084165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600" dirty="0" smtClean="0"/>
              <a:t>OpenETCS architecture SysML </a:t>
            </a:r>
            <a:r>
              <a:rPr lang="eu-ES" sz="1600" dirty="0" smtClean="0"/>
              <a:t>model - system level definition</a:t>
            </a:r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 smtClean="0"/>
          </a:p>
          <a:p>
            <a:pPr algn="ctr"/>
            <a:endParaRPr lang="eu-ES" sz="1600" dirty="0"/>
          </a:p>
          <a:p>
            <a:pPr algn="ctr"/>
            <a:endParaRPr lang="eu-ES" sz="1600" dirty="0"/>
          </a:p>
        </p:txBody>
      </p:sp>
      <p:sp>
        <p:nvSpPr>
          <p:cNvPr id="70" name="ZoneTexte 69"/>
          <p:cNvSpPr txBox="1"/>
          <p:nvPr/>
        </p:nvSpPr>
        <p:spPr>
          <a:xfrm>
            <a:off x="334947" y="420860"/>
            <a:ext cx="184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u-ES" sz="1100" i="1" dirty="0" smtClean="0"/>
              <a:t>OpenETCS product definition</a:t>
            </a:r>
            <a:endParaRPr lang="eu-ES" sz="1100" i="1" dirty="0"/>
          </a:p>
        </p:txBody>
      </p:sp>
      <p:pic>
        <p:nvPicPr>
          <p:cNvPr id="19" name="Image 18" descr="1stlevel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4" y="1435784"/>
            <a:ext cx="1390605" cy="894849"/>
          </a:xfrm>
          <a:prstGeom prst="rect">
            <a:avLst/>
          </a:prstGeom>
        </p:spPr>
      </p:pic>
      <p:pic>
        <p:nvPicPr>
          <p:cNvPr id="2" name="Image 1" descr="2ndlevel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3" y="2496575"/>
            <a:ext cx="1813983" cy="811693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6489162" y="2289728"/>
            <a:ext cx="2459108" cy="3494411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(formal) executable SCADE</a:t>
            </a:r>
          </a:p>
          <a:p>
            <a:pPr algn="ctr"/>
            <a:r>
              <a:rPr lang="fr-FR" sz="1400" dirty="0" smtClean="0"/>
              <a:t>M</a:t>
            </a:r>
            <a:r>
              <a:rPr lang="eu-ES" sz="1400" dirty="0" smtClean="0"/>
              <a:t>odel</a:t>
            </a:r>
          </a:p>
          <a:p>
            <a:pPr algn="ctr"/>
            <a:endParaRPr lang="eu-ES" sz="1400" dirty="0"/>
          </a:p>
          <a:p>
            <a:pPr algn="ctr"/>
            <a:endParaRPr lang="eu-ES" sz="1400" dirty="0" smtClean="0"/>
          </a:p>
          <a:p>
            <a:pPr algn="ctr"/>
            <a:endParaRPr lang="eu-ES" sz="1400" dirty="0" smtClean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 smtClean="0"/>
          </a:p>
          <a:p>
            <a:pPr algn="ctr"/>
            <a:endParaRPr lang="eu-ES" dirty="0"/>
          </a:p>
          <a:p>
            <a:pPr algn="ctr"/>
            <a:endParaRPr lang="eu-ES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77335" y="4535450"/>
            <a:ext cx="1421305" cy="58703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229428" y="4594085"/>
            <a:ext cx="1449343" cy="613773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309427" y="4684102"/>
            <a:ext cx="1481016" cy="619804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Detailed design function model</a:t>
            </a:r>
            <a:endParaRPr lang="eu-E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627997" y="3406035"/>
            <a:ext cx="1689965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sz="11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37074" y="3511848"/>
            <a:ext cx="1672503" cy="441568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/>
              <a:t>Integration</a:t>
            </a:r>
            <a:r>
              <a:rPr lang="fr-FR" sz="1100" dirty="0" smtClean="0"/>
              <a:t> model</a:t>
            </a:r>
            <a:endParaRPr lang="eu-ES" sz="1100" dirty="0"/>
          </a:p>
        </p:txBody>
      </p:sp>
      <p:sp>
        <p:nvSpPr>
          <p:cNvPr id="21" name="ZoneTexte 20"/>
          <p:cNvSpPr txBox="1"/>
          <p:nvPr/>
        </p:nvSpPr>
        <p:spPr>
          <a:xfrm rot="1980773">
            <a:off x="5225067" y="2503404"/>
            <a:ext cx="189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Reflect</a:t>
            </a:r>
            <a:r>
              <a:rPr lang="fr-FR" sz="1400" dirty="0" smtClean="0"/>
              <a:t> architecture</a:t>
            </a:r>
            <a:endParaRPr lang="fr-FR" sz="1400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5119891" y="3052144"/>
            <a:ext cx="2057444" cy="154194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2209508">
            <a:off x="5116729" y="3810595"/>
            <a:ext cx="1494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Functional</a:t>
            </a:r>
            <a:r>
              <a:rPr lang="fr-FR" sz="1400" dirty="0" smtClean="0"/>
              <a:t> block</a:t>
            </a:r>
            <a:endParaRPr lang="fr-FR" sz="1400" dirty="0"/>
          </a:p>
        </p:txBody>
      </p:sp>
      <p:cxnSp>
        <p:nvCxnSpPr>
          <p:cNvPr id="26" name="Connecteur droit avec flèche 25"/>
          <p:cNvCxnSpPr>
            <a:endCxn id="17" idx="1"/>
          </p:cNvCxnSpPr>
          <p:nvPr/>
        </p:nvCxnSpPr>
        <p:spPr>
          <a:xfrm>
            <a:off x="4941548" y="3169535"/>
            <a:ext cx="2367879" cy="182446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5119891" y="2289728"/>
            <a:ext cx="1617183" cy="110367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124098" y="3912100"/>
            <a:ext cx="0" cy="840534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7123770" y="4091157"/>
            <a:ext cx="924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 smtClean="0">
                <a:solidFill>
                  <a:schemeClr val="bg1"/>
                </a:solidFill>
              </a:rPr>
              <a:t>integration</a:t>
            </a:r>
            <a:endParaRPr lang="fr-FR" sz="1100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V="1">
            <a:off x="7954114" y="3912100"/>
            <a:ext cx="0" cy="59369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8" idx="3"/>
          </p:cNvCxnSpPr>
          <p:nvPr/>
        </p:nvCxnSpPr>
        <p:spPr>
          <a:xfrm flipH="1" flipV="1">
            <a:off x="2181350" y="4622880"/>
            <a:ext cx="5128078" cy="22670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2181350" y="4752634"/>
            <a:ext cx="5048080" cy="66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er 48"/>
          <p:cNvGrpSpPr/>
          <p:nvPr/>
        </p:nvGrpSpPr>
        <p:grpSpPr>
          <a:xfrm>
            <a:off x="469608" y="3308267"/>
            <a:ext cx="1889100" cy="2756633"/>
            <a:chOff x="469608" y="3308267"/>
            <a:chExt cx="1889100" cy="2756633"/>
          </a:xfrm>
        </p:grpSpPr>
        <p:sp>
          <p:nvSpPr>
            <p:cNvPr id="13" name="Cylindre 12"/>
            <p:cNvSpPr/>
            <p:nvPr/>
          </p:nvSpPr>
          <p:spPr>
            <a:xfrm>
              <a:off x="469608" y="3308267"/>
              <a:ext cx="1889100" cy="2756633"/>
            </a:xfrm>
            <a:prstGeom prst="can">
              <a:avLst>
                <a:gd name="adj" fmla="val 16329"/>
              </a:avLst>
            </a:prstGeom>
            <a:solidFill>
              <a:srgbClr val="FF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Software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6473" y="4204710"/>
              <a:ext cx="1504877" cy="83634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Software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6473" y="5207859"/>
              <a:ext cx="1504877" cy="576280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Component</a:t>
              </a:r>
            </a:p>
            <a:p>
              <a:pPr algn="ctr"/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51" name="Connecteur droit avec flèche 50"/>
          <p:cNvCxnSpPr>
            <a:endCxn id="46" idx="3"/>
          </p:cNvCxnSpPr>
          <p:nvPr/>
        </p:nvCxnSpPr>
        <p:spPr>
          <a:xfrm flipH="1">
            <a:off x="2181350" y="5211203"/>
            <a:ext cx="5200480" cy="28479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2181350" y="5103817"/>
            <a:ext cx="5048080" cy="20008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7046367" y="5423106"/>
            <a:ext cx="988960" cy="259142"/>
          </a:xfrm>
          <a:prstGeom prst="roundRect">
            <a:avLst/>
          </a:prstGeom>
          <a:solidFill>
            <a:srgbClr val="0000FF">
              <a:alpha val="68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Types model</a:t>
            </a:r>
            <a:endParaRPr lang="eu-ES" sz="1100" dirty="0"/>
          </a:p>
        </p:txBody>
      </p:sp>
      <p:cxnSp>
        <p:nvCxnSpPr>
          <p:cNvPr id="57" name="Connecteur droit avec flèche 56"/>
          <p:cNvCxnSpPr/>
          <p:nvPr/>
        </p:nvCxnSpPr>
        <p:spPr>
          <a:xfrm flipH="1">
            <a:off x="2181350" y="5499317"/>
            <a:ext cx="4865017" cy="129571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6920191" y="6227627"/>
            <a:ext cx="1635153" cy="412098"/>
          </a:xfrm>
          <a:prstGeom prst="roundRect">
            <a:avLst/>
          </a:prstGeom>
          <a:solidFill>
            <a:srgbClr val="3366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100" dirty="0" smtClean="0"/>
              <a:t>SW application executable code</a:t>
            </a:r>
            <a:endParaRPr lang="eu-ES" sz="1100" dirty="0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7584693" y="5808724"/>
            <a:ext cx="1" cy="418903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7571846" y="5787902"/>
            <a:ext cx="1419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/>
              <a:t>Generates</a:t>
            </a:r>
            <a:r>
              <a:rPr lang="fr-FR" sz="1200" dirty="0" smtClean="0"/>
              <a:t> (KCG)</a:t>
            </a:r>
            <a:endParaRPr lang="fr-FR" sz="1200" dirty="0"/>
          </a:p>
        </p:txBody>
      </p:sp>
      <p:sp>
        <p:nvSpPr>
          <p:cNvPr id="84" name="Rectangle à coins arrondis 83"/>
          <p:cNvSpPr/>
          <p:nvPr/>
        </p:nvSpPr>
        <p:spPr>
          <a:xfrm>
            <a:off x="2968290" y="3953416"/>
            <a:ext cx="2440994" cy="681986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u-ES" sz="1400" dirty="0" smtClean="0"/>
              <a:t>OpenETCS SW Architecture </a:t>
            </a:r>
            <a:r>
              <a:rPr lang="eu-ES" sz="1400" dirty="0" smtClean="0"/>
              <a:t>and Design </a:t>
            </a:r>
            <a:r>
              <a:rPr lang="eu-ES" sz="1400" dirty="0" smtClean="0"/>
              <a:t>Document (Draft</a:t>
            </a:r>
            <a:r>
              <a:rPr lang="eu-ES" sz="1400" dirty="0" smtClean="0"/>
              <a:t>)</a:t>
            </a:r>
            <a:endParaRPr lang="eu-ES" sz="1400" dirty="0"/>
          </a:p>
        </p:txBody>
      </p:sp>
      <p:cxnSp>
        <p:nvCxnSpPr>
          <p:cNvPr id="85" name="Connecteur droit avec flèche 84"/>
          <p:cNvCxnSpPr/>
          <p:nvPr/>
        </p:nvCxnSpPr>
        <p:spPr>
          <a:xfrm flipH="1" flipV="1">
            <a:off x="5409284" y="4446809"/>
            <a:ext cx="1079880" cy="58988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84" idx="1"/>
          </p:cNvCxnSpPr>
          <p:nvPr/>
        </p:nvCxnSpPr>
        <p:spPr>
          <a:xfrm flipH="1">
            <a:off x="2273324" y="4294409"/>
            <a:ext cx="694966" cy="36370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H="1">
            <a:off x="2181351" y="4446809"/>
            <a:ext cx="786939" cy="76439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436664" y="787570"/>
            <a:ext cx="1836660" cy="2381965"/>
            <a:chOff x="436664" y="787570"/>
            <a:chExt cx="1836660" cy="2381965"/>
          </a:xfrm>
        </p:grpSpPr>
        <p:sp>
          <p:nvSpPr>
            <p:cNvPr id="37" name="Cylindre 36"/>
            <p:cNvSpPr/>
            <p:nvPr/>
          </p:nvSpPr>
          <p:spPr>
            <a:xfrm>
              <a:off x="436664" y="787570"/>
              <a:ext cx="1836660" cy="2381965"/>
            </a:xfrm>
            <a:prstGeom prst="can">
              <a:avLst>
                <a:gd name="adj" fmla="val 16329"/>
              </a:avLst>
            </a:prstGeom>
            <a:solidFill>
              <a:srgbClr val="8000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OpenETCS System</a:t>
              </a:r>
            </a:p>
            <a:p>
              <a:pPr algn="ctr"/>
              <a:r>
                <a:rPr lang="fr-FR" sz="1600" dirty="0" smtClean="0">
                  <a:solidFill>
                    <a:schemeClr val="bg1"/>
                  </a:solidFill>
                </a:rPr>
                <a:t>Requirements</a:t>
              </a: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  <a:p>
              <a:pPr algn="ctr"/>
              <a:endParaRPr lang="fr-FR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7681" y="2496575"/>
              <a:ext cx="1504877" cy="555569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/>
                <a:t>Subsystem</a:t>
              </a:r>
              <a:r>
                <a:rPr lang="fr-FR" dirty="0" smtClean="0"/>
                <a:t> </a:t>
              </a:r>
              <a:r>
                <a:rPr lang="fr-FR" sz="1600" dirty="0" err="1" smtClean="0"/>
                <a:t>level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2435" y="1800395"/>
              <a:ext cx="1504877" cy="519566"/>
            </a:xfrm>
            <a:prstGeom prst="rect">
              <a:avLst/>
            </a:prstGeom>
            <a:solidFill>
              <a:srgbClr val="CC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System </a:t>
              </a:r>
              <a:r>
                <a:rPr lang="fr-FR" sz="1600" dirty="0" err="1" smtClean="0"/>
                <a:t>level</a:t>
              </a:r>
              <a:endParaRPr lang="fr-FR" sz="1600" dirty="0"/>
            </a:p>
          </p:txBody>
        </p:sp>
      </p:grpSp>
      <p:cxnSp>
        <p:nvCxnSpPr>
          <p:cNvPr id="43" name="Connecteur droit avec flèche 42"/>
          <p:cNvCxnSpPr/>
          <p:nvPr/>
        </p:nvCxnSpPr>
        <p:spPr>
          <a:xfrm flipH="1">
            <a:off x="2047322" y="1726429"/>
            <a:ext cx="2659423" cy="450629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2027849" y="1726429"/>
            <a:ext cx="2337365" cy="359186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027849" y="1906022"/>
            <a:ext cx="2337365" cy="751270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047322" y="1852660"/>
            <a:ext cx="2659423" cy="1006812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2181350" y="2805826"/>
            <a:ext cx="1840428" cy="1398884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>
            <a:off x="2181351" y="2859472"/>
            <a:ext cx="2183863" cy="149329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2181350" y="3052144"/>
            <a:ext cx="2183864" cy="1394665"/>
          </a:xfrm>
          <a:prstGeom prst="straightConnector1">
            <a:avLst/>
          </a:prstGeom>
          <a:ln>
            <a:solidFill>
              <a:srgbClr val="FF6600"/>
            </a:solidFill>
            <a:prstDash val="sysDash"/>
            <a:headEnd type="oval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er 34"/>
          <p:cNvGrpSpPr/>
          <p:nvPr/>
        </p:nvGrpSpPr>
        <p:grpSpPr>
          <a:xfrm>
            <a:off x="6563657" y="533395"/>
            <a:ext cx="2384613" cy="370751"/>
            <a:chOff x="6294158" y="420861"/>
            <a:chExt cx="2384613" cy="370751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 flipV="1">
              <a:off x="6737074" y="420861"/>
              <a:ext cx="1642100" cy="5815"/>
            </a:xfrm>
            <a:prstGeom prst="straightConnector1">
              <a:avLst/>
            </a:prstGeom>
            <a:ln>
              <a:solidFill>
                <a:srgbClr val="FF6600"/>
              </a:solidFill>
              <a:prstDash val="sysDash"/>
              <a:headEnd type="oval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6294158" y="483835"/>
              <a:ext cx="23846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u-ES" sz="1400" dirty="0" smtClean="0"/>
                <a:t>Deduce (create) requirements</a:t>
              </a:r>
              <a:endParaRPr lang="eu-ES" sz="1400" dirty="0"/>
            </a:p>
          </p:txBody>
        </p:sp>
      </p:grpSp>
      <p:sp>
        <p:nvSpPr>
          <p:cNvPr id="36" name="ZoneTexte 35"/>
          <p:cNvSpPr txBox="1"/>
          <p:nvPr/>
        </p:nvSpPr>
        <p:spPr>
          <a:xfrm>
            <a:off x="3326812" y="0"/>
            <a:ext cx="338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Summary</a:t>
            </a:r>
            <a:r>
              <a:rPr lang="fr-FR" dirty="0" smtClean="0"/>
              <a:t> of </a:t>
            </a:r>
            <a:r>
              <a:rPr lang="fr-FR" dirty="0" err="1" smtClean="0"/>
              <a:t>requirement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191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339</Words>
  <Application>Microsoft Macintosh PowerPoint</Application>
  <PresentationFormat>Présentation à l'écran (4:3)</PresentationFormat>
  <Paragraphs>261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SAMARES ENGINEERING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FAUDOU raphael</dc:creator>
  <cp:lastModifiedBy>FAUDOU raphael</cp:lastModifiedBy>
  <cp:revision>5</cp:revision>
  <dcterms:created xsi:type="dcterms:W3CDTF">2015-11-03T09:37:16Z</dcterms:created>
  <dcterms:modified xsi:type="dcterms:W3CDTF">2015-11-03T14:59:24Z</dcterms:modified>
</cp:coreProperties>
</file>