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65" r:id="rId6"/>
    <p:sldId id="262" r:id="rId7"/>
    <p:sldId id="263" r:id="rId8"/>
    <p:sldId id="264" r:id="rId9"/>
    <p:sldId id="269" r:id="rId10"/>
    <p:sldId id="266" r:id="rId11"/>
    <p:sldId id="270" r:id="rId12"/>
    <p:sldId id="267" r:id="rId13"/>
    <p:sldId id="271" r:id="rId14"/>
    <p:sldId id="268" r:id="rId15"/>
    <p:sldId id="274"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74" d="100"/>
          <a:sy n="74" d="100"/>
        </p:scale>
        <p:origin x="2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3FF6-AA2B-C422-3687-16A0DA5963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4FC942-27E0-27CD-F54C-5606429A8A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EA63C2-48A5-75C6-267C-97F9EA3A6FD2}"/>
              </a:ext>
            </a:extLst>
          </p:cNvPr>
          <p:cNvSpPr>
            <a:spLocks noGrp="1"/>
          </p:cNvSpPr>
          <p:nvPr>
            <p:ph type="dt" sz="half" idx="10"/>
          </p:nvPr>
        </p:nvSpPr>
        <p:spPr/>
        <p:txBody>
          <a:bodyPr/>
          <a:lstStyle/>
          <a:p>
            <a:fld id="{4E0E6DA9-B984-4DD0-A4F4-D077B8BD92F2}" type="datetimeFigureOut">
              <a:rPr lang="en-US" smtClean="0"/>
              <a:t>6/18/2023</a:t>
            </a:fld>
            <a:endParaRPr lang="en-US"/>
          </a:p>
        </p:txBody>
      </p:sp>
      <p:sp>
        <p:nvSpPr>
          <p:cNvPr id="5" name="Footer Placeholder 4">
            <a:extLst>
              <a:ext uri="{FF2B5EF4-FFF2-40B4-BE49-F238E27FC236}">
                <a16:creationId xmlns:a16="http://schemas.microsoft.com/office/drawing/2014/main" id="{7FF22792-16FD-8A16-5BC5-FE3EE2180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CFA70-686B-DE59-3EEC-2DE5AB1C7C85}"/>
              </a:ext>
            </a:extLst>
          </p:cNvPr>
          <p:cNvSpPr>
            <a:spLocks noGrp="1"/>
          </p:cNvSpPr>
          <p:nvPr>
            <p:ph type="sldNum" sz="quarter" idx="12"/>
          </p:nvPr>
        </p:nvSpPr>
        <p:spPr/>
        <p:txBody>
          <a:bodyPr/>
          <a:lstStyle/>
          <a:p>
            <a:fld id="{7EA16B6B-32AC-4457-8C8F-EBF198EB9513}" type="slidenum">
              <a:rPr lang="en-US" smtClean="0"/>
              <a:t>‹#›</a:t>
            </a:fld>
            <a:endParaRPr lang="en-US"/>
          </a:p>
        </p:txBody>
      </p:sp>
    </p:spTree>
    <p:extLst>
      <p:ext uri="{BB962C8B-B14F-4D97-AF65-F5344CB8AC3E}">
        <p14:creationId xmlns:p14="http://schemas.microsoft.com/office/powerpoint/2010/main" val="292426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CB94-86B7-2E9B-FD71-83CE3D187E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1B81FE-7771-5827-6A38-5181EB17AC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8D0F2-826F-A0A2-D6CC-4628E53C7DC8}"/>
              </a:ext>
            </a:extLst>
          </p:cNvPr>
          <p:cNvSpPr>
            <a:spLocks noGrp="1"/>
          </p:cNvSpPr>
          <p:nvPr>
            <p:ph type="dt" sz="half" idx="10"/>
          </p:nvPr>
        </p:nvSpPr>
        <p:spPr/>
        <p:txBody>
          <a:bodyPr/>
          <a:lstStyle/>
          <a:p>
            <a:fld id="{4E0E6DA9-B984-4DD0-A4F4-D077B8BD92F2}" type="datetimeFigureOut">
              <a:rPr lang="en-US" smtClean="0"/>
              <a:t>6/18/2023</a:t>
            </a:fld>
            <a:endParaRPr lang="en-US"/>
          </a:p>
        </p:txBody>
      </p:sp>
      <p:sp>
        <p:nvSpPr>
          <p:cNvPr id="5" name="Footer Placeholder 4">
            <a:extLst>
              <a:ext uri="{FF2B5EF4-FFF2-40B4-BE49-F238E27FC236}">
                <a16:creationId xmlns:a16="http://schemas.microsoft.com/office/drawing/2014/main" id="{199B65BF-137B-36D1-C2CC-A986B30C8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AE084-5632-6D96-37AE-D765B11264A3}"/>
              </a:ext>
            </a:extLst>
          </p:cNvPr>
          <p:cNvSpPr>
            <a:spLocks noGrp="1"/>
          </p:cNvSpPr>
          <p:nvPr>
            <p:ph type="sldNum" sz="quarter" idx="12"/>
          </p:nvPr>
        </p:nvSpPr>
        <p:spPr/>
        <p:txBody>
          <a:bodyPr/>
          <a:lstStyle/>
          <a:p>
            <a:fld id="{7EA16B6B-32AC-4457-8C8F-EBF198EB9513}" type="slidenum">
              <a:rPr lang="en-US" smtClean="0"/>
              <a:t>‹#›</a:t>
            </a:fld>
            <a:endParaRPr lang="en-US"/>
          </a:p>
        </p:txBody>
      </p:sp>
    </p:spTree>
    <p:extLst>
      <p:ext uri="{BB962C8B-B14F-4D97-AF65-F5344CB8AC3E}">
        <p14:creationId xmlns:p14="http://schemas.microsoft.com/office/powerpoint/2010/main" val="236926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3223F-AB99-0F3F-48EB-D8288DC7C3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E83E51-1D9A-3D69-3968-42CEC34B5D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3B27A-CD27-2318-7D92-33A498F9E630}"/>
              </a:ext>
            </a:extLst>
          </p:cNvPr>
          <p:cNvSpPr>
            <a:spLocks noGrp="1"/>
          </p:cNvSpPr>
          <p:nvPr>
            <p:ph type="dt" sz="half" idx="10"/>
          </p:nvPr>
        </p:nvSpPr>
        <p:spPr/>
        <p:txBody>
          <a:bodyPr/>
          <a:lstStyle/>
          <a:p>
            <a:fld id="{4E0E6DA9-B984-4DD0-A4F4-D077B8BD92F2}" type="datetimeFigureOut">
              <a:rPr lang="en-US" smtClean="0"/>
              <a:t>6/18/2023</a:t>
            </a:fld>
            <a:endParaRPr lang="en-US"/>
          </a:p>
        </p:txBody>
      </p:sp>
      <p:sp>
        <p:nvSpPr>
          <p:cNvPr id="5" name="Footer Placeholder 4">
            <a:extLst>
              <a:ext uri="{FF2B5EF4-FFF2-40B4-BE49-F238E27FC236}">
                <a16:creationId xmlns:a16="http://schemas.microsoft.com/office/drawing/2014/main" id="{6FF0E5AE-9CC4-2DCF-8604-F6A7CC26E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769C1-2938-6E53-38C5-76EF4991E7DD}"/>
              </a:ext>
            </a:extLst>
          </p:cNvPr>
          <p:cNvSpPr>
            <a:spLocks noGrp="1"/>
          </p:cNvSpPr>
          <p:nvPr>
            <p:ph type="sldNum" sz="quarter" idx="12"/>
          </p:nvPr>
        </p:nvSpPr>
        <p:spPr/>
        <p:txBody>
          <a:bodyPr/>
          <a:lstStyle/>
          <a:p>
            <a:fld id="{7EA16B6B-32AC-4457-8C8F-EBF198EB9513}" type="slidenum">
              <a:rPr lang="en-US" smtClean="0"/>
              <a:t>‹#›</a:t>
            </a:fld>
            <a:endParaRPr lang="en-US"/>
          </a:p>
        </p:txBody>
      </p:sp>
    </p:spTree>
    <p:extLst>
      <p:ext uri="{BB962C8B-B14F-4D97-AF65-F5344CB8AC3E}">
        <p14:creationId xmlns:p14="http://schemas.microsoft.com/office/powerpoint/2010/main" val="190356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3622-FAF4-423F-7123-977B47A79C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3EF06-30DC-9A30-8079-8EB5D390D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48415-12E9-E7FF-9E7A-AFF537BFC9E5}"/>
              </a:ext>
            </a:extLst>
          </p:cNvPr>
          <p:cNvSpPr>
            <a:spLocks noGrp="1"/>
          </p:cNvSpPr>
          <p:nvPr>
            <p:ph type="dt" sz="half" idx="10"/>
          </p:nvPr>
        </p:nvSpPr>
        <p:spPr/>
        <p:txBody>
          <a:bodyPr/>
          <a:lstStyle/>
          <a:p>
            <a:fld id="{4E0E6DA9-B984-4DD0-A4F4-D077B8BD92F2}" type="datetimeFigureOut">
              <a:rPr lang="en-US" smtClean="0"/>
              <a:t>6/18/2023</a:t>
            </a:fld>
            <a:endParaRPr lang="en-US"/>
          </a:p>
        </p:txBody>
      </p:sp>
      <p:sp>
        <p:nvSpPr>
          <p:cNvPr id="5" name="Footer Placeholder 4">
            <a:extLst>
              <a:ext uri="{FF2B5EF4-FFF2-40B4-BE49-F238E27FC236}">
                <a16:creationId xmlns:a16="http://schemas.microsoft.com/office/drawing/2014/main" id="{0C8A64A4-21F7-D60E-649C-91C1332C8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759BF-79B1-2CFD-BE53-CF07E85E0990}"/>
              </a:ext>
            </a:extLst>
          </p:cNvPr>
          <p:cNvSpPr>
            <a:spLocks noGrp="1"/>
          </p:cNvSpPr>
          <p:nvPr>
            <p:ph type="sldNum" sz="quarter" idx="12"/>
          </p:nvPr>
        </p:nvSpPr>
        <p:spPr/>
        <p:txBody>
          <a:bodyPr/>
          <a:lstStyle/>
          <a:p>
            <a:fld id="{7EA16B6B-32AC-4457-8C8F-EBF198EB9513}" type="slidenum">
              <a:rPr lang="en-US" smtClean="0"/>
              <a:t>‹#›</a:t>
            </a:fld>
            <a:endParaRPr lang="en-US"/>
          </a:p>
        </p:txBody>
      </p:sp>
    </p:spTree>
    <p:extLst>
      <p:ext uri="{BB962C8B-B14F-4D97-AF65-F5344CB8AC3E}">
        <p14:creationId xmlns:p14="http://schemas.microsoft.com/office/powerpoint/2010/main" val="316332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99C3-DF2F-FA19-E3D7-AC3E141A65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AC9AB5-4602-1AAE-B098-36EEEA5B63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C8CF57-D48C-DD19-EFDE-8EF03636C2B0}"/>
              </a:ext>
            </a:extLst>
          </p:cNvPr>
          <p:cNvSpPr>
            <a:spLocks noGrp="1"/>
          </p:cNvSpPr>
          <p:nvPr>
            <p:ph type="dt" sz="half" idx="10"/>
          </p:nvPr>
        </p:nvSpPr>
        <p:spPr/>
        <p:txBody>
          <a:bodyPr/>
          <a:lstStyle/>
          <a:p>
            <a:fld id="{4E0E6DA9-B984-4DD0-A4F4-D077B8BD92F2}" type="datetimeFigureOut">
              <a:rPr lang="en-US" smtClean="0"/>
              <a:t>6/18/2023</a:t>
            </a:fld>
            <a:endParaRPr lang="en-US"/>
          </a:p>
        </p:txBody>
      </p:sp>
      <p:sp>
        <p:nvSpPr>
          <p:cNvPr id="5" name="Footer Placeholder 4">
            <a:extLst>
              <a:ext uri="{FF2B5EF4-FFF2-40B4-BE49-F238E27FC236}">
                <a16:creationId xmlns:a16="http://schemas.microsoft.com/office/drawing/2014/main" id="{F168D262-A691-52D3-0CA7-E7DCDDA42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3ECE3-AB9B-B967-12F6-B9B39735DAF8}"/>
              </a:ext>
            </a:extLst>
          </p:cNvPr>
          <p:cNvSpPr>
            <a:spLocks noGrp="1"/>
          </p:cNvSpPr>
          <p:nvPr>
            <p:ph type="sldNum" sz="quarter" idx="12"/>
          </p:nvPr>
        </p:nvSpPr>
        <p:spPr/>
        <p:txBody>
          <a:bodyPr/>
          <a:lstStyle/>
          <a:p>
            <a:fld id="{7EA16B6B-32AC-4457-8C8F-EBF198EB9513}" type="slidenum">
              <a:rPr lang="en-US" smtClean="0"/>
              <a:t>‹#›</a:t>
            </a:fld>
            <a:endParaRPr lang="en-US"/>
          </a:p>
        </p:txBody>
      </p:sp>
    </p:spTree>
    <p:extLst>
      <p:ext uri="{BB962C8B-B14F-4D97-AF65-F5344CB8AC3E}">
        <p14:creationId xmlns:p14="http://schemas.microsoft.com/office/powerpoint/2010/main" val="384978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2358-85DE-FD9D-85B1-B212B90A9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9CDEDB-459B-5B85-77F0-745668666B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9AC208-A785-E958-A4F0-7E5AC78142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0F76E6-9A1B-71A7-E38C-79A13B69D569}"/>
              </a:ext>
            </a:extLst>
          </p:cNvPr>
          <p:cNvSpPr>
            <a:spLocks noGrp="1"/>
          </p:cNvSpPr>
          <p:nvPr>
            <p:ph type="dt" sz="half" idx="10"/>
          </p:nvPr>
        </p:nvSpPr>
        <p:spPr/>
        <p:txBody>
          <a:bodyPr/>
          <a:lstStyle/>
          <a:p>
            <a:fld id="{4E0E6DA9-B984-4DD0-A4F4-D077B8BD92F2}" type="datetimeFigureOut">
              <a:rPr lang="en-US" smtClean="0"/>
              <a:t>6/18/2023</a:t>
            </a:fld>
            <a:endParaRPr lang="en-US"/>
          </a:p>
        </p:txBody>
      </p:sp>
      <p:sp>
        <p:nvSpPr>
          <p:cNvPr id="6" name="Footer Placeholder 5">
            <a:extLst>
              <a:ext uri="{FF2B5EF4-FFF2-40B4-BE49-F238E27FC236}">
                <a16:creationId xmlns:a16="http://schemas.microsoft.com/office/drawing/2014/main" id="{968D75F4-B0CA-772A-845D-1FCF198AC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17798-58B4-8256-1CD9-E6D0923B7676}"/>
              </a:ext>
            </a:extLst>
          </p:cNvPr>
          <p:cNvSpPr>
            <a:spLocks noGrp="1"/>
          </p:cNvSpPr>
          <p:nvPr>
            <p:ph type="sldNum" sz="quarter" idx="12"/>
          </p:nvPr>
        </p:nvSpPr>
        <p:spPr/>
        <p:txBody>
          <a:bodyPr/>
          <a:lstStyle/>
          <a:p>
            <a:fld id="{7EA16B6B-32AC-4457-8C8F-EBF198EB9513}" type="slidenum">
              <a:rPr lang="en-US" smtClean="0"/>
              <a:t>‹#›</a:t>
            </a:fld>
            <a:endParaRPr lang="en-US"/>
          </a:p>
        </p:txBody>
      </p:sp>
    </p:spTree>
    <p:extLst>
      <p:ext uri="{BB962C8B-B14F-4D97-AF65-F5344CB8AC3E}">
        <p14:creationId xmlns:p14="http://schemas.microsoft.com/office/powerpoint/2010/main" val="246454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4591-44CB-F365-9C8F-A954088E3D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C157F4-184D-F783-2CD7-0628FE0F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5EE68B-A07C-C91C-E610-C21F61C0BE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FDC473-3E34-B0C6-583E-77E6AD094C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7CA12-E78F-0946-DFB7-AA2B4F535D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1ECF79-8036-579F-FF8E-0F126AF9F720}"/>
              </a:ext>
            </a:extLst>
          </p:cNvPr>
          <p:cNvSpPr>
            <a:spLocks noGrp="1"/>
          </p:cNvSpPr>
          <p:nvPr>
            <p:ph type="dt" sz="half" idx="10"/>
          </p:nvPr>
        </p:nvSpPr>
        <p:spPr/>
        <p:txBody>
          <a:bodyPr/>
          <a:lstStyle/>
          <a:p>
            <a:fld id="{4E0E6DA9-B984-4DD0-A4F4-D077B8BD92F2}" type="datetimeFigureOut">
              <a:rPr lang="en-US" smtClean="0"/>
              <a:t>6/18/2023</a:t>
            </a:fld>
            <a:endParaRPr lang="en-US"/>
          </a:p>
        </p:txBody>
      </p:sp>
      <p:sp>
        <p:nvSpPr>
          <p:cNvPr id="8" name="Footer Placeholder 7">
            <a:extLst>
              <a:ext uri="{FF2B5EF4-FFF2-40B4-BE49-F238E27FC236}">
                <a16:creationId xmlns:a16="http://schemas.microsoft.com/office/drawing/2014/main" id="{84425089-3FB6-7873-7D2F-F4C97F434A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CB8A01-9434-112B-DCF2-A3F3C06EB10B}"/>
              </a:ext>
            </a:extLst>
          </p:cNvPr>
          <p:cNvSpPr>
            <a:spLocks noGrp="1"/>
          </p:cNvSpPr>
          <p:nvPr>
            <p:ph type="sldNum" sz="quarter" idx="12"/>
          </p:nvPr>
        </p:nvSpPr>
        <p:spPr/>
        <p:txBody>
          <a:bodyPr/>
          <a:lstStyle/>
          <a:p>
            <a:fld id="{7EA16B6B-32AC-4457-8C8F-EBF198EB9513}" type="slidenum">
              <a:rPr lang="en-US" smtClean="0"/>
              <a:t>‹#›</a:t>
            </a:fld>
            <a:endParaRPr lang="en-US"/>
          </a:p>
        </p:txBody>
      </p:sp>
    </p:spTree>
    <p:extLst>
      <p:ext uri="{BB962C8B-B14F-4D97-AF65-F5344CB8AC3E}">
        <p14:creationId xmlns:p14="http://schemas.microsoft.com/office/powerpoint/2010/main" val="131579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D576-ADE2-CCA3-984C-FAFB88FD09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4951D-DF43-3F60-2B3D-E973C179EB29}"/>
              </a:ext>
            </a:extLst>
          </p:cNvPr>
          <p:cNvSpPr>
            <a:spLocks noGrp="1"/>
          </p:cNvSpPr>
          <p:nvPr>
            <p:ph type="dt" sz="half" idx="10"/>
          </p:nvPr>
        </p:nvSpPr>
        <p:spPr/>
        <p:txBody>
          <a:bodyPr/>
          <a:lstStyle/>
          <a:p>
            <a:fld id="{4E0E6DA9-B984-4DD0-A4F4-D077B8BD92F2}" type="datetimeFigureOut">
              <a:rPr lang="en-US" smtClean="0"/>
              <a:t>6/18/2023</a:t>
            </a:fld>
            <a:endParaRPr lang="en-US"/>
          </a:p>
        </p:txBody>
      </p:sp>
      <p:sp>
        <p:nvSpPr>
          <p:cNvPr id="4" name="Footer Placeholder 3">
            <a:extLst>
              <a:ext uri="{FF2B5EF4-FFF2-40B4-BE49-F238E27FC236}">
                <a16:creationId xmlns:a16="http://schemas.microsoft.com/office/drawing/2014/main" id="{6FF9C82D-2993-C869-EA33-BAF435C467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7AC46B-CB29-C3C7-2D71-BE6BD170E75A}"/>
              </a:ext>
            </a:extLst>
          </p:cNvPr>
          <p:cNvSpPr>
            <a:spLocks noGrp="1"/>
          </p:cNvSpPr>
          <p:nvPr>
            <p:ph type="sldNum" sz="quarter" idx="12"/>
          </p:nvPr>
        </p:nvSpPr>
        <p:spPr/>
        <p:txBody>
          <a:bodyPr/>
          <a:lstStyle/>
          <a:p>
            <a:fld id="{7EA16B6B-32AC-4457-8C8F-EBF198EB9513}" type="slidenum">
              <a:rPr lang="en-US" smtClean="0"/>
              <a:t>‹#›</a:t>
            </a:fld>
            <a:endParaRPr lang="en-US"/>
          </a:p>
        </p:txBody>
      </p:sp>
    </p:spTree>
    <p:extLst>
      <p:ext uri="{BB962C8B-B14F-4D97-AF65-F5344CB8AC3E}">
        <p14:creationId xmlns:p14="http://schemas.microsoft.com/office/powerpoint/2010/main" val="98762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FD80B-9A4A-7898-2DA4-C9B850CA18EC}"/>
              </a:ext>
            </a:extLst>
          </p:cNvPr>
          <p:cNvSpPr>
            <a:spLocks noGrp="1"/>
          </p:cNvSpPr>
          <p:nvPr>
            <p:ph type="dt" sz="half" idx="10"/>
          </p:nvPr>
        </p:nvSpPr>
        <p:spPr/>
        <p:txBody>
          <a:bodyPr/>
          <a:lstStyle/>
          <a:p>
            <a:fld id="{4E0E6DA9-B984-4DD0-A4F4-D077B8BD92F2}" type="datetimeFigureOut">
              <a:rPr lang="en-US" smtClean="0"/>
              <a:t>6/18/2023</a:t>
            </a:fld>
            <a:endParaRPr lang="en-US"/>
          </a:p>
        </p:txBody>
      </p:sp>
      <p:sp>
        <p:nvSpPr>
          <p:cNvPr id="3" name="Footer Placeholder 2">
            <a:extLst>
              <a:ext uri="{FF2B5EF4-FFF2-40B4-BE49-F238E27FC236}">
                <a16:creationId xmlns:a16="http://schemas.microsoft.com/office/drawing/2014/main" id="{EE925D27-1487-8F00-35CA-C5632F8592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C0DCB0-E1AA-0D21-3F85-A30B896E4296}"/>
              </a:ext>
            </a:extLst>
          </p:cNvPr>
          <p:cNvSpPr>
            <a:spLocks noGrp="1"/>
          </p:cNvSpPr>
          <p:nvPr>
            <p:ph type="sldNum" sz="quarter" idx="12"/>
          </p:nvPr>
        </p:nvSpPr>
        <p:spPr/>
        <p:txBody>
          <a:bodyPr/>
          <a:lstStyle/>
          <a:p>
            <a:fld id="{7EA16B6B-32AC-4457-8C8F-EBF198EB9513}" type="slidenum">
              <a:rPr lang="en-US" smtClean="0"/>
              <a:t>‹#›</a:t>
            </a:fld>
            <a:endParaRPr lang="en-US"/>
          </a:p>
        </p:txBody>
      </p:sp>
    </p:spTree>
    <p:extLst>
      <p:ext uri="{BB962C8B-B14F-4D97-AF65-F5344CB8AC3E}">
        <p14:creationId xmlns:p14="http://schemas.microsoft.com/office/powerpoint/2010/main" val="295554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F59F-294D-7A0D-BFB2-8644C8F85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A4955D-4428-C520-ABDB-7E6811073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A8662E-F7A6-3B52-6FBD-F18362E58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79FB3-7114-D58E-462E-F38D7C841AC4}"/>
              </a:ext>
            </a:extLst>
          </p:cNvPr>
          <p:cNvSpPr>
            <a:spLocks noGrp="1"/>
          </p:cNvSpPr>
          <p:nvPr>
            <p:ph type="dt" sz="half" idx="10"/>
          </p:nvPr>
        </p:nvSpPr>
        <p:spPr/>
        <p:txBody>
          <a:bodyPr/>
          <a:lstStyle/>
          <a:p>
            <a:fld id="{4E0E6DA9-B984-4DD0-A4F4-D077B8BD92F2}" type="datetimeFigureOut">
              <a:rPr lang="en-US" smtClean="0"/>
              <a:t>6/18/2023</a:t>
            </a:fld>
            <a:endParaRPr lang="en-US"/>
          </a:p>
        </p:txBody>
      </p:sp>
      <p:sp>
        <p:nvSpPr>
          <p:cNvPr id="6" name="Footer Placeholder 5">
            <a:extLst>
              <a:ext uri="{FF2B5EF4-FFF2-40B4-BE49-F238E27FC236}">
                <a16:creationId xmlns:a16="http://schemas.microsoft.com/office/drawing/2014/main" id="{E0CE4ACB-0540-59A3-78F9-C633468AD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A400E-FA87-F561-4DFD-0B74E73EEF72}"/>
              </a:ext>
            </a:extLst>
          </p:cNvPr>
          <p:cNvSpPr>
            <a:spLocks noGrp="1"/>
          </p:cNvSpPr>
          <p:nvPr>
            <p:ph type="sldNum" sz="quarter" idx="12"/>
          </p:nvPr>
        </p:nvSpPr>
        <p:spPr/>
        <p:txBody>
          <a:bodyPr/>
          <a:lstStyle/>
          <a:p>
            <a:fld id="{7EA16B6B-32AC-4457-8C8F-EBF198EB9513}" type="slidenum">
              <a:rPr lang="en-US" smtClean="0"/>
              <a:t>‹#›</a:t>
            </a:fld>
            <a:endParaRPr lang="en-US"/>
          </a:p>
        </p:txBody>
      </p:sp>
    </p:spTree>
    <p:extLst>
      <p:ext uri="{BB962C8B-B14F-4D97-AF65-F5344CB8AC3E}">
        <p14:creationId xmlns:p14="http://schemas.microsoft.com/office/powerpoint/2010/main" val="243102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E626-BA53-9C96-174F-551096595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BEF739-DD9B-CB6B-143A-338774196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557C7F-E8C3-8EB6-A5AC-A42C13488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D998CE-A107-82DF-A1FF-BDEC0F845EF6}"/>
              </a:ext>
            </a:extLst>
          </p:cNvPr>
          <p:cNvSpPr>
            <a:spLocks noGrp="1"/>
          </p:cNvSpPr>
          <p:nvPr>
            <p:ph type="dt" sz="half" idx="10"/>
          </p:nvPr>
        </p:nvSpPr>
        <p:spPr/>
        <p:txBody>
          <a:bodyPr/>
          <a:lstStyle/>
          <a:p>
            <a:fld id="{4E0E6DA9-B984-4DD0-A4F4-D077B8BD92F2}" type="datetimeFigureOut">
              <a:rPr lang="en-US" smtClean="0"/>
              <a:t>6/18/2023</a:t>
            </a:fld>
            <a:endParaRPr lang="en-US"/>
          </a:p>
        </p:txBody>
      </p:sp>
      <p:sp>
        <p:nvSpPr>
          <p:cNvPr id="6" name="Footer Placeholder 5">
            <a:extLst>
              <a:ext uri="{FF2B5EF4-FFF2-40B4-BE49-F238E27FC236}">
                <a16:creationId xmlns:a16="http://schemas.microsoft.com/office/drawing/2014/main" id="{3550DA80-890B-9414-1683-461ACD707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768FF-EF52-BFC5-9CD6-0F732300EE29}"/>
              </a:ext>
            </a:extLst>
          </p:cNvPr>
          <p:cNvSpPr>
            <a:spLocks noGrp="1"/>
          </p:cNvSpPr>
          <p:nvPr>
            <p:ph type="sldNum" sz="quarter" idx="12"/>
          </p:nvPr>
        </p:nvSpPr>
        <p:spPr/>
        <p:txBody>
          <a:bodyPr/>
          <a:lstStyle/>
          <a:p>
            <a:fld id="{7EA16B6B-32AC-4457-8C8F-EBF198EB9513}" type="slidenum">
              <a:rPr lang="en-US" smtClean="0"/>
              <a:t>‹#›</a:t>
            </a:fld>
            <a:endParaRPr lang="en-US"/>
          </a:p>
        </p:txBody>
      </p:sp>
    </p:spTree>
    <p:extLst>
      <p:ext uri="{BB962C8B-B14F-4D97-AF65-F5344CB8AC3E}">
        <p14:creationId xmlns:p14="http://schemas.microsoft.com/office/powerpoint/2010/main" val="104236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6BCBA-8872-751E-40E4-B804EFEE1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2F71A8-AC83-5095-EFFE-14D44BC96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4FE2E-F9E0-EC51-B3F7-3F1DD6E7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E6DA9-B984-4DD0-A4F4-D077B8BD92F2}" type="datetimeFigureOut">
              <a:rPr lang="en-US" smtClean="0"/>
              <a:t>6/18/2023</a:t>
            </a:fld>
            <a:endParaRPr lang="en-US"/>
          </a:p>
        </p:txBody>
      </p:sp>
      <p:sp>
        <p:nvSpPr>
          <p:cNvPr id="5" name="Footer Placeholder 4">
            <a:extLst>
              <a:ext uri="{FF2B5EF4-FFF2-40B4-BE49-F238E27FC236}">
                <a16:creationId xmlns:a16="http://schemas.microsoft.com/office/drawing/2014/main" id="{DAD36880-3B7B-CA68-73F4-BF19C4A7B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658D78-0122-9357-72BA-5A285B04D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16B6B-32AC-4457-8C8F-EBF198EB9513}" type="slidenum">
              <a:rPr lang="en-US" smtClean="0"/>
              <a:t>‹#›</a:t>
            </a:fld>
            <a:endParaRPr lang="en-US"/>
          </a:p>
        </p:txBody>
      </p:sp>
    </p:spTree>
    <p:extLst>
      <p:ext uri="{BB962C8B-B14F-4D97-AF65-F5344CB8AC3E}">
        <p14:creationId xmlns:p14="http://schemas.microsoft.com/office/powerpoint/2010/main" val="3606585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B28B-3C39-ABBD-8A62-A19949799A85}"/>
              </a:ext>
            </a:extLst>
          </p:cNvPr>
          <p:cNvSpPr>
            <a:spLocks noGrp="1"/>
          </p:cNvSpPr>
          <p:nvPr>
            <p:ph type="ctrTitle"/>
          </p:nvPr>
        </p:nvSpPr>
        <p:spPr>
          <a:xfrm>
            <a:off x="1524000" y="6349285"/>
            <a:ext cx="9144000" cy="508715"/>
          </a:xfrm>
        </p:spPr>
        <p:txBody>
          <a:bodyPr>
            <a:normAutofit fontScale="90000"/>
          </a:bodyPr>
          <a:lstStyle/>
          <a:p>
            <a:r>
              <a:rPr lang="en-FI" sz="1800" dirty="0">
                <a:effectLst>
                  <a:outerShdw blurRad="38100" dist="38100" dir="2700000" algn="tl">
                    <a:srgbClr val="000000">
                      <a:alpha val="43137"/>
                    </a:srgbClr>
                  </a:outerShdw>
                </a:effectLst>
                <a:latin typeface="Times new roman "/>
              </a:rPr>
              <a:t>GRAY PANTHERS</a:t>
            </a:r>
            <a:br>
              <a:rPr lang="en-FI" sz="1800" dirty="0">
                <a:effectLst>
                  <a:outerShdw blurRad="38100" dist="38100" dir="2700000" algn="tl">
                    <a:srgbClr val="000000">
                      <a:alpha val="43137"/>
                    </a:srgbClr>
                  </a:outerShdw>
                </a:effectLst>
                <a:latin typeface="Times new roman "/>
              </a:rPr>
            </a:br>
            <a:r>
              <a:rPr lang="en-US" sz="2000" dirty="0">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A M</a:t>
            </a:r>
            <a:r>
              <a:rPr lang="en-FI" sz="2000" dirty="0">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ODERN</a:t>
            </a:r>
            <a:r>
              <a:rPr lang="en-US" sz="2000" dirty="0">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 R</a:t>
            </a:r>
            <a:r>
              <a:rPr lang="en-FI" sz="2000" dirty="0">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EAL</a:t>
            </a:r>
            <a:r>
              <a:rPr lang="en-US" sz="2000" dirty="0">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 E</a:t>
            </a:r>
            <a:r>
              <a:rPr lang="en-FI" sz="2000" dirty="0">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STATE</a:t>
            </a:r>
            <a:r>
              <a:rPr lang="en-US" sz="2000" dirty="0">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 P</a:t>
            </a:r>
            <a:r>
              <a:rPr lang="en-FI" sz="2000" dirty="0">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ROPERTY</a:t>
            </a:r>
            <a:r>
              <a:rPr lang="en-US" sz="2000" dirty="0">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 M</a:t>
            </a:r>
            <a:r>
              <a:rPr lang="en-FI" sz="2000" dirty="0">
                <a:effectLst>
                  <a:outerShdw blurRad="38100" dist="38100" dir="2700000" algn="tl">
                    <a:srgbClr val="000000">
                      <a:alpha val="43137"/>
                    </a:srgbClr>
                  </a:outerShdw>
                </a:effectLst>
                <a:latin typeface="+mn-lt"/>
                <a:ea typeface="Times New Roman" panose="02020603050405020304" pitchFamily="18" charset="0"/>
                <a:cs typeface="Times New Roman" panose="02020603050405020304" pitchFamily="18" charset="0"/>
              </a:rPr>
              <a:t>ANAGEMENT</a:t>
            </a:r>
            <a:endParaRPr lang="en-US" sz="2000" dirty="0">
              <a:effectLst>
                <a:outerShdw blurRad="38100" dist="38100" dir="2700000" algn="tl">
                  <a:srgbClr val="000000">
                    <a:alpha val="43137"/>
                  </a:srgbClr>
                </a:outerShdw>
              </a:effectLst>
              <a:latin typeface="+mn-lt"/>
            </a:endParaRPr>
          </a:p>
        </p:txBody>
      </p:sp>
      <p:sp>
        <p:nvSpPr>
          <p:cNvPr id="3" name="Subtitle 2">
            <a:extLst>
              <a:ext uri="{FF2B5EF4-FFF2-40B4-BE49-F238E27FC236}">
                <a16:creationId xmlns:a16="http://schemas.microsoft.com/office/drawing/2014/main" id="{F5AFB0CB-B1FF-0AC3-844C-5CB8522D0105}"/>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E6AE317D-E560-F9BC-841A-75115E98B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165" y="0"/>
            <a:ext cx="10799669" cy="6104586"/>
          </a:xfrm>
          <a:prstGeom prst="rect">
            <a:avLst/>
          </a:prstGeom>
        </p:spPr>
      </p:pic>
    </p:spTree>
    <p:extLst>
      <p:ext uri="{BB962C8B-B14F-4D97-AF65-F5344CB8AC3E}">
        <p14:creationId xmlns:p14="http://schemas.microsoft.com/office/powerpoint/2010/main" val="621897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C349-A426-5682-A3E7-B848DC9FE6FF}"/>
              </a:ext>
            </a:extLst>
          </p:cNvPr>
          <p:cNvSpPr>
            <a:spLocks noGrp="1"/>
          </p:cNvSpPr>
          <p:nvPr>
            <p:ph type="title"/>
          </p:nvPr>
        </p:nvSpPr>
        <p:spPr>
          <a:xfrm>
            <a:off x="839788" y="0"/>
            <a:ext cx="10515600" cy="1081825"/>
          </a:xfrm>
        </p:spPr>
        <p:txBody>
          <a:bodyPr>
            <a:normAutofit fontScale="90000"/>
          </a:bodyPr>
          <a:lstStyle/>
          <a:p>
            <a:br>
              <a:rPr lang="en-FI" sz="2000" b="1" dirty="0">
                <a:effectLst/>
                <a:latin typeface="+mn-lt"/>
                <a:ea typeface="Times New Roman" panose="02020603050405020304" pitchFamily="18" charset="0"/>
                <a:cs typeface="Times New Roman" panose="02020603050405020304" pitchFamily="18" charset="0"/>
              </a:rPr>
            </a:br>
            <a:br>
              <a:rPr lang="en-FI" sz="2000" b="1" dirty="0">
                <a:effectLst/>
                <a:latin typeface="+mn-lt"/>
                <a:ea typeface="Times New Roman" panose="02020603050405020304" pitchFamily="18" charset="0"/>
                <a:cs typeface="Times New Roman" panose="02020603050405020304" pitchFamily="18" charset="0"/>
              </a:rPr>
            </a:br>
            <a:r>
              <a:rPr lang="en-US" sz="2700" b="1" dirty="0">
                <a:effectLst/>
                <a:latin typeface="+mn-lt"/>
                <a:ea typeface="Times New Roman" panose="02020603050405020304" pitchFamily="18" charset="0"/>
                <a:cs typeface="Times New Roman" panose="02020603050405020304" pitchFamily="18" charset="0"/>
              </a:rPr>
              <a:t>5. Modules</a:t>
            </a:r>
            <a:br>
              <a:rPr lang="en-FI" sz="2000" b="1" dirty="0">
                <a:effectLst/>
                <a:latin typeface="+mn-lt"/>
                <a:ea typeface="Times New Roman" panose="02020603050405020304" pitchFamily="18" charset="0"/>
                <a:cs typeface="Times New Roman" panose="02020603050405020304" pitchFamily="18" charset="0"/>
              </a:rPr>
            </a:br>
            <a:br>
              <a:rPr lang="en-FI" sz="2000" b="1" dirty="0">
                <a:effectLst/>
                <a:latin typeface="+mn-lt"/>
                <a:ea typeface="Times New Roman" panose="02020603050405020304" pitchFamily="18" charset="0"/>
                <a:cs typeface="Times New Roman" panose="02020603050405020304" pitchFamily="18" charset="0"/>
              </a:rPr>
            </a:br>
            <a:br>
              <a:rPr lang="en-FI" sz="2000" b="1" dirty="0">
                <a:effectLst/>
                <a:latin typeface="+mn-lt"/>
                <a:ea typeface="Times New Roman" panose="02020603050405020304" pitchFamily="18" charset="0"/>
                <a:cs typeface="Times New Roman" panose="02020603050405020304" pitchFamily="18" charset="0"/>
              </a:rPr>
            </a:br>
            <a:endParaRPr lang="en-US" sz="2000" dirty="0"/>
          </a:p>
        </p:txBody>
      </p:sp>
      <p:sp>
        <p:nvSpPr>
          <p:cNvPr id="3" name="Text Placeholder 2">
            <a:extLst>
              <a:ext uri="{FF2B5EF4-FFF2-40B4-BE49-F238E27FC236}">
                <a16:creationId xmlns:a16="http://schemas.microsoft.com/office/drawing/2014/main" id="{C518A691-C34C-006B-B749-A065F2C6A9D4}"/>
              </a:ext>
            </a:extLst>
          </p:cNvPr>
          <p:cNvSpPr>
            <a:spLocks noGrp="1"/>
          </p:cNvSpPr>
          <p:nvPr>
            <p:ph type="body" idx="1"/>
          </p:nvPr>
        </p:nvSpPr>
        <p:spPr>
          <a:xfrm>
            <a:off x="839788" y="1313645"/>
            <a:ext cx="10512424" cy="1191430"/>
          </a:xfrm>
        </p:spPr>
        <p:txBody>
          <a:bodyPr>
            <a:normAutofit fontScale="77500" lnSpcReduction="20000"/>
          </a:bodyPr>
          <a:lstStyle/>
          <a:p>
            <a:pPr marL="342900" marR="0" lvl="0" indent="-342900" algn="just">
              <a:lnSpc>
                <a:spcPct val="107000"/>
              </a:lnSpc>
              <a:spcBef>
                <a:spcPts val="0"/>
              </a:spcBef>
              <a:spcAft>
                <a:spcPts val="0"/>
              </a:spcAft>
              <a:buFont typeface="Arial" panose="020B0604020202020204" pitchFamily="34" charset="0"/>
              <a:buChar char="•"/>
            </a:pPr>
            <a:r>
              <a:rPr lang="en-US" sz="2300" dirty="0">
                <a:effectLst/>
                <a:ea typeface="Times New Roman" panose="02020603050405020304" pitchFamily="18" charset="0"/>
                <a:cs typeface="Times New Roman" panose="02020603050405020304" pitchFamily="18" charset="0"/>
              </a:rPr>
              <a:t>Delete Property:</a:t>
            </a:r>
            <a:endParaRPr lang="en-US" sz="2300" dirty="0">
              <a:effectLst/>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2600" b="0" dirty="0">
                <a:effectLst/>
                <a:ea typeface="Times New Roman" panose="02020603050405020304" pitchFamily="18" charset="0"/>
                <a:cs typeface="Times New Roman" panose="02020603050405020304" pitchFamily="18" charset="0"/>
              </a:rPr>
              <a:t>The user will be prompted to enter the ID of the property they want to delete. Then the module will search for the property based on the entered ID. If the property will be found, the property will be removed. If the property will not be found, a message will be displayed accordingly.</a:t>
            </a:r>
            <a:endParaRPr lang="en-US" sz="2600" b="0" dirty="0">
              <a:effectLst/>
              <a:ea typeface="Calibri" panose="020F0502020204030204" pitchFamily="34" charset="0"/>
              <a:cs typeface="Times New Roman" panose="02020603050405020304" pitchFamily="18" charset="0"/>
            </a:endParaRPr>
          </a:p>
        </p:txBody>
      </p:sp>
      <p:pic>
        <p:nvPicPr>
          <p:cNvPr id="28" name="Content Placeholder 27">
            <a:extLst>
              <a:ext uri="{FF2B5EF4-FFF2-40B4-BE49-F238E27FC236}">
                <a16:creationId xmlns:a16="http://schemas.microsoft.com/office/drawing/2014/main" id="{5E4DFD92-2CEC-FB6C-3323-3F9C80B52DD6}"/>
              </a:ext>
            </a:extLst>
          </p:cNvPr>
          <p:cNvPicPr>
            <a:picLocks noGrp="1" noChangeAspect="1"/>
          </p:cNvPicPr>
          <p:nvPr>
            <p:ph sz="half" idx="2"/>
          </p:nvPr>
        </p:nvPicPr>
        <p:blipFill>
          <a:blip r:embed="rId2"/>
          <a:stretch>
            <a:fillRect/>
          </a:stretch>
        </p:blipFill>
        <p:spPr>
          <a:xfrm>
            <a:off x="3142445" y="2632074"/>
            <a:ext cx="6310648" cy="3858877"/>
          </a:xfrm>
        </p:spPr>
      </p:pic>
    </p:spTree>
    <p:extLst>
      <p:ext uri="{BB962C8B-B14F-4D97-AF65-F5344CB8AC3E}">
        <p14:creationId xmlns:p14="http://schemas.microsoft.com/office/powerpoint/2010/main" val="7693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3">
            <a:extLst>
              <a:ext uri="{FF2B5EF4-FFF2-40B4-BE49-F238E27FC236}">
                <a16:creationId xmlns:a16="http://schemas.microsoft.com/office/drawing/2014/main" id="{20834D52-21CE-32FC-15E3-4A4A7D180E74}"/>
              </a:ext>
            </a:extLst>
          </p:cNvPr>
          <p:cNvPicPr>
            <a:picLocks noChangeAspect="1"/>
          </p:cNvPicPr>
          <p:nvPr/>
        </p:nvPicPr>
        <p:blipFill>
          <a:blip r:embed="rId2"/>
          <a:stretch>
            <a:fillRect/>
          </a:stretch>
        </p:blipFill>
        <p:spPr>
          <a:xfrm>
            <a:off x="2895428" y="406133"/>
            <a:ext cx="6401143" cy="6045734"/>
          </a:xfrm>
          <a:prstGeom prst="rect">
            <a:avLst/>
          </a:prstGeom>
        </p:spPr>
      </p:pic>
    </p:spTree>
    <p:extLst>
      <p:ext uri="{BB962C8B-B14F-4D97-AF65-F5344CB8AC3E}">
        <p14:creationId xmlns:p14="http://schemas.microsoft.com/office/powerpoint/2010/main" val="3231134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8271-A710-E8BB-5DD9-57C89DF65F5C}"/>
              </a:ext>
            </a:extLst>
          </p:cNvPr>
          <p:cNvSpPr>
            <a:spLocks noGrp="1"/>
          </p:cNvSpPr>
          <p:nvPr>
            <p:ph type="title"/>
          </p:nvPr>
        </p:nvSpPr>
        <p:spPr>
          <a:xfrm>
            <a:off x="839788" y="1"/>
            <a:ext cx="10515600" cy="1184855"/>
          </a:xfrm>
        </p:spPr>
        <p:txBody>
          <a:bodyPr>
            <a:normAutofit/>
          </a:bodyPr>
          <a:lstStyle/>
          <a:p>
            <a:r>
              <a:rPr lang="en-US" sz="2400" b="1" dirty="0">
                <a:effectLst/>
                <a:latin typeface="+mn-lt"/>
                <a:ea typeface="Times New Roman" panose="02020603050405020304" pitchFamily="18" charset="0"/>
                <a:cs typeface="Times New Roman" panose="02020603050405020304" pitchFamily="18" charset="0"/>
              </a:rPr>
              <a:t>5. Modules</a:t>
            </a:r>
            <a:br>
              <a:rPr lang="en-FI" sz="2000" b="1" dirty="0">
                <a:effectLst/>
                <a:latin typeface="+mn-lt"/>
                <a:ea typeface="Times New Roman" panose="02020603050405020304" pitchFamily="18" charset="0"/>
                <a:cs typeface="Times New Roman" panose="02020603050405020304" pitchFamily="18" charset="0"/>
              </a:rPr>
            </a:br>
            <a:br>
              <a:rPr lang="en-FI" sz="2000" b="1" dirty="0">
                <a:effectLst/>
                <a:latin typeface="+mn-lt"/>
                <a:ea typeface="Times New Roman" panose="02020603050405020304" pitchFamily="18" charset="0"/>
                <a:cs typeface="Times New Roman" panose="02020603050405020304" pitchFamily="18" charset="0"/>
              </a:rPr>
            </a:br>
            <a:endParaRPr lang="en-US" sz="2000" dirty="0"/>
          </a:p>
        </p:txBody>
      </p:sp>
      <p:sp>
        <p:nvSpPr>
          <p:cNvPr id="3" name="Text Placeholder 2">
            <a:extLst>
              <a:ext uri="{FF2B5EF4-FFF2-40B4-BE49-F238E27FC236}">
                <a16:creationId xmlns:a16="http://schemas.microsoft.com/office/drawing/2014/main" id="{B53A8CE8-89F9-2E23-31F2-DB5903D4CBAA}"/>
              </a:ext>
            </a:extLst>
          </p:cNvPr>
          <p:cNvSpPr>
            <a:spLocks noGrp="1"/>
          </p:cNvSpPr>
          <p:nvPr>
            <p:ph type="body" idx="1"/>
          </p:nvPr>
        </p:nvSpPr>
        <p:spPr>
          <a:xfrm>
            <a:off x="839788" y="1184856"/>
            <a:ext cx="10512424" cy="1320219"/>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sz="1800" b="1" dirty="0">
                <a:effectLst/>
                <a:ea typeface="Times New Roman" panose="02020603050405020304" pitchFamily="18" charset="0"/>
                <a:cs typeface="Times New Roman" panose="02020603050405020304" pitchFamily="18" charset="0"/>
              </a:rPr>
              <a:t>Save Properties:</a:t>
            </a:r>
            <a:endParaRPr lang="en-US" sz="1800" dirty="0">
              <a:effectLst/>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1800" b="0" dirty="0">
                <a:effectLst/>
                <a:ea typeface="Times New Roman" panose="02020603050405020304" pitchFamily="18" charset="0"/>
                <a:cs typeface="Times New Roman" panose="02020603050405020304" pitchFamily="18" charset="0"/>
              </a:rPr>
              <a:t>The property details such as ID, address, number of bedrooms, and price will be saved in a file. If the file will fail to open, an error message will be displayed. Then the module will write the details of the properties. A success message will be displayed upon successful saving of the properties.</a:t>
            </a:r>
            <a:endParaRPr lang="en-US" sz="1800" b="0" dirty="0">
              <a:effectLst/>
              <a:ea typeface="Calibri" panose="020F0502020204030204" pitchFamily="34"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C92B2442-858B-01D7-7A3D-471E9B5C9DA7}"/>
              </a:ext>
            </a:extLst>
          </p:cNvPr>
          <p:cNvPicPr>
            <a:picLocks noGrp="1" noChangeAspect="1"/>
          </p:cNvPicPr>
          <p:nvPr>
            <p:ph sz="half" idx="2"/>
          </p:nvPr>
        </p:nvPicPr>
        <p:blipFill>
          <a:blip r:embed="rId2"/>
          <a:stretch>
            <a:fillRect/>
          </a:stretch>
        </p:blipFill>
        <p:spPr>
          <a:xfrm>
            <a:off x="2627290" y="2877191"/>
            <a:ext cx="7340958" cy="3665277"/>
          </a:xfrm>
        </p:spPr>
      </p:pic>
    </p:spTree>
    <p:extLst>
      <p:ext uri="{BB962C8B-B14F-4D97-AF65-F5344CB8AC3E}">
        <p14:creationId xmlns:p14="http://schemas.microsoft.com/office/powerpoint/2010/main" val="306749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7">
            <a:extLst>
              <a:ext uri="{FF2B5EF4-FFF2-40B4-BE49-F238E27FC236}">
                <a16:creationId xmlns:a16="http://schemas.microsoft.com/office/drawing/2014/main" id="{784A1569-D560-9E8C-7B1B-EA1839F83A93}"/>
              </a:ext>
            </a:extLst>
          </p:cNvPr>
          <p:cNvPicPr>
            <a:picLocks noChangeAspect="1"/>
          </p:cNvPicPr>
          <p:nvPr/>
        </p:nvPicPr>
        <p:blipFill>
          <a:blip r:embed="rId2"/>
          <a:stretch>
            <a:fillRect/>
          </a:stretch>
        </p:blipFill>
        <p:spPr>
          <a:xfrm>
            <a:off x="2789686" y="581159"/>
            <a:ext cx="6612628" cy="5695681"/>
          </a:xfrm>
          <a:prstGeom prst="rect">
            <a:avLst/>
          </a:prstGeom>
        </p:spPr>
      </p:pic>
    </p:spTree>
    <p:extLst>
      <p:ext uri="{BB962C8B-B14F-4D97-AF65-F5344CB8AC3E}">
        <p14:creationId xmlns:p14="http://schemas.microsoft.com/office/powerpoint/2010/main" val="224995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3BF0-4B51-C6C2-5E7E-84120C331673}"/>
              </a:ext>
            </a:extLst>
          </p:cNvPr>
          <p:cNvSpPr>
            <a:spLocks noGrp="1"/>
          </p:cNvSpPr>
          <p:nvPr>
            <p:ph type="title"/>
          </p:nvPr>
        </p:nvSpPr>
        <p:spPr/>
        <p:txBody>
          <a:bodyPr>
            <a:normAutofit/>
          </a:bodyPr>
          <a:lstStyle/>
          <a:p>
            <a:r>
              <a:rPr lang="en-US" sz="2400" b="1" dirty="0">
                <a:effectLst/>
                <a:latin typeface="+mn-lt"/>
                <a:ea typeface="Times New Roman" panose="02020603050405020304" pitchFamily="18" charset="0"/>
                <a:cs typeface="Times New Roman" panose="02020603050405020304" pitchFamily="18" charset="0"/>
              </a:rPr>
              <a:t>5. Modules</a:t>
            </a:r>
            <a:br>
              <a:rPr lang="en-FI" sz="2000" b="1" dirty="0">
                <a:effectLst/>
                <a:latin typeface="+mn-lt"/>
                <a:ea typeface="Times New Roman" panose="02020603050405020304" pitchFamily="18" charset="0"/>
                <a:cs typeface="Times New Roman" panose="02020603050405020304" pitchFamily="18" charset="0"/>
              </a:rPr>
            </a:br>
            <a:br>
              <a:rPr lang="en-FI" sz="2000" b="1" dirty="0">
                <a:effectLst/>
                <a:latin typeface="+mn-lt"/>
                <a:ea typeface="Times New Roman" panose="02020603050405020304" pitchFamily="18" charset="0"/>
                <a:cs typeface="Times New Roman" panose="02020603050405020304" pitchFamily="18" charset="0"/>
              </a:rPr>
            </a:br>
            <a:br>
              <a:rPr lang="en-FI" sz="2000" b="1" dirty="0">
                <a:effectLst/>
                <a:latin typeface="+mn-lt"/>
                <a:ea typeface="Times New Roman" panose="02020603050405020304" pitchFamily="18" charset="0"/>
                <a:cs typeface="Times New Roman" panose="02020603050405020304" pitchFamily="18" charset="0"/>
              </a:rPr>
            </a:br>
            <a:endParaRPr lang="en-US" sz="2000" dirty="0"/>
          </a:p>
        </p:txBody>
      </p:sp>
      <p:sp>
        <p:nvSpPr>
          <p:cNvPr id="3" name="Text Placeholder 2">
            <a:extLst>
              <a:ext uri="{FF2B5EF4-FFF2-40B4-BE49-F238E27FC236}">
                <a16:creationId xmlns:a16="http://schemas.microsoft.com/office/drawing/2014/main" id="{A9BC0BB5-4B37-A7B1-8A7E-FA0F43EE024E}"/>
              </a:ext>
            </a:extLst>
          </p:cNvPr>
          <p:cNvSpPr>
            <a:spLocks noGrp="1"/>
          </p:cNvSpPr>
          <p:nvPr>
            <p:ph type="body" idx="1"/>
          </p:nvPr>
        </p:nvSpPr>
        <p:spPr>
          <a:xfrm>
            <a:off x="839788" y="1681163"/>
            <a:ext cx="10512424" cy="823912"/>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sz="1800" b="1" dirty="0">
                <a:effectLst/>
                <a:ea typeface="Times New Roman" panose="02020603050405020304" pitchFamily="18" charset="0"/>
                <a:cs typeface="Times New Roman" panose="02020603050405020304" pitchFamily="18" charset="0"/>
              </a:rPr>
              <a:t>Exit program:</a:t>
            </a:r>
            <a:endParaRPr lang="en-US" sz="1800" dirty="0">
              <a:effectLst/>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1800" b="0" dirty="0">
                <a:effectLst/>
                <a:ea typeface="Times New Roman" panose="02020603050405020304" pitchFamily="18" charset="0"/>
                <a:cs typeface="Times New Roman" panose="02020603050405020304" pitchFamily="18" charset="0"/>
              </a:rPr>
              <a:t>When will be called, it will display a message indicating the program is exiting.</a:t>
            </a:r>
            <a:endParaRPr lang="en-US" sz="1800" b="0" dirty="0">
              <a:effectLst/>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C6BE1D8D-2CD2-EFB2-D2CB-0275726E9083}"/>
              </a:ext>
            </a:extLst>
          </p:cNvPr>
          <p:cNvPicPr>
            <a:picLocks noGrp="1" noChangeAspect="1"/>
          </p:cNvPicPr>
          <p:nvPr>
            <p:ph sz="half" idx="2"/>
          </p:nvPr>
        </p:nvPicPr>
        <p:blipFill>
          <a:blip r:embed="rId2"/>
          <a:stretch>
            <a:fillRect/>
          </a:stretch>
        </p:blipFill>
        <p:spPr>
          <a:xfrm>
            <a:off x="836612" y="3006727"/>
            <a:ext cx="5157787" cy="2679196"/>
          </a:xfrm>
        </p:spPr>
      </p:pic>
      <p:pic>
        <p:nvPicPr>
          <p:cNvPr id="10" name="Content Placeholder 9">
            <a:extLst>
              <a:ext uri="{FF2B5EF4-FFF2-40B4-BE49-F238E27FC236}">
                <a16:creationId xmlns:a16="http://schemas.microsoft.com/office/drawing/2014/main" id="{0C00FB75-3B47-0A4B-5B20-B78BDB3D36B1}"/>
              </a:ext>
            </a:extLst>
          </p:cNvPr>
          <p:cNvPicPr>
            <a:picLocks noGrp="1" noChangeAspect="1"/>
          </p:cNvPicPr>
          <p:nvPr>
            <p:ph sz="quarter" idx="4"/>
          </p:nvPr>
        </p:nvPicPr>
        <p:blipFill>
          <a:blip r:embed="rId3"/>
          <a:stretch>
            <a:fillRect/>
          </a:stretch>
        </p:blipFill>
        <p:spPr>
          <a:xfrm>
            <a:off x="6172200" y="3007770"/>
            <a:ext cx="5183188" cy="2679197"/>
          </a:xfrm>
        </p:spPr>
      </p:pic>
    </p:spTree>
    <p:extLst>
      <p:ext uri="{BB962C8B-B14F-4D97-AF65-F5344CB8AC3E}">
        <p14:creationId xmlns:p14="http://schemas.microsoft.com/office/powerpoint/2010/main" val="76115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B28B-42A5-B716-5D3D-1E3BD83D1914}"/>
              </a:ext>
            </a:extLst>
          </p:cNvPr>
          <p:cNvSpPr>
            <a:spLocks noGrp="1"/>
          </p:cNvSpPr>
          <p:nvPr>
            <p:ph type="title"/>
          </p:nvPr>
        </p:nvSpPr>
        <p:spPr/>
        <p:txBody>
          <a:bodyPr/>
          <a:lstStyle/>
          <a:p>
            <a:r>
              <a:rPr lang="en-US" sz="2400" b="1" dirty="0">
                <a:effectLst/>
                <a:latin typeface="+mn-lt"/>
                <a:ea typeface="Times New Roman" panose="02020603050405020304" pitchFamily="18" charset="0"/>
                <a:cs typeface="Times New Roman" panose="02020603050405020304" pitchFamily="18" charset="0"/>
              </a:rPr>
              <a:t>6. Data Flow Diagram:</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mn-lt"/>
            </a:endParaRPr>
          </a:p>
        </p:txBody>
      </p:sp>
      <p:pic>
        <p:nvPicPr>
          <p:cNvPr id="3" name="Picture 2">
            <a:extLst>
              <a:ext uri="{FF2B5EF4-FFF2-40B4-BE49-F238E27FC236}">
                <a16:creationId xmlns:a16="http://schemas.microsoft.com/office/drawing/2014/main" id="{5C0FE686-8707-7F68-DA48-9A18DC8AB1F0}"/>
              </a:ext>
            </a:extLst>
          </p:cNvPr>
          <p:cNvPicPr>
            <a:picLocks noChangeAspect="1"/>
          </p:cNvPicPr>
          <p:nvPr/>
        </p:nvPicPr>
        <p:blipFill rotWithShape="1">
          <a:blip r:embed="rId2"/>
          <a:srcRect t="6197"/>
          <a:stretch/>
        </p:blipFill>
        <p:spPr>
          <a:xfrm>
            <a:off x="3422402" y="1855519"/>
            <a:ext cx="5347196" cy="4913290"/>
          </a:xfrm>
          <a:prstGeom prst="rect">
            <a:avLst/>
          </a:prstGeom>
        </p:spPr>
      </p:pic>
    </p:spTree>
    <p:extLst>
      <p:ext uri="{BB962C8B-B14F-4D97-AF65-F5344CB8AC3E}">
        <p14:creationId xmlns:p14="http://schemas.microsoft.com/office/powerpoint/2010/main" val="2211303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DC0A-AD8C-9D4A-BE72-5E0F91514E72}"/>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Much obliged</a:t>
            </a:r>
            <a:r>
              <a:rPr lang="en-FI"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FI" b="1" i="1" dirty="0">
                <a:solidFill>
                  <a:schemeClr val="accent1"/>
                </a:solidFill>
                <a:effectLst>
                  <a:outerShdw blurRad="38100" dist="38100" dir="2700000" algn="tl">
                    <a:srgbClr val="000000">
                      <a:alpha val="43137"/>
                    </a:srgbClr>
                  </a:outerShdw>
                </a:effectLst>
                <a:latin typeface="+mn-lt"/>
              </a:rPr>
            </a:br>
            <a:br>
              <a:rPr lang="en-FI" b="1" i="1" dirty="0">
                <a:solidFill>
                  <a:schemeClr val="accent1"/>
                </a:solidFill>
                <a:effectLst>
                  <a:outerShdw blurRad="38100" dist="38100" dir="2700000" algn="tl">
                    <a:srgbClr val="000000">
                      <a:alpha val="43137"/>
                    </a:srgbClr>
                  </a:outerShdw>
                </a:effectLst>
                <a:latin typeface="+mn-lt"/>
              </a:rPr>
            </a:br>
            <a:endParaRPr lang="en-US" b="1" dirty="0">
              <a:solidFill>
                <a:schemeClr val="accent1"/>
              </a:solidFill>
              <a:effectLst>
                <a:outerShdw blurRad="38100" dist="38100" dir="2700000" algn="tl">
                  <a:srgbClr val="000000">
                    <a:alpha val="43137"/>
                  </a:srgbClr>
                </a:outerShdw>
              </a:effectLst>
              <a:latin typeface="+mn-lt"/>
            </a:endParaRPr>
          </a:p>
        </p:txBody>
      </p:sp>
      <p:pic>
        <p:nvPicPr>
          <p:cNvPr id="6" name="Picture Placeholder 5">
            <a:extLst>
              <a:ext uri="{FF2B5EF4-FFF2-40B4-BE49-F238E27FC236}">
                <a16:creationId xmlns:a16="http://schemas.microsoft.com/office/drawing/2014/main" id="{22F79C4E-6862-C31C-475A-1BE3C932E7A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789" r="9789"/>
          <a:stretch>
            <a:fillRect/>
          </a:stretch>
        </p:blipFill>
        <p:spPr/>
      </p:pic>
      <p:sp>
        <p:nvSpPr>
          <p:cNvPr id="4" name="Text Placeholder 3">
            <a:extLst>
              <a:ext uri="{FF2B5EF4-FFF2-40B4-BE49-F238E27FC236}">
                <a16:creationId xmlns:a16="http://schemas.microsoft.com/office/drawing/2014/main" id="{165D1312-EA38-E206-0A7E-3C37BE9DB13F}"/>
              </a:ext>
            </a:extLst>
          </p:cNvPr>
          <p:cNvSpPr>
            <a:spLocks noGrp="1"/>
          </p:cNvSpPr>
          <p:nvPr>
            <p:ph type="body" sz="half" idx="2"/>
          </p:nvPr>
        </p:nvSpPr>
        <p:spPr/>
        <p:txBody>
          <a:bodyPr/>
          <a:lstStyle/>
          <a:p>
            <a:pPr marL="0" marR="0" algn="just">
              <a:lnSpc>
                <a:spcPct val="107000"/>
              </a:lnSpc>
              <a:spcBef>
                <a:spcPts val="0"/>
              </a:spcBef>
              <a:spcAft>
                <a:spcPts val="800"/>
              </a:spcAft>
            </a:pPr>
            <a:r>
              <a:rPr lang="en-FI" sz="1800" b="1" i="1" dirty="0">
                <a:latin typeface="Times New Roman" panose="02020603050405020304" pitchFamily="18" charset="0"/>
                <a:ea typeface="Times New Roman" panose="02020603050405020304" pitchFamily="18" charset="0"/>
                <a:cs typeface="Times New Roman" panose="02020603050405020304" pitchFamily="18" charset="0"/>
              </a:rPr>
              <a:t>Presented</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 by: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Ameer Hamzah Daiyan (C231185)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Mohammed Junaid Mahmud (C231189)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Simon Uddin Rafi (C231167)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Yunus Md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Arfat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(C231182)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Ashraf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Billah</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Miraz (C23118</a:t>
            </a:r>
            <a:r>
              <a:rPr lang="en-FI" sz="1800" i="1"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9808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8DBB-0A02-08E1-A002-5BAB4097496F}"/>
              </a:ext>
            </a:extLst>
          </p:cNvPr>
          <p:cNvSpPr>
            <a:spLocks noGrp="1"/>
          </p:cNvSpPr>
          <p:nvPr>
            <p:ph type="title"/>
          </p:nvPr>
        </p:nvSpPr>
        <p:spPr>
          <a:xfrm>
            <a:off x="839788" y="0"/>
            <a:ext cx="3932237" cy="1481070"/>
          </a:xfrm>
        </p:spPr>
        <p:txBody>
          <a:bodyPr>
            <a:normAutofit/>
          </a:bodyPr>
          <a:lstStyle/>
          <a:p>
            <a:r>
              <a:rPr lang="en-US" sz="2400" b="1" dirty="0">
                <a:effectLst/>
                <a:latin typeface="+mn-lt"/>
                <a:ea typeface="Times New Roman" panose="02020603050405020304" pitchFamily="18" charset="0"/>
                <a:cs typeface="Times New Roman" panose="02020603050405020304" pitchFamily="18" charset="0"/>
              </a:rPr>
              <a:t>1. Background of The Subject</a:t>
            </a:r>
            <a:br>
              <a:rPr lang="en-FI" sz="2300" b="1" i="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Content Placeholder 5">
            <a:extLst>
              <a:ext uri="{FF2B5EF4-FFF2-40B4-BE49-F238E27FC236}">
                <a16:creationId xmlns:a16="http://schemas.microsoft.com/office/drawing/2014/main" id="{4C74992D-171D-A0E3-9F91-18E368F74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571222"/>
            <a:ext cx="5372010" cy="4649273"/>
          </a:xfrm>
        </p:spPr>
      </p:pic>
      <p:sp>
        <p:nvSpPr>
          <p:cNvPr id="4" name="Text Placeholder 3">
            <a:extLst>
              <a:ext uri="{FF2B5EF4-FFF2-40B4-BE49-F238E27FC236}">
                <a16:creationId xmlns:a16="http://schemas.microsoft.com/office/drawing/2014/main" id="{51462F6E-00BF-C3E9-E967-D579FC12AA20}"/>
              </a:ext>
            </a:extLst>
          </p:cNvPr>
          <p:cNvSpPr>
            <a:spLocks noGrp="1"/>
          </p:cNvSpPr>
          <p:nvPr>
            <p:ph type="body" sz="half" idx="2"/>
          </p:nvPr>
        </p:nvSpPr>
        <p:spPr>
          <a:xfrm>
            <a:off x="836612" y="1571223"/>
            <a:ext cx="4855850" cy="5286777"/>
          </a:xfrm>
        </p:spPr>
        <p:txBody>
          <a:bodyPr>
            <a:normAutofit fontScale="25000" lnSpcReduction="20000"/>
          </a:bodyPr>
          <a:lstStyle/>
          <a:p>
            <a:pPr algn="just">
              <a:lnSpc>
                <a:spcPct val="120000"/>
              </a:lnSpc>
            </a:pPr>
            <a:r>
              <a:rPr lang="en-US" sz="7200" dirty="0">
                <a:effectLst/>
                <a:ea typeface="Times New Roman" panose="02020603050405020304" pitchFamily="18" charset="0"/>
                <a:cs typeface="Times New Roman" panose="02020603050405020304" pitchFamily="18" charset="0"/>
              </a:rPr>
              <a:t>Real estate property management has witnessed significant advancements in recent times, backed by compelling statistics. According to a survey conducted by the National Association of Realtors (NAR), 82% of property managers now use property management software to streamline operations and improve efficiency. Online listing platforms have also gained prominence, with 94% of tenants and owners searching for properties online, as reported by the Pew Research Center. Additionally, the adoption of smart home technology has risen by 33% in the past three years, enhancing the tenant experience and increasing energy efficiency, according to a study by Statista. These statistics highlight the tangible impact of technology and innovation on the real estate property management industry.</a:t>
            </a:r>
            <a:endParaRPr lang="en-US" sz="72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494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8A96-DAA5-86E6-925A-6A609BEFFA77}"/>
              </a:ext>
            </a:extLst>
          </p:cNvPr>
          <p:cNvSpPr>
            <a:spLocks noGrp="1"/>
          </p:cNvSpPr>
          <p:nvPr>
            <p:ph type="title"/>
          </p:nvPr>
        </p:nvSpPr>
        <p:spPr>
          <a:xfrm>
            <a:off x="833436" y="1"/>
            <a:ext cx="3935413" cy="1275008"/>
          </a:xfrm>
        </p:spPr>
        <p:txBody>
          <a:bodyPr>
            <a:normAutofit fontScale="90000"/>
          </a:bodyPr>
          <a:lstStyle/>
          <a:p>
            <a:br>
              <a:rPr lang="en-FI" sz="4000" b="1" i="1" dirty="0">
                <a:effectLst/>
                <a:latin typeface="Times New Roman" panose="02020603050405020304" pitchFamily="18" charset="0"/>
                <a:ea typeface="Times New Roman" panose="02020603050405020304" pitchFamily="18" charset="0"/>
              </a:rPr>
            </a:br>
            <a:r>
              <a:rPr lang="en-US" sz="2700" b="1" dirty="0">
                <a:effectLst/>
                <a:latin typeface="+mn-lt"/>
                <a:ea typeface="Times New Roman" panose="02020603050405020304" pitchFamily="18" charset="0"/>
                <a:cs typeface="Times New Roman" panose="02020603050405020304" pitchFamily="18" charset="0"/>
              </a:rPr>
              <a:t>2. Problem Statement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FI" sz="2000" b="1" i="1" dirty="0">
                <a:effectLst/>
                <a:latin typeface="Times New Roman" panose="02020603050405020304" pitchFamily="18" charset="0"/>
                <a:ea typeface="Times New Roman" panose="02020603050405020304" pitchFamily="18" charset="0"/>
              </a:rPr>
            </a:br>
            <a:endParaRPr lang="en-US" dirty="0"/>
          </a:p>
        </p:txBody>
      </p:sp>
      <p:pic>
        <p:nvPicPr>
          <p:cNvPr id="6" name="Content Placeholder 5">
            <a:extLst>
              <a:ext uri="{FF2B5EF4-FFF2-40B4-BE49-F238E27FC236}">
                <a16:creationId xmlns:a16="http://schemas.microsoft.com/office/drawing/2014/main" id="{47009C1D-6985-3DF4-1201-CB521407CB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88508"/>
            <a:ext cx="5481695" cy="3480983"/>
          </a:xfrm>
        </p:spPr>
      </p:pic>
      <p:sp>
        <p:nvSpPr>
          <p:cNvPr id="4" name="Text Placeholder 3">
            <a:extLst>
              <a:ext uri="{FF2B5EF4-FFF2-40B4-BE49-F238E27FC236}">
                <a16:creationId xmlns:a16="http://schemas.microsoft.com/office/drawing/2014/main" id="{C1C598B4-AA8B-63A8-2CE2-3A43815E43F1}"/>
              </a:ext>
            </a:extLst>
          </p:cNvPr>
          <p:cNvSpPr>
            <a:spLocks noGrp="1"/>
          </p:cNvSpPr>
          <p:nvPr>
            <p:ph type="body" sz="half" idx="2"/>
          </p:nvPr>
        </p:nvSpPr>
        <p:spPr>
          <a:xfrm>
            <a:off x="833436" y="1004552"/>
            <a:ext cx="4768874" cy="5853448"/>
          </a:xfrm>
        </p:spPr>
        <p:txBody>
          <a:bodyPr>
            <a:normAutofit fontScale="25000" lnSpcReduction="20000"/>
          </a:bodyPr>
          <a:lstStyle/>
          <a:p>
            <a:pPr marL="0" marR="0" algn="just">
              <a:lnSpc>
                <a:spcPct val="107000"/>
              </a:lnSpc>
              <a:spcBef>
                <a:spcPts val="0"/>
              </a:spcBef>
              <a:spcAft>
                <a:spcPts val="800"/>
              </a:spcAft>
            </a:pPr>
            <a:r>
              <a:rPr lang="en-US" sz="7200" dirty="0">
                <a:effectLst/>
                <a:ea typeface="Times New Roman" panose="02020603050405020304" pitchFamily="18" charset="0"/>
                <a:cs typeface="Times New Roman" panose="02020603050405020304" pitchFamily="18" charset="0"/>
              </a:rPr>
              <a:t>In the perspective of our subject, there will be two types of customers who will use us as a media for helping to find out great deals for them.</a:t>
            </a:r>
            <a:endParaRPr lang="en-FI" sz="7200" dirty="0">
              <a:effectLst/>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endParaRPr lang="en-US" sz="72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7200" dirty="0">
                <a:effectLst/>
                <a:ea typeface="Times New Roman" panose="02020603050405020304" pitchFamily="18" charset="0"/>
                <a:cs typeface="Times New Roman" panose="02020603050405020304" pitchFamily="18" charset="0"/>
              </a:rPr>
              <a:t>Types of Customers:</a:t>
            </a:r>
            <a:endParaRPr lang="en-US" sz="72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7200" dirty="0">
                <a:effectLst/>
                <a:ea typeface="Times New Roman" panose="02020603050405020304" pitchFamily="18" charset="0"/>
                <a:cs typeface="Times New Roman" panose="02020603050405020304" pitchFamily="18" charset="0"/>
              </a:rPr>
              <a:t>Owners</a:t>
            </a:r>
            <a:endParaRPr lang="en-US" sz="72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7200" dirty="0">
                <a:effectLst/>
                <a:ea typeface="Times New Roman" panose="02020603050405020304" pitchFamily="18" charset="0"/>
                <a:cs typeface="Times New Roman" panose="02020603050405020304" pitchFamily="18" charset="0"/>
              </a:rPr>
              <a:t>Tenants</a:t>
            </a:r>
            <a:endParaRPr lang="en-FI" sz="7200" dirty="0">
              <a:effectLst/>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72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7200" dirty="0">
                <a:effectLst/>
                <a:ea typeface="Times New Roman" panose="02020603050405020304" pitchFamily="18" charset="0"/>
                <a:cs typeface="Times New Roman" panose="02020603050405020304" pitchFamily="18" charset="0"/>
              </a:rPr>
              <a:t>We have made a system which has two separate sections according to the types of customers. In the system, firstly, owners will can add the details of their properties as much as they want and they will be assured if their properties will be perfectly saved or not. On the other hand, in the system, tenants will see the details of properties so that they will can choose as they will want to pay for the rent. People of both side will can easily use this system for their own facilities and save their valuable times.</a:t>
            </a:r>
            <a:endParaRPr lang="en-US" sz="7200" dirty="0">
              <a:effectLst/>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423589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D63A-5C57-17FF-C236-8A6448EA1A07}"/>
              </a:ext>
            </a:extLst>
          </p:cNvPr>
          <p:cNvSpPr>
            <a:spLocks noGrp="1"/>
          </p:cNvSpPr>
          <p:nvPr>
            <p:ph type="title"/>
          </p:nvPr>
        </p:nvSpPr>
        <p:spPr>
          <a:xfrm>
            <a:off x="839788" y="0"/>
            <a:ext cx="3932237" cy="2057400"/>
          </a:xfrm>
        </p:spPr>
        <p:txBody>
          <a:bodyPr>
            <a:normAutofit/>
          </a:bodyPr>
          <a:lstStyle/>
          <a:p>
            <a:r>
              <a:rPr lang="en-US" sz="2400" b="1" dirty="0">
                <a:effectLst/>
                <a:latin typeface="+mn-lt"/>
                <a:ea typeface="Times New Roman" panose="02020603050405020304" pitchFamily="18" charset="0"/>
                <a:cs typeface="Times New Roman" panose="02020603050405020304" pitchFamily="18" charset="0"/>
              </a:rPr>
              <a:t>3. Objectives</a:t>
            </a:r>
            <a:br>
              <a:rPr lang="en-FI" sz="2000" b="1" dirty="0">
                <a:effectLst/>
                <a:latin typeface="+mn-lt"/>
                <a:ea typeface="Times New Roman" panose="02020603050405020304" pitchFamily="18" charset="0"/>
                <a:cs typeface="Times New Roman" panose="02020603050405020304" pitchFamily="18" charset="0"/>
              </a:rPr>
            </a:br>
            <a:br>
              <a:rPr lang="en-FI" sz="2000" b="1" dirty="0">
                <a:effectLst/>
                <a:latin typeface="+mn-lt"/>
                <a:ea typeface="Times New Roman" panose="02020603050405020304" pitchFamily="18" charset="0"/>
                <a:cs typeface="Times New Roman" panose="02020603050405020304" pitchFamily="18" charset="0"/>
              </a:rPr>
            </a:br>
            <a:br>
              <a:rPr lang="en-FI" sz="1800" b="1" i="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FI"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Picture Placeholder 5">
            <a:extLst>
              <a:ext uri="{FF2B5EF4-FFF2-40B4-BE49-F238E27FC236}">
                <a16:creationId xmlns:a16="http://schemas.microsoft.com/office/drawing/2014/main" id="{61F48D24-D800-AF71-F38A-7B18CB89250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789" r="9789"/>
          <a:stretch>
            <a:fillRect/>
          </a:stretch>
        </p:blipFill>
        <p:spPr/>
      </p:pic>
      <p:sp>
        <p:nvSpPr>
          <p:cNvPr id="4" name="Text Placeholder 3">
            <a:extLst>
              <a:ext uri="{FF2B5EF4-FFF2-40B4-BE49-F238E27FC236}">
                <a16:creationId xmlns:a16="http://schemas.microsoft.com/office/drawing/2014/main" id="{9E05A2D1-413C-07DC-79CC-1EF1C9051AED}"/>
              </a:ext>
            </a:extLst>
          </p:cNvPr>
          <p:cNvSpPr>
            <a:spLocks noGrp="1"/>
          </p:cNvSpPr>
          <p:nvPr>
            <p:ph type="body" sz="half" idx="2"/>
          </p:nvPr>
        </p:nvSpPr>
        <p:spPr>
          <a:xfrm>
            <a:off x="839788" y="995363"/>
            <a:ext cx="3932237" cy="4873625"/>
          </a:xfrm>
        </p:spPr>
        <p:txBody>
          <a:bodyPr/>
          <a:lstStyle/>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effectLst/>
                <a:ea typeface="Times New Roman" panose="02020603050405020304" pitchFamily="18" charset="0"/>
                <a:cs typeface="Times New Roman" panose="02020603050405020304" pitchFamily="18" charset="0"/>
              </a:rPr>
              <a:t>To let a owner add his/her properties through the system.</a:t>
            </a:r>
            <a:endParaRPr lang="en-US" sz="20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effectLst/>
                <a:ea typeface="Times New Roman" panose="02020603050405020304" pitchFamily="18" charset="0"/>
                <a:cs typeface="Times New Roman" panose="02020603050405020304" pitchFamily="18" charset="0"/>
              </a:rPr>
              <a:t>To let a tenant see the viewed properties through the system.</a:t>
            </a:r>
            <a:endParaRPr lang="en-US" sz="20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dirty="0">
                <a:effectLst/>
                <a:ea typeface="Times New Roman" panose="02020603050405020304" pitchFamily="18" charset="0"/>
                <a:cs typeface="Times New Roman" panose="02020603050405020304" pitchFamily="18" charset="0"/>
              </a:rPr>
              <a:t>To smoothen the trading system for both the owners and tenants.</a:t>
            </a: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105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A531-0CB5-B210-36C1-135E110ABE5B}"/>
              </a:ext>
            </a:extLst>
          </p:cNvPr>
          <p:cNvSpPr>
            <a:spLocks noGrp="1"/>
          </p:cNvSpPr>
          <p:nvPr>
            <p:ph type="title"/>
          </p:nvPr>
        </p:nvSpPr>
        <p:spPr>
          <a:xfrm>
            <a:off x="965915" y="0"/>
            <a:ext cx="3932236" cy="1378039"/>
          </a:xfrm>
        </p:spPr>
        <p:txBody>
          <a:bodyPr>
            <a:normAutofit/>
          </a:bodyPr>
          <a:lstStyle/>
          <a:p>
            <a:r>
              <a:rPr lang="en-US" sz="2400" b="1" dirty="0">
                <a:effectLst/>
                <a:latin typeface="+mn-lt"/>
                <a:ea typeface="Times New Roman" panose="02020603050405020304" pitchFamily="18" charset="0"/>
                <a:cs typeface="Times New Roman" panose="02020603050405020304" pitchFamily="18" charset="0"/>
              </a:rPr>
              <a:t>4. Features</a:t>
            </a:r>
            <a:br>
              <a:rPr lang="en-FI" b="1" dirty="0">
                <a:latin typeface="+mn-lt"/>
                <a:ea typeface="Times New Roman" panose="02020603050405020304" pitchFamily="18" charset="0"/>
                <a:cs typeface="Times New Roman" panose="02020603050405020304" pitchFamily="18" charset="0"/>
              </a:rPr>
            </a:br>
            <a:br>
              <a:rPr lang="en-FI" sz="3200" b="1" dirty="0">
                <a:effectLst/>
                <a:latin typeface="+mn-lt"/>
                <a:ea typeface="Times New Roman" panose="02020603050405020304" pitchFamily="18" charset="0"/>
                <a:cs typeface="Times New Roman" panose="02020603050405020304" pitchFamily="18" charset="0"/>
              </a:rPr>
            </a:br>
            <a:endParaRPr lang="en-US" dirty="0"/>
          </a:p>
        </p:txBody>
      </p:sp>
      <p:pic>
        <p:nvPicPr>
          <p:cNvPr id="6" name="Picture Placeholder 5">
            <a:extLst>
              <a:ext uri="{FF2B5EF4-FFF2-40B4-BE49-F238E27FC236}">
                <a16:creationId xmlns:a16="http://schemas.microsoft.com/office/drawing/2014/main" id="{9514C995-D7F8-4005-196F-8E8BFE188EC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789" r="9789"/>
          <a:stretch>
            <a:fillRect/>
          </a:stretch>
        </p:blipFill>
        <p:spPr>
          <a:xfrm>
            <a:off x="6096000" y="1692543"/>
            <a:ext cx="5648793" cy="4460338"/>
          </a:xfrm>
        </p:spPr>
      </p:pic>
      <p:sp>
        <p:nvSpPr>
          <p:cNvPr id="4" name="Text Placeholder 3">
            <a:extLst>
              <a:ext uri="{FF2B5EF4-FFF2-40B4-BE49-F238E27FC236}">
                <a16:creationId xmlns:a16="http://schemas.microsoft.com/office/drawing/2014/main" id="{AD642F35-974A-236A-74DB-EB5FC6AEB693}"/>
              </a:ext>
            </a:extLst>
          </p:cNvPr>
          <p:cNvSpPr>
            <a:spLocks noGrp="1"/>
          </p:cNvSpPr>
          <p:nvPr>
            <p:ph type="body" sz="half" idx="2"/>
          </p:nvPr>
        </p:nvSpPr>
        <p:spPr>
          <a:xfrm>
            <a:off x="839788" y="987425"/>
            <a:ext cx="4929947" cy="5870575"/>
          </a:xfrm>
        </p:spPr>
        <p:txBody>
          <a:bodyPr>
            <a:normAutofit fontScale="25000" lnSpcReduction="20000"/>
          </a:bodyPr>
          <a:lstStyle/>
          <a:p>
            <a:pPr marL="0" marR="0" algn="just">
              <a:lnSpc>
                <a:spcPct val="107000"/>
              </a:lnSpc>
              <a:spcBef>
                <a:spcPts val="0"/>
              </a:spcBef>
              <a:spcAft>
                <a:spcPts val="800"/>
              </a:spcAft>
            </a:pPr>
            <a:r>
              <a:rPr lang="en-US" sz="8000" b="1" i="1" dirty="0">
                <a:effectLst/>
                <a:ea typeface="Times New Roman" panose="02020603050405020304" pitchFamily="18" charset="0"/>
                <a:cs typeface="Times New Roman" panose="02020603050405020304" pitchFamily="18" charset="0"/>
              </a:rPr>
              <a:t> </a:t>
            </a:r>
            <a:endParaRPr lang="en-US" sz="80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8000" b="1" dirty="0">
                <a:effectLst/>
                <a:ea typeface="Times New Roman" panose="02020603050405020304" pitchFamily="18" charset="0"/>
                <a:cs typeface="Times New Roman" panose="02020603050405020304" pitchFamily="18" charset="0"/>
              </a:rPr>
              <a:t>Property Addition:</a:t>
            </a:r>
            <a:r>
              <a:rPr lang="en-US" sz="8000" dirty="0">
                <a:effectLst/>
                <a:ea typeface="Times New Roman" panose="02020603050405020304" pitchFamily="18" charset="0"/>
                <a:cs typeface="Times New Roman" panose="02020603050405020304" pitchFamily="18" charset="0"/>
              </a:rPr>
              <a:t> </a:t>
            </a:r>
            <a:endParaRPr lang="en-US" sz="8000" dirty="0">
              <a:effectLst/>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8000" dirty="0">
                <a:effectLst/>
                <a:ea typeface="Times New Roman" panose="02020603050405020304" pitchFamily="18" charset="0"/>
                <a:cs typeface="Times New Roman" panose="02020603050405020304" pitchFamily="18" charset="0"/>
              </a:rPr>
              <a:t>Allow users to add new properties to the management system, including property details such as address, number of bedrooms, price.</a:t>
            </a:r>
            <a:endParaRPr lang="en-US" sz="8000" dirty="0">
              <a:effectLst/>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8000" dirty="0">
                <a:effectLst/>
                <a:ea typeface="Times New Roman" panose="02020603050405020304" pitchFamily="18" charset="0"/>
                <a:cs typeface="Times New Roman" panose="02020603050405020304" pitchFamily="18" charset="0"/>
              </a:rPr>
              <a:t> </a:t>
            </a:r>
            <a:endParaRPr lang="en-US" sz="80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8000" b="1" dirty="0">
                <a:effectLst/>
                <a:ea typeface="Times New Roman" panose="02020603050405020304" pitchFamily="18" charset="0"/>
                <a:cs typeface="Times New Roman" panose="02020603050405020304" pitchFamily="18" charset="0"/>
              </a:rPr>
              <a:t>Property Listing:</a:t>
            </a:r>
            <a:r>
              <a:rPr lang="en-US" sz="8000" dirty="0">
                <a:effectLst/>
                <a:ea typeface="Times New Roman" panose="02020603050405020304" pitchFamily="18" charset="0"/>
                <a:cs typeface="Times New Roman" panose="02020603050405020304" pitchFamily="18" charset="0"/>
              </a:rPr>
              <a:t> </a:t>
            </a:r>
            <a:endParaRPr lang="en-US" sz="8000" dirty="0">
              <a:effectLst/>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8000" dirty="0">
                <a:effectLst/>
                <a:ea typeface="Times New Roman" panose="02020603050405020304" pitchFamily="18" charset="0"/>
                <a:cs typeface="Times New Roman" panose="02020603050405020304" pitchFamily="18" charset="0"/>
              </a:rPr>
              <a:t>Display a list of all properties in the system, showing relevant information for each property.</a:t>
            </a:r>
            <a:endParaRPr lang="en-US" sz="8000" dirty="0">
              <a:effectLst/>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8000" dirty="0">
                <a:effectLst/>
                <a:ea typeface="Times New Roman" panose="02020603050405020304" pitchFamily="18" charset="0"/>
                <a:cs typeface="Times New Roman" panose="02020603050405020304" pitchFamily="18" charset="0"/>
              </a:rPr>
              <a:t> </a:t>
            </a:r>
            <a:endParaRPr lang="en-US" sz="80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8000" b="1" dirty="0">
                <a:effectLst/>
                <a:ea typeface="Times New Roman" panose="02020603050405020304" pitchFamily="18" charset="0"/>
                <a:cs typeface="Times New Roman" panose="02020603050405020304" pitchFamily="18" charset="0"/>
              </a:rPr>
              <a:t>Property Update:</a:t>
            </a:r>
            <a:r>
              <a:rPr lang="en-US" sz="8000" dirty="0">
                <a:effectLst/>
                <a:ea typeface="Times New Roman" panose="02020603050405020304" pitchFamily="18" charset="0"/>
                <a:cs typeface="Times New Roman" panose="02020603050405020304" pitchFamily="18" charset="0"/>
              </a:rPr>
              <a:t> </a:t>
            </a:r>
            <a:endParaRPr lang="en-US" sz="8000" dirty="0">
              <a:effectLst/>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8000" dirty="0">
                <a:effectLst/>
                <a:ea typeface="Times New Roman" panose="02020603050405020304" pitchFamily="18" charset="0"/>
                <a:cs typeface="Times New Roman" panose="02020603050405020304" pitchFamily="18" charset="0"/>
              </a:rPr>
              <a:t>Enable users to update property details such as address, price, or number of bedrooms.</a:t>
            </a:r>
            <a:endParaRPr lang="en-US" sz="8000" dirty="0">
              <a:effectLst/>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8000" dirty="0">
                <a:effectLst/>
                <a:ea typeface="Times New Roman" panose="02020603050405020304" pitchFamily="18" charset="0"/>
                <a:cs typeface="Times New Roman" panose="02020603050405020304" pitchFamily="18" charset="0"/>
              </a:rPr>
              <a:t> </a:t>
            </a:r>
            <a:endParaRPr lang="en-US" sz="80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8000" b="1" dirty="0">
                <a:effectLst/>
                <a:ea typeface="Times New Roman" panose="02020603050405020304" pitchFamily="18" charset="0"/>
                <a:cs typeface="Times New Roman" panose="02020603050405020304" pitchFamily="18" charset="0"/>
              </a:rPr>
              <a:t>Property Deletion:</a:t>
            </a:r>
            <a:r>
              <a:rPr lang="en-US" sz="8000" dirty="0">
                <a:effectLst/>
                <a:ea typeface="Times New Roman" panose="02020603050405020304" pitchFamily="18" charset="0"/>
                <a:cs typeface="Times New Roman" panose="02020603050405020304" pitchFamily="18" charset="0"/>
              </a:rPr>
              <a:t> </a:t>
            </a:r>
            <a:endParaRPr lang="en-US" sz="8000" dirty="0">
              <a:effectLst/>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8000" dirty="0">
                <a:effectLst/>
                <a:ea typeface="Times New Roman" panose="02020603050405020304" pitchFamily="18" charset="0"/>
                <a:cs typeface="Times New Roman" panose="02020603050405020304" pitchFamily="18" charset="0"/>
              </a:rPr>
              <a:t>Provide the ability to delete properties from the system.</a:t>
            </a:r>
            <a:endParaRPr lang="en-US" sz="80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6756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E051-CD8D-6BD9-FFCE-D582876CC7C5}"/>
              </a:ext>
            </a:extLst>
          </p:cNvPr>
          <p:cNvSpPr>
            <a:spLocks noGrp="1"/>
          </p:cNvSpPr>
          <p:nvPr>
            <p:ph type="title"/>
          </p:nvPr>
        </p:nvSpPr>
        <p:spPr/>
        <p:txBody>
          <a:bodyPr>
            <a:normAutofit/>
          </a:bodyPr>
          <a:lstStyle/>
          <a:p>
            <a:r>
              <a:rPr lang="en-US" sz="2400" b="1" dirty="0">
                <a:effectLst/>
                <a:latin typeface="+mn-lt"/>
                <a:ea typeface="Times New Roman" panose="02020603050405020304" pitchFamily="18" charset="0"/>
                <a:cs typeface="Times New Roman" panose="02020603050405020304" pitchFamily="18" charset="0"/>
              </a:rPr>
              <a:t>5. Modules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373BDC0D-667E-10A0-98C9-44CA6DBD9D56}"/>
              </a:ext>
            </a:extLst>
          </p:cNvPr>
          <p:cNvSpPr>
            <a:spLocks noGrp="1"/>
          </p:cNvSpPr>
          <p:nvPr>
            <p:ph type="body" idx="1"/>
          </p:nvPr>
        </p:nvSpPr>
        <p:spPr>
          <a:xfrm>
            <a:off x="839788" y="1880315"/>
            <a:ext cx="10512424" cy="624760"/>
          </a:xfrm>
        </p:spPr>
        <p:txBody>
          <a:bodyPr>
            <a:normAutofit lnSpcReduction="10000"/>
          </a:bodyPr>
          <a:lstStyle/>
          <a:p>
            <a:pPr marL="342900" marR="0" lvl="0" indent="-342900" algn="just">
              <a:lnSpc>
                <a:spcPct val="107000"/>
              </a:lnSpc>
              <a:spcBef>
                <a:spcPts val="0"/>
              </a:spcBef>
              <a:spcAft>
                <a:spcPts val="0"/>
              </a:spcAft>
              <a:buFont typeface="Symbol" panose="05050102010706020507" pitchFamily="18" charset="2"/>
              <a:buChar char=""/>
            </a:pPr>
            <a:r>
              <a:rPr lang="en-US" sz="1800" b="1" dirty="0">
                <a:effectLst/>
                <a:ea typeface="Times New Roman" panose="02020603050405020304" pitchFamily="18" charset="0"/>
                <a:cs typeface="Times New Roman" panose="02020603050405020304" pitchFamily="18" charset="0"/>
              </a:rPr>
              <a:t>Add Property:</a:t>
            </a:r>
            <a:endParaRPr lang="en-US" sz="1800" dirty="0">
              <a:effectLst/>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1800" b="0" dirty="0">
                <a:effectLst/>
                <a:ea typeface="Times New Roman" panose="02020603050405020304" pitchFamily="18" charset="0"/>
                <a:cs typeface="Times New Roman" panose="02020603050405020304" pitchFamily="18" charset="0"/>
              </a:rPr>
              <a:t>The user will be prompted to enter the property address, number of bedrooms, and price.</a:t>
            </a:r>
            <a:endParaRPr lang="en-US" sz="1800" b="0" dirty="0">
              <a:effectLst/>
              <a:ea typeface="Calibri" panose="020F0502020204030204" pitchFamily="34" charset="0"/>
              <a:cs typeface="Times New Roman" panose="02020603050405020304" pitchFamily="18" charset="0"/>
            </a:endParaRPr>
          </a:p>
        </p:txBody>
      </p:sp>
      <p:pic>
        <p:nvPicPr>
          <p:cNvPr id="22" name="Content Placeholder 21">
            <a:extLst>
              <a:ext uri="{FF2B5EF4-FFF2-40B4-BE49-F238E27FC236}">
                <a16:creationId xmlns:a16="http://schemas.microsoft.com/office/drawing/2014/main" id="{499ACAD0-F253-1E55-AA37-08CD72B91389}"/>
              </a:ext>
            </a:extLst>
          </p:cNvPr>
          <p:cNvPicPr>
            <a:picLocks noGrp="1" noChangeAspect="1"/>
          </p:cNvPicPr>
          <p:nvPr>
            <p:ph sz="half" idx="2"/>
          </p:nvPr>
        </p:nvPicPr>
        <p:blipFill>
          <a:blip r:embed="rId2"/>
          <a:stretch>
            <a:fillRect/>
          </a:stretch>
        </p:blipFill>
        <p:spPr>
          <a:xfrm>
            <a:off x="839788" y="2856848"/>
            <a:ext cx="5157787" cy="2981041"/>
          </a:xfrm>
        </p:spPr>
      </p:pic>
      <p:pic>
        <p:nvPicPr>
          <p:cNvPr id="26" name="Content Placeholder 25">
            <a:extLst>
              <a:ext uri="{FF2B5EF4-FFF2-40B4-BE49-F238E27FC236}">
                <a16:creationId xmlns:a16="http://schemas.microsoft.com/office/drawing/2014/main" id="{E82DD4A6-FBBB-45AA-40B1-2DA65721DDFF}"/>
              </a:ext>
            </a:extLst>
          </p:cNvPr>
          <p:cNvPicPr>
            <a:picLocks noGrp="1" noChangeAspect="1"/>
          </p:cNvPicPr>
          <p:nvPr>
            <p:ph sz="quarter" idx="4"/>
          </p:nvPr>
        </p:nvPicPr>
        <p:blipFill>
          <a:blip r:embed="rId3"/>
          <a:stretch>
            <a:fillRect/>
          </a:stretch>
        </p:blipFill>
        <p:spPr>
          <a:xfrm>
            <a:off x="6172200" y="2856848"/>
            <a:ext cx="5183188" cy="2981041"/>
          </a:xfrm>
        </p:spPr>
      </p:pic>
    </p:spTree>
    <p:extLst>
      <p:ext uri="{BB962C8B-B14F-4D97-AF65-F5344CB8AC3E}">
        <p14:creationId xmlns:p14="http://schemas.microsoft.com/office/powerpoint/2010/main" val="145661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0D71-8B47-05C3-7380-83FBE5969559}"/>
              </a:ext>
            </a:extLst>
          </p:cNvPr>
          <p:cNvSpPr>
            <a:spLocks noGrp="1"/>
          </p:cNvSpPr>
          <p:nvPr>
            <p:ph type="title"/>
          </p:nvPr>
        </p:nvSpPr>
        <p:spPr/>
        <p:txBody>
          <a:bodyPr/>
          <a:lstStyle/>
          <a:p>
            <a:r>
              <a:rPr lang="en-US" sz="2400" b="1" dirty="0">
                <a:effectLst/>
                <a:latin typeface="+mn-lt"/>
                <a:ea typeface="Times New Roman" panose="02020603050405020304" pitchFamily="18" charset="0"/>
                <a:cs typeface="Times New Roman" panose="02020603050405020304" pitchFamily="18" charset="0"/>
              </a:rPr>
              <a:t>5. Modules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F96515E1-A5A8-D0D0-F571-763CA500108E}"/>
              </a:ext>
            </a:extLst>
          </p:cNvPr>
          <p:cNvSpPr>
            <a:spLocks noGrp="1"/>
          </p:cNvSpPr>
          <p:nvPr>
            <p:ph type="body" idx="1"/>
          </p:nvPr>
        </p:nvSpPr>
        <p:spPr>
          <a:xfrm>
            <a:off x="839788" y="1681163"/>
            <a:ext cx="10512424" cy="823912"/>
          </a:xfrm>
        </p:spPr>
        <p:txBody>
          <a:bodyPr>
            <a:normAutofit fontScale="92500" lnSpcReduction="20000"/>
          </a:bodyPr>
          <a:lstStyle/>
          <a:p>
            <a:pPr marL="342900" marR="0" lvl="0" indent="-342900" algn="just">
              <a:lnSpc>
                <a:spcPct val="107000"/>
              </a:lnSpc>
              <a:spcBef>
                <a:spcPts val="0"/>
              </a:spcBef>
              <a:spcAft>
                <a:spcPts val="0"/>
              </a:spcAft>
              <a:buFont typeface="Symbol" panose="05050102010706020507" pitchFamily="18" charset="2"/>
              <a:buChar char=""/>
            </a:pPr>
            <a:r>
              <a:rPr lang="en-US" sz="1800" b="1" dirty="0">
                <a:effectLst/>
                <a:ea typeface="Times New Roman" panose="02020603050405020304" pitchFamily="18" charset="0"/>
                <a:cs typeface="Times New Roman" panose="02020603050405020304" pitchFamily="18" charset="0"/>
              </a:rPr>
              <a:t>View Properties:</a:t>
            </a:r>
            <a:endParaRPr lang="en-US" sz="1800" dirty="0">
              <a:effectLst/>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1900" b="0" dirty="0">
                <a:effectLst/>
                <a:ea typeface="Times New Roman" panose="02020603050405020304" pitchFamily="18" charset="0"/>
                <a:cs typeface="Times New Roman" panose="02020603050405020304" pitchFamily="18" charset="0"/>
              </a:rPr>
              <a:t>The property details such as ID, address, number of bedrooms, and price will be displayed to the user which will be saved.</a:t>
            </a:r>
            <a:endParaRPr lang="en-US" sz="1900" b="0" dirty="0">
              <a:effectLst/>
              <a:ea typeface="Calibri" panose="020F0502020204030204" pitchFamily="34" charset="0"/>
              <a:cs typeface="Times New Roman" panose="02020603050405020304" pitchFamily="18" charset="0"/>
            </a:endParaRPr>
          </a:p>
        </p:txBody>
      </p:sp>
      <p:pic>
        <p:nvPicPr>
          <p:cNvPr id="15" name="Content Placeholder 21">
            <a:extLst>
              <a:ext uri="{FF2B5EF4-FFF2-40B4-BE49-F238E27FC236}">
                <a16:creationId xmlns:a16="http://schemas.microsoft.com/office/drawing/2014/main" id="{96EE2C38-7B47-FBC2-6FBA-FFF583854406}"/>
              </a:ext>
            </a:extLst>
          </p:cNvPr>
          <p:cNvPicPr>
            <a:picLocks noGrp="1" noChangeAspect="1"/>
          </p:cNvPicPr>
          <p:nvPr>
            <p:ph sz="half" idx="2"/>
          </p:nvPr>
        </p:nvPicPr>
        <p:blipFill>
          <a:blip r:embed="rId2"/>
          <a:stretch>
            <a:fillRect/>
          </a:stretch>
        </p:blipFill>
        <p:spPr>
          <a:xfrm>
            <a:off x="839788" y="2676425"/>
            <a:ext cx="5157787" cy="3341886"/>
          </a:xfrm>
        </p:spPr>
      </p:pic>
      <p:pic>
        <p:nvPicPr>
          <p:cNvPr id="23" name="Content Placeholder 22">
            <a:extLst>
              <a:ext uri="{FF2B5EF4-FFF2-40B4-BE49-F238E27FC236}">
                <a16:creationId xmlns:a16="http://schemas.microsoft.com/office/drawing/2014/main" id="{FEE708B5-1C4E-24B5-E566-411FA07DF850}"/>
              </a:ext>
            </a:extLst>
          </p:cNvPr>
          <p:cNvPicPr>
            <a:picLocks noGrp="1" noChangeAspect="1"/>
          </p:cNvPicPr>
          <p:nvPr>
            <p:ph sz="quarter" idx="4"/>
          </p:nvPr>
        </p:nvPicPr>
        <p:blipFill>
          <a:blip r:embed="rId3"/>
          <a:stretch>
            <a:fillRect/>
          </a:stretch>
        </p:blipFill>
        <p:spPr>
          <a:xfrm>
            <a:off x="6172200" y="2676425"/>
            <a:ext cx="5183188" cy="3341887"/>
          </a:xfrm>
        </p:spPr>
      </p:pic>
    </p:spTree>
    <p:extLst>
      <p:ext uri="{BB962C8B-B14F-4D97-AF65-F5344CB8AC3E}">
        <p14:creationId xmlns:p14="http://schemas.microsoft.com/office/powerpoint/2010/main" val="306386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9D92-A6D8-1A28-A402-67511BBC08B6}"/>
              </a:ext>
            </a:extLst>
          </p:cNvPr>
          <p:cNvSpPr>
            <a:spLocks noGrp="1"/>
          </p:cNvSpPr>
          <p:nvPr>
            <p:ph type="title"/>
          </p:nvPr>
        </p:nvSpPr>
        <p:spPr>
          <a:xfrm>
            <a:off x="839788" y="365126"/>
            <a:ext cx="10515600" cy="472002"/>
          </a:xfrm>
        </p:spPr>
        <p:txBody>
          <a:bodyPr>
            <a:normAutofit fontScale="90000"/>
          </a:bodyPr>
          <a:lstStyle/>
          <a:p>
            <a:br>
              <a:rPr lang="en-FI" sz="2000" b="1" dirty="0">
                <a:effectLst/>
                <a:latin typeface="+mn-lt"/>
                <a:ea typeface="Times New Roman" panose="02020603050405020304" pitchFamily="18" charset="0"/>
                <a:cs typeface="Times New Roman" panose="02020603050405020304" pitchFamily="18" charset="0"/>
              </a:rPr>
            </a:br>
            <a:br>
              <a:rPr lang="en-FI" sz="2000" b="1" dirty="0">
                <a:effectLst/>
                <a:latin typeface="+mn-lt"/>
                <a:ea typeface="Times New Roman" panose="02020603050405020304" pitchFamily="18" charset="0"/>
                <a:cs typeface="Times New Roman" panose="02020603050405020304" pitchFamily="18" charset="0"/>
              </a:rPr>
            </a:br>
            <a:r>
              <a:rPr lang="en-US" sz="2700" b="1" dirty="0">
                <a:effectLst/>
                <a:latin typeface="+mn-lt"/>
                <a:ea typeface="Times New Roman" panose="02020603050405020304" pitchFamily="18" charset="0"/>
                <a:cs typeface="Times New Roman" panose="02020603050405020304" pitchFamily="18" charset="0"/>
              </a:rPr>
              <a:t>5. Modules</a:t>
            </a:r>
            <a:br>
              <a:rPr lang="en-FI" sz="2000" b="1" dirty="0">
                <a:effectLst/>
                <a:latin typeface="+mn-lt"/>
                <a:ea typeface="Times New Roman" panose="02020603050405020304" pitchFamily="18" charset="0"/>
                <a:cs typeface="Times New Roman" panose="02020603050405020304" pitchFamily="18" charset="0"/>
              </a:rPr>
            </a:br>
            <a:br>
              <a:rPr lang="en-FI" sz="2000" b="1" dirty="0">
                <a:effectLst/>
                <a:latin typeface="+mn-lt"/>
                <a:ea typeface="Times New Roman" panose="02020603050405020304" pitchFamily="18" charset="0"/>
                <a:cs typeface="Times New Roman" panose="02020603050405020304" pitchFamily="18" charset="0"/>
              </a:rPr>
            </a:br>
            <a:br>
              <a:rPr lang="en-FI" sz="2000" b="1" dirty="0">
                <a:effectLst/>
                <a:latin typeface="+mn-lt"/>
                <a:ea typeface="Times New Roman" panose="02020603050405020304" pitchFamily="18" charset="0"/>
                <a:cs typeface="Times New Roman" panose="02020603050405020304" pitchFamily="18" charset="0"/>
              </a:rPr>
            </a:br>
            <a:endParaRPr lang="en-US" sz="2000" dirty="0"/>
          </a:p>
        </p:txBody>
      </p:sp>
      <p:sp>
        <p:nvSpPr>
          <p:cNvPr id="3" name="Text Placeholder 2">
            <a:extLst>
              <a:ext uri="{FF2B5EF4-FFF2-40B4-BE49-F238E27FC236}">
                <a16:creationId xmlns:a16="http://schemas.microsoft.com/office/drawing/2014/main" id="{C9B0FA86-AE1D-167D-1453-847F6BF1BD23}"/>
              </a:ext>
            </a:extLst>
          </p:cNvPr>
          <p:cNvSpPr>
            <a:spLocks noGrp="1"/>
          </p:cNvSpPr>
          <p:nvPr>
            <p:ph type="body" idx="1"/>
          </p:nvPr>
        </p:nvSpPr>
        <p:spPr>
          <a:xfrm>
            <a:off x="836612" y="837128"/>
            <a:ext cx="10515600" cy="1667947"/>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sz="1800" b="1" dirty="0">
                <a:effectLst/>
                <a:ea typeface="Times New Roman" panose="02020603050405020304" pitchFamily="18" charset="0"/>
                <a:cs typeface="Times New Roman" panose="02020603050405020304" pitchFamily="18" charset="0"/>
              </a:rPr>
              <a:t>Update Property:</a:t>
            </a:r>
            <a:endParaRPr lang="en-US" sz="1800" dirty="0">
              <a:effectLst/>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1800" b="0" dirty="0">
                <a:effectLst/>
                <a:ea typeface="Times New Roman" panose="02020603050405020304" pitchFamily="18" charset="0"/>
                <a:cs typeface="Times New Roman" panose="02020603050405020304" pitchFamily="18" charset="0"/>
              </a:rPr>
              <a:t>The user will be prompted to enter the ID of the property they want to update. Then the module will search for the property based on the entered ID. If the property will be found, the user will be prompted to enter the updated address, number of bedrooms, and price. The details will be updated in the program. If the property will not be found, a message will be displayed accordingly.</a:t>
            </a:r>
            <a:endParaRPr lang="en-US" sz="1800" b="0" dirty="0">
              <a:effectLst/>
              <a:ea typeface="Calibri" panose="020F0502020204030204" pitchFamily="34" charset="0"/>
              <a:cs typeface="Times New Roman" panose="02020603050405020304" pitchFamily="18" charset="0"/>
            </a:endParaRPr>
          </a:p>
        </p:txBody>
      </p:sp>
      <p:pic>
        <p:nvPicPr>
          <p:cNvPr id="40" name="Content Placeholder 39">
            <a:extLst>
              <a:ext uri="{FF2B5EF4-FFF2-40B4-BE49-F238E27FC236}">
                <a16:creationId xmlns:a16="http://schemas.microsoft.com/office/drawing/2014/main" id="{39AAB6D0-5455-97C0-F68A-6A196A4AB7C8}"/>
              </a:ext>
            </a:extLst>
          </p:cNvPr>
          <p:cNvPicPr>
            <a:picLocks noGrp="1" noChangeAspect="1"/>
          </p:cNvPicPr>
          <p:nvPr>
            <p:ph sz="half" idx="2"/>
          </p:nvPr>
        </p:nvPicPr>
        <p:blipFill>
          <a:blip r:embed="rId2"/>
          <a:stretch>
            <a:fillRect/>
          </a:stretch>
        </p:blipFill>
        <p:spPr>
          <a:xfrm>
            <a:off x="2768958" y="2715247"/>
            <a:ext cx="6684135" cy="3777627"/>
          </a:xfrm>
        </p:spPr>
      </p:pic>
    </p:spTree>
    <p:extLst>
      <p:ext uri="{BB962C8B-B14F-4D97-AF65-F5344CB8AC3E}">
        <p14:creationId xmlns:p14="http://schemas.microsoft.com/office/powerpoint/2010/main" val="371004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5">
            <a:extLst>
              <a:ext uri="{FF2B5EF4-FFF2-40B4-BE49-F238E27FC236}">
                <a16:creationId xmlns:a16="http://schemas.microsoft.com/office/drawing/2014/main" id="{890EE274-8AEC-295D-DC12-A25957F40FC0}"/>
              </a:ext>
            </a:extLst>
          </p:cNvPr>
          <p:cNvPicPr>
            <a:picLocks noChangeAspect="1"/>
          </p:cNvPicPr>
          <p:nvPr/>
        </p:nvPicPr>
        <p:blipFill>
          <a:blip r:embed="rId2"/>
          <a:stretch>
            <a:fillRect/>
          </a:stretch>
        </p:blipFill>
        <p:spPr>
          <a:xfrm>
            <a:off x="2808925" y="339427"/>
            <a:ext cx="6574150" cy="6179145"/>
          </a:xfrm>
          <a:prstGeom prst="rect">
            <a:avLst/>
          </a:prstGeom>
        </p:spPr>
      </p:pic>
    </p:spTree>
    <p:extLst>
      <p:ext uri="{BB962C8B-B14F-4D97-AF65-F5344CB8AC3E}">
        <p14:creationId xmlns:p14="http://schemas.microsoft.com/office/powerpoint/2010/main" val="1958343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794</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Symbol</vt:lpstr>
      <vt:lpstr>Times New Roman</vt:lpstr>
      <vt:lpstr>Times new roman </vt:lpstr>
      <vt:lpstr>Office Theme</vt:lpstr>
      <vt:lpstr>GRAY PANTHERS A MODERN REAL ESTATE PROPERTY MANAGEMENT</vt:lpstr>
      <vt:lpstr>1. Background of The Subject  </vt:lpstr>
      <vt:lpstr> 2. Problem Statement  </vt:lpstr>
      <vt:lpstr>3. Objectives     </vt:lpstr>
      <vt:lpstr>4. Features  </vt:lpstr>
      <vt:lpstr>5. Modules  </vt:lpstr>
      <vt:lpstr>5. Modules  </vt:lpstr>
      <vt:lpstr>  5. Modules   </vt:lpstr>
      <vt:lpstr>PowerPoint Presentation</vt:lpstr>
      <vt:lpstr>  5. Modules   </vt:lpstr>
      <vt:lpstr>PowerPoint Presentation</vt:lpstr>
      <vt:lpstr>5. Modules  </vt:lpstr>
      <vt:lpstr>PowerPoint Presentation</vt:lpstr>
      <vt:lpstr>5. Modules   </vt:lpstr>
      <vt:lpstr>6. Data Flow Diagram: </vt:lpstr>
      <vt:lpstr>Much obliged!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 PANTHERS A MODERN REAL ESTATE PROPERTY MANAGEMENT</dc:title>
  <dc:creator>Ameer Hamzah Daiyan</dc:creator>
  <cp:lastModifiedBy>Ameer Hamzah Daiyan</cp:lastModifiedBy>
  <cp:revision>3</cp:revision>
  <dcterms:created xsi:type="dcterms:W3CDTF">2023-06-18T11:18:49Z</dcterms:created>
  <dcterms:modified xsi:type="dcterms:W3CDTF">2023-06-18T17:12:29Z</dcterms:modified>
</cp:coreProperties>
</file>