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sldIdLst>
    <p:sldId id="256" r:id="rId2"/>
    <p:sldId id="258" r:id="rId3"/>
    <p:sldId id="264" r:id="rId4"/>
    <p:sldId id="257" r:id="rId5"/>
    <p:sldId id="266" r:id="rId6"/>
    <p:sldId id="259" r:id="rId7"/>
    <p:sldId id="265" r:id="rId8"/>
    <p:sldId id="262" r:id="rId9"/>
    <p:sldId id="261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A4A4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9F8C75-8048-478D-98CB-F1D016728D0F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6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iff_equ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RTG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Hoppe and Taylor Sheneman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Insight Maker isn’t worth the effort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Some ODE solvers work better for </a:t>
            </a:r>
            <a:r>
              <a:rPr lang="en-US" sz="2800" dirty="0" smtClean="0">
                <a:hlinkClick r:id="rId2"/>
              </a:rPr>
              <a:t>some things</a:t>
            </a:r>
            <a:r>
              <a:rPr lang="en-US" sz="2800" dirty="0" smtClean="0"/>
              <a:t> than others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Pair programming and fresh eyes work wonders</a:t>
            </a:r>
            <a:endParaRPr lang="en-US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 Close enough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 Recommendation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of New Horizons Mission: 10 years</a:t>
            </a:r>
          </a:p>
          <a:p>
            <a:r>
              <a:rPr lang="en-US" dirty="0" smtClean="0"/>
              <a:t>Mandated Power Threshold: 200W</a:t>
            </a:r>
          </a:p>
          <a:p>
            <a:r>
              <a:rPr lang="en-US" dirty="0" smtClean="0"/>
              <a:t>Required </a:t>
            </a:r>
            <a:r>
              <a:rPr lang="en-US" baseline="30000" dirty="0">
                <a:solidFill>
                  <a:srgbClr val="404040"/>
                </a:solidFill>
              </a:rPr>
              <a:t>238</a:t>
            </a:r>
            <a:r>
              <a:rPr lang="en-US" dirty="0">
                <a:solidFill>
                  <a:srgbClr val="404040"/>
                </a:solidFill>
              </a:rPr>
              <a:t> Pu payload: 7 kg</a:t>
            </a:r>
            <a:endParaRPr lang="en-US" dirty="0"/>
          </a:p>
          <a:p>
            <a:r>
              <a:rPr lang="en-US" dirty="0">
                <a:solidFill>
                  <a:srgbClr val="404040"/>
                </a:solidFill>
              </a:rPr>
              <a:t>New Horizons </a:t>
            </a:r>
            <a:r>
              <a:rPr lang="en-US" baseline="30000" dirty="0">
                <a:solidFill>
                  <a:srgbClr val="404040"/>
                </a:solidFill>
              </a:rPr>
              <a:t>238</a:t>
            </a:r>
            <a:r>
              <a:rPr lang="en-US" dirty="0">
                <a:solidFill>
                  <a:srgbClr val="404040"/>
                </a:solidFill>
              </a:rPr>
              <a:t> Pu Payload: </a:t>
            </a:r>
            <a:r>
              <a:rPr lang="en-US" dirty="0">
                <a:solidFill>
                  <a:srgbClr val="FF0000"/>
                </a:solidFill>
              </a:rPr>
              <a:t>8.6 kg</a:t>
            </a:r>
            <a:endParaRPr lang="en-US" baseline="300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 smtClean="0">
                <a:solidFill>
                  <a:srgbClr val="FF0000"/>
                </a:solidFill>
              </a:rPr>
              <a:t>$8 million</a:t>
            </a:r>
            <a:r>
              <a:rPr lang="en-US" dirty="0" smtClean="0"/>
              <a:t> per kg of </a:t>
            </a:r>
            <a:r>
              <a:rPr lang="en-US" baseline="30000" dirty="0">
                <a:solidFill>
                  <a:srgbClr val="404040"/>
                </a:solidFill>
              </a:rPr>
              <a:t>238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smtClean="0">
                <a:solidFill>
                  <a:srgbClr val="404040"/>
                </a:solidFill>
              </a:rPr>
              <a:t>Pu,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dirty="0" smtClean="0">
                <a:solidFill>
                  <a:srgbClr val="404040"/>
                </a:solidFill>
              </a:rPr>
              <a:t>We could have saved NASA </a:t>
            </a:r>
            <a:r>
              <a:rPr lang="en-US" dirty="0" smtClean="0">
                <a:solidFill>
                  <a:srgbClr val="FF0000"/>
                </a:solidFill>
              </a:rPr>
              <a:t>12.8 million dollars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03935" y="1672281"/>
            <a:ext cx="6206834" cy="4657418"/>
            <a:chOff x="5803935" y="1672281"/>
            <a:chExt cx="6206834" cy="46574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3935" y="1672281"/>
              <a:ext cx="6206834" cy="46574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6614983" y="3746203"/>
              <a:ext cx="1688758" cy="415498"/>
              <a:chOff x="6614983" y="3746203"/>
              <a:chExt cx="1491048" cy="415498"/>
            </a:xfrm>
          </p:grpSpPr>
          <p:sp>
            <p:nvSpPr>
              <p:cNvPr id="4" name="Flowchart: Off-page Connector 3"/>
              <p:cNvSpPr/>
              <p:nvPr/>
            </p:nvSpPr>
            <p:spPr>
              <a:xfrm>
                <a:off x="6614983" y="3828583"/>
                <a:ext cx="82381" cy="100868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656169" y="3746203"/>
                <a:ext cx="14498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accent1"/>
                    </a:solidFill>
                  </a:rPr>
                  <a:t>New Horizons (modeled)</a:t>
                </a:r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890235" y="1977489"/>
              <a:ext cx="1449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accent1"/>
                  </a:solidFill>
                </a:rPr>
                <a:t>Voyager 1 (so far)</a:t>
              </a:r>
              <a:endParaRPr lang="en-US" sz="105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Flowchart: Off-page Connector 14"/>
            <p:cNvSpPr/>
            <p:nvPr/>
          </p:nvSpPr>
          <p:spPr>
            <a:xfrm rot="10800000">
              <a:off x="6843583" y="2038810"/>
              <a:ext cx="93305" cy="100868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862758" y="2792342"/>
              <a:ext cx="1688758" cy="415498"/>
              <a:chOff x="6614983" y="3746203"/>
              <a:chExt cx="1491048" cy="415498"/>
            </a:xfrm>
          </p:grpSpPr>
          <p:sp>
            <p:nvSpPr>
              <p:cNvPr id="17" name="Flowchart: Off-page Connector 16"/>
              <p:cNvSpPr/>
              <p:nvPr/>
            </p:nvSpPr>
            <p:spPr>
              <a:xfrm>
                <a:off x="6614983" y="3828583"/>
                <a:ext cx="82381" cy="100868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656169" y="3746203"/>
                <a:ext cx="14498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accent1"/>
                    </a:solidFill>
                  </a:rPr>
                  <a:t>Alpha Centauri B Orbit (theoretical)</a:t>
                </a:r>
                <a:endParaRPr lang="en-US" sz="1050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18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819682"/>
            <a:ext cx="5945546" cy="40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819682"/>
            <a:ext cx="5945546" cy="4058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79" y="2734962"/>
            <a:ext cx="22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Really expensive stuff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>
          <a:xfrm>
            <a:off x="2225040" y="3104294"/>
            <a:ext cx="2050398" cy="47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57538" y="3849137"/>
            <a:ext cx="196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Also really dangerous.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06" y="1740843"/>
            <a:ext cx="10515600" cy="1325563"/>
          </a:xfrm>
          <a:ln w="28575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little plutonium can we use for a given power and mission length?</a:t>
            </a:r>
          </a:p>
        </p:txBody>
      </p:sp>
    </p:spTree>
    <p:extLst>
      <p:ext uri="{BB962C8B-B14F-4D97-AF65-F5344CB8AC3E}">
        <p14:creationId xmlns:p14="http://schemas.microsoft.com/office/powerpoint/2010/main" val="3269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Key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RTG can be modeled as a cylinder of plutonium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The only way energy enters the system is by radioactive decay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only ways energy leaves the system are by radiation or as electrical power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Electrical power is 6% of the radiation flow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The temperature of space is a constant 2 Kelvin</a:t>
            </a:r>
          </a:p>
        </p:txBody>
      </p:sp>
    </p:spTree>
    <p:extLst>
      <p:ext uri="{BB962C8B-B14F-4D97-AF65-F5344CB8AC3E}">
        <p14:creationId xmlns:p14="http://schemas.microsoft.com/office/powerpoint/2010/main" val="356761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28" y="1762074"/>
            <a:ext cx="7225103" cy="45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Differential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314942" y="3935924"/>
                <a:ext cx="12882844" cy="1163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𝑦𝑒𝑎𝑟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2.53∗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24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𝑎𝑡𝑜𝑚𝑠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8.96∗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−13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𝐽𝑜𝑢𝑙𝑒𝑠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effectLst/>
                  <a:latin typeface="Cambria Math" panose="02040503050406030204" pitchFamily="18" charset="0"/>
                  <a:ea typeface="STKaiti"/>
                  <a:cs typeface="Tahoma" panose="020B060403050404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− 0.9∗5.670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𝑊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∗(3.1569∗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7</m:t>
                          </m:r>
                        </m:sup>
                      </m:s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)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𝑅𝑇𝐺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effectLst/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4942" y="3935924"/>
                <a:ext cx="12882844" cy="11631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68018" y="2683747"/>
                <a:ext cx="3516924" cy="808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87.7 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𝑦𝑒𝑎𝑟𝑠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</m:oMath>
                  </m:oMathPara>
                </a14:m>
                <a:endParaRPr lang="en-US" sz="1600" dirty="0"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018" y="2683747"/>
                <a:ext cx="3516924" cy="8082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5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Simulation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9" y="2394999"/>
            <a:ext cx="3966143" cy="2976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08" y="2394999"/>
            <a:ext cx="3966144" cy="297607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931048" y="2397212"/>
            <a:ext cx="3963193" cy="2973859"/>
            <a:chOff x="7931048" y="2397212"/>
            <a:chExt cx="3963193" cy="29738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1048" y="2397212"/>
              <a:ext cx="3963193" cy="297385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86244" y="3715664"/>
              <a:ext cx="1927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Power Threshold = 100W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6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Failures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64956"/>
            <a:ext cx="3847923" cy="288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11" y="1977081"/>
            <a:ext cx="4378869" cy="2463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6005" y="5161523"/>
            <a:ext cx="27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Insight Maker: “Are you dividing by </a:t>
            </a:r>
            <a:r>
              <a:rPr lang="en-US" dirty="0"/>
              <a:t>z</a:t>
            </a:r>
            <a:r>
              <a:rPr lang="en-US" dirty="0" smtClean="0"/>
              <a:t>ero?”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27900" y="2356023"/>
            <a:ext cx="875256" cy="83202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4344" y="2652582"/>
            <a:ext cx="98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Anomaly</a:t>
            </a:r>
            <a:endParaRPr lang="en-US" sz="12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85" y="4681766"/>
            <a:ext cx="4325507" cy="16058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3156" y="5161523"/>
            <a:ext cx="91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221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Candara</vt:lpstr>
      <vt:lpstr>STKaiti</vt:lpstr>
      <vt:lpstr>Tahoma</vt:lpstr>
      <vt:lpstr>Wingdings</vt:lpstr>
      <vt:lpstr>Retrospect</vt:lpstr>
      <vt:lpstr>On RTG Design</vt:lpstr>
      <vt:lpstr>Our System</vt:lpstr>
      <vt:lpstr>Our System</vt:lpstr>
      <vt:lpstr>How little plutonium can we use for a given power and mission length?</vt:lpstr>
      <vt:lpstr>Our Key Assumptions</vt:lpstr>
      <vt:lpstr>Our Model</vt:lpstr>
      <vt:lpstr>Our Differential Equations</vt:lpstr>
      <vt:lpstr>Our Simulation</vt:lpstr>
      <vt:lpstr>Our Failures</vt:lpstr>
      <vt:lpstr>Our Takeaways</vt:lpstr>
      <vt:lpstr>Our Design Recommendation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RTG Design</dc:title>
  <dc:creator>Alexander Hoppe</dc:creator>
  <cp:lastModifiedBy>Taylor Sheneman</cp:lastModifiedBy>
  <cp:revision>20</cp:revision>
  <dcterms:created xsi:type="dcterms:W3CDTF">2015-11-02T03:27:50Z</dcterms:created>
  <dcterms:modified xsi:type="dcterms:W3CDTF">2015-11-04T05:11:39Z</dcterms:modified>
</cp:coreProperties>
</file>