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D5FD-16B6-1B0C-34C1-91D1BA936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6CC7F-17E0-1B02-0515-5DE716BF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A9B1-177D-9AB2-FAAE-7CF2E9F2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E060-25A1-FA45-EDBA-69C4E35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CFA2B-28E6-6B0A-E201-9C63A147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997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5F80-6646-6080-8855-49852C1B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1CF3B-4908-5404-E262-3E73B86A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6B57-FFCB-7CCE-A081-378880ED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026F-5CB2-846E-E7AD-5E6BE24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1317-7104-47FE-B546-E87B97EC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43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97B9E-D65E-A5E3-89B4-E60C5D572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E67DE-85EE-BD77-CC35-A86AC95FB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3806-962D-FEAD-E805-F53477FC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2256-0948-79A5-6A3F-FDDEE7DC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58FE-ADD2-6D1E-AE7F-DF033486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1A7A-CD58-581E-2480-63D8439A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1A41-076F-714B-BA0B-C287A3F1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4E11-F9E6-AF3B-199E-272D0B00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8560-D30F-B8E3-C83E-3129818C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8F10-4225-8EA4-BFAA-A76982FB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10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C0C9-A755-7419-B4D2-829EFB2A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E04C-9D4E-1C6B-34B1-514A805B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8DC2-11B8-F16E-62D6-9B3AFADA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C19D-84AD-5FBD-C3A3-6FEEA582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CB4B-C082-485E-73F9-A189A76D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8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1798-F6E5-FA26-00AC-57670656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EDFF-0ABE-2DD9-E33C-829EF66E2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850-C65F-699E-0D31-89F790C6E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DE12-034E-6F1C-CC1F-6B50FCF9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1A2D-213A-FC8A-4E58-6C6D7E94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49D0C-7AFA-EABD-6537-BAB43396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805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93B-0198-2109-65CF-1E0EFC9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9A15-21A3-AC30-8774-F103D573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50E96-2894-CD1A-DB34-941B6564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3965F-93F7-AD16-A971-6008682B0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0E7DC-514F-EF4C-A8BD-748370D7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04EA5-5FA4-B1D1-EB6C-86BAD926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F351B-8A17-754B-53D8-8CDDB9B2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B0B5F-B26C-4E8D-8591-B20655E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970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5F48-FC50-09D0-03E8-F16D483A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D8716-C02E-14B7-B782-82F4E49A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FAB5-6BE5-08DD-69B9-C1716917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CDBED-DD89-CB04-A659-024E749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22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ECBEB-8BF9-36B2-6A37-3CAE35D3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B454E-4C1C-5A93-FA6B-500F49C0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D74B2-D907-24A3-5801-D8FC8EE7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27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1283-CDB1-B8B4-FE21-4BB8D06D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ED39-B19C-720A-BD80-BB132817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76FE-1003-3947-C942-8B4FEF80F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8AF1A-FFC4-96B7-6168-89B37AFF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A6D76-1BC1-7897-DAB7-80F974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0328A-D459-04DF-BDA7-082E4505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36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B162-7470-786C-3B2D-36E59F14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1EA85-6B5A-526E-3BD7-A301E27C9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5B722-D9D1-477C-3382-C5596380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BAB0-682B-3DC9-3CA4-186F434A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A57E-4061-AB66-8C5C-3D6555B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F8B7-1142-89FB-538C-3A93F31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158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D7BA1-DE0F-C553-54D8-3AE57212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6251-2895-F71E-2A6D-BFF1C6A6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58B9-38D7-FA34-03C1-6E7D198C3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D4BF-0EB6-E047-81FF-0C2CAFE5DE32}" type="datetimeFigureOut">
              <a:rPr lang="en-CH" smtClean="0"/>
              <a:t>10.08.22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2C0-1010-6F3F-9A5A-A623232ED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C1951-5488-C313-B195-F2BFF65ED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F2F08-E45E-1A41-8309-F6039F0DB5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804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334B-5A84-01E6-2694-C894135DE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SMT Workshop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548B-A255-ECDE-BA05-F6A8C51F8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Haifa, Israel</a:t>
            </a:r>
          </a:p>
          <a:p>
            <a:r>
              <a:rPr lang="en-CH" dirty="0"/>
              <a:t>August 11.-12. </a:t>
            </a:r>
          </a:p>
        </p:txBody>
      </p:sp>
      <p:pic>
        <p:nvPicPr>
          <p:cNvPr id="1026" name="Picture 2" descr="Bird's eye view">
            <a:extLst>
              <a:ext uri="{FF2B5EF4-FFF2-40B4-BE49-F238E27FC236}">
                <a16:creationId xmlns:a16="http://schemas.microsoft.com/office/drawing/2014/main" id="{C2909C49-22FA-0C21-C17C-172AC8BB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89" y="699164"/>
            <a:ext cx="7385221" cy="180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F0DAE3-5545-FAA7-8689-0E45801C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03750"/>
            <a:ext cx="24511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943919-C460-2A71-03D9-26602B1DA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38" y="4908550"/>
            <a:ext cx="16256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F2835E6-9C6E-B832-A8DC-29B037C3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61" y="4798040"/>
            <a:ext cx="2499841" cy="8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BC9039-656D-AB51-788B-2A2A94E67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73525" y="4986645"/>
            <a:ext cx="2499841" cy="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4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DBB-7D0D-ABD0-25E0-169C1B80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1DC3-1695-5DDF-62BD-3396B2A3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3506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15 submissions of which 14 were accepted</a:t>
            </a:r>
          </a:p>
          <a:p>
            <a:pPr marL="457200" lvl="1" indent="0">
              <a:buNone/>
            </a:pPr>
            <a:r>
              <a:rPr lang="en-GB" dirty="0"/>
              <a:t>F</a:t>
            </a:r>
            <a:r>
              <a:rPr lang="en-CH" dirty="0"/>
              <a:t>our regular papers</a:t>
            </a:r>
          </a:p>
          <a:p>
            <a:pPr marL="457200" lvl="1" indent="0">
              <a:buNone/>
            </a:pPr>
            <a:r>
              <a:rPr lang="en-GB" dirty="0"/>
              <a:t>Six</a:t>
            </a:r>
            <a:r>
              <a:rPr lang="en-CH" dirty="0"/>
              <a:t> extended abstracts</a:t>
            </a:r>
          </a:p>
          <a:p>
            <a:pPr marL="457200" lvl="1" indent="0">
              <a:buNone/>
            </a:pPr>
            <a:r>
              <a:rPr lang="en-CH" dirty="0"/>
              <a:t>Five presentation-only contributions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0A201-2017-AA2A-07C8-18609D55614E}"/>
              </a:ext>
            </a:extLst>
          </p:cNvPr>
          <p:cNvSpPr txBox="1"/>
          <p:nvPr/>
        </p:nvSpPr>
        <p:spPr>
          <a:xfrm>
            <a:off x="838200" y="3613688"/>
            <a:ext cx="10515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63 registrations (by August 2)</a:t>
            </a:r>
          </a:p>
          <a:p>
            <a:endParaRPr lang="en-C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623E3C-BD42-684C-FDC4-C7B11CAA727A}"/>
              </a:ext>
            </a:extLst>
          </p:cNvPr>
          <p:cNvSpPr txBox="1">
            <a:spLocks/>
          </p:cNvSpPr>
          <p:nvPr/>
        </p:nvSpPr>
        <p:spPr>
          <a:xfrm>
            <a:off x="838200" y="43068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Proceedings</a:t>
            </a:r>
            <a:endParaRPr lang="en-CH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0506BD7-43F6-5D15-6F98-390500CBE417}"/>
              </a:ext>
            </a:extLst>
          </p:cNvPr>
          <p:cNvSpPr txBox="1"/>
          <p:nvPr/>
        </p:nvSpPr>
        <p:spPr>
          <a:xfrm>
            <a:off x="838200" y="5544518"/>
            <a:ext cx="10515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CEUR-WS.org</a:t>
            </a:r>
            <a:endParaRPr lang="en-CH" sz="2800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0890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DBB-7D0D-ABD0-25E0-169C1B80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1DC3-1695-5DDF-62BD-3396B2A3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35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Thursday – </a:t>
            </a:r>
            <a:r>
              <a:rPr lang="fr-FR" b="1" dirty="0" err="1"/>
              <a:t>Ullman</a:t>
            </a:r>
            <a:r>
              <a:rPr lang="fr-FR" b="1" dirty="0"/>
              <a:t> 311</a:t>
            </a:r>
          </a:p>
          <a:p>
            <a:pPr marL="0" indent="0">
              <a:buNone/>
            </a:pPr>
            <a:r>
              <a:rPr lang="fr-FR" dirty="0"/>
              <a:t>Session 1: </a:t>
            </a:r>
            <a:r>
              <a:rPr lang="fr-FR" dirty="0" err="1"/>
              <a:t>Invited</a:t>
            </a:r>
            <a:r>
              <a:rPr lang="fr-FR" dirty="0"/>
              <a:t> talk and one contribution</a:t>
            </a:r>
          </a:p>
          <a:p>
            <a:pPr marL="0" indent="0">
              <a:buNone/>
            </a:pPr>
            <a:r>
              <a:rPr lang="fr-FR" dirty="0"/>
              <a:t>Session 2: 4 contributions on </a:t>
            </a:r>
            <a:r>
              <a:rPr lang="fr-FR" dirty="0" err="1"/>
              <a:t>arithmetics</a:t>
            </a:r>
            <a:r>
              <a:rPr lang="fr-FR" dirty="0"/>
              <a:t> and </a:t>
            </a:r>
            <a:r>
              <a:rPr lang="fr-FR" dirty="0" err="1"/>
              <a:t>higher-order</a:t>
            </a:r>
            <a:r>
              <a:rPr lang="fr-FR" dirty="0"/>
              <a:t> </a:t>
            </a:r>
            <a:r>
              <a:rPr lang="fr-FR" dirty="0" err="1"/>
              <a:t>reasoning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Session 3: 4 contributions on </a:t>
            </a:r>
            <a:r>
              <a:rPr lang="fr-FR" dirty="0" err="1"/>
              <a:t>tooling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Session 4: SMT-COMP report and </a:t>
            </a:r>
            <a:r>
              <a:rPr lang="fr-FR" dirty="0" err="1"/>
              <a:t>tool</a:t>
            </a:r>
            <a:r>
              <a:rPr lang="fr-FR" dirty="0"/>
              <a:t> </a:t>
            </a:r>
            <a:r>
              <a:rPr lang="fr-FR" dirty="0" err="1"/>
              <a:t>presentations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C75341-4AF0-5DE0-BD09-E3DC004EDC2D}"/>
              </a:ext>
            </a:extLst>
          </p:cNvPr>
          <p:cNvSpPr txBox="1">
            <a:spLocks/>
          </p:cNvSpPr>
          <p:nvPr/>
        </p:nvSpPr>
        <p:spPr>
          <a:xfrm>
            <a:off x="838200" y="4074171"/>
            <a:ext cx="10515600" cy="1863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Friday – </a:t>
            </a:r>
            <a:r>
              <a:rPr lang="fr-FR" b="1" dirty="0" err="1"/>
              <a:t>Taub</a:t>
            </a:r>
            <a:r>
              <a:rPr lang="fr-FR" b="1" dirty="0"/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Session 5: Panel discussion and one contribution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Session 6: 4 contributions on </a:t>
            </a:r>
            <a:r>
              <a:rPr lang="fr-FR" dirty="0" err="1"/>
              <a:t>theories</a:t>
            </a:r>
            <a:r>
              <a:rPr lang="fr-FR" dirty="0"/>
              <a:t> and </a:t>
            </a:r>
            <a:r>
              <a:rPr lang="fr-FR" dirty="0" err="1"/>
              <a:t>proofs</a:t>
            </a: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Session 7: SMT-Lib benchmark and </a:t>
            </a:r>
            <a:r>
              <a:rPr lang="fr-FR" dirty="0" err="1"/>
              <a:t>language</a:t>
            </a:r>
            <a:r>
              <a:rPr lang="fr-FR" dirty="0"/>
              <a:t> update </a:t>
            </a:r>
            <a:r>
              <a:rPr lang="fr-FR" dirty="0" err="1"/>
              <a:t>followed</a:t>
            </a:r>
            <a:r>
              <a:rPr lang="fr-FR" dirty="0"/>
              <a:t> by business meeting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Session 8: Update on proof </a:t>
            </a:r>
            <a:r>
              <a:rPr lang="fr-FR" dirty="0" err="1"/>
              <a:t>standardization</a:t>
            </a:r>
            <a:r>
              <a:rPr lang="fr-FR" dirty="0"/>
              <a:t> (joint </a:t>
            </a:r>
            <a:r>
              <a:rPr lang="fr-FR" dirty="0" err="1"/>
              <a:t>with</a:t>
            </a:r>
            <a:r>
              <a:rPr lang="fr-FR" dirty="0"/>
              <a:t> PAAR)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8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0D9-C06E-095A-A90B-21A6BF1B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Sponsors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04935DA-CE58-655B-4B0F-CFCB73838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238" y="1808008"/>
            <a:ext cx="16256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50F1EEE-6D48-23C1-AFA5-452ECB6A4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61" y="1697498"/>
            <a:ext cx="2499841" cy="8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F150D7D-314A-415E-B468-A6BA45A66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3525" y="1886103"/>
            <a:ext cx="2499841" cy="542309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A70B04A-000F-1AEE-9D13-07A626BB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3208"/>
            <a:ext cx="2451100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98F622-3E28-99EB-8081-6783E8612646}"/>
              </a:ext>
            </a:extLst>
          </p:cNvPr>
          <p:cNvSpPr txBox="1"/>
          <p:nvPr/>
        </p:nvSpPr>
        <p:spPr>
          <a:xfrm>
            <a:off x="3048000" y="36616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dirty="0"/>
              <a:t>http://smt-workshop.cs.uiowa.edu/2022/sponsors.shtml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CB3E4-ED75-DE83-D770-1D67504172A2}"/>
              </a:ext>
            </a:extLst>
          </p:cNvPr>
          <p:cNvSpPr txBox="1"/>
          <p:nvPr/>
        </p:nvSpPr>
        <p:spPr>
          <a:xfrm>
            <a:off x="3048000" y="3053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dirty="0"/>
              <a:t>See how our sponsors use SMT in their products!</a:t>
            </a:r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6382E34F-2192-3CAF-F967-743A5ED4A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999" y="4270249"/>
            <a:ext cx="2438001" cy="24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9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149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SMT Workshop 2022</vt:lpstr>
      <vt:lpstr>Statistics</vt:lpstr>
      <vt:lpstr>Program</vt:lpstr>
      <vt:lpstr>Sponsors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 Workshop 2022</dc:title>
  <dc:creator>Hyvärinen Antti</dc:creator>
  <cp:lastModifiedBy>Hyvärinen Antti</cp:lastModifiedBy>
  <cp:revision>5</cp:revision>
  <dcterms:created xsi:type="dcterms:W3CDTF">2022-08-08T15:16:42Z</dcterms:created>
  <dcterms:modified xsi:type="dcterms:W3CDTF">2022-08-10T06:56:12Z</dcterms:modified>
</cp:coreProperties>
</file>