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7" r:id="rId4"/>
    <p:sldId id="272" r:id="rId5"/>
    <p:sldId id="266" r:id="rId6"/>
    <p:sldId id="270" r:id="rId7"/>
    <p:sldId id="269" r:id="rId8"/>
    <p:sldId id="274" r:id="rId9"/>
    <p:sldId id="273" r:id="rId10"/>
    <p:sldId id="275" r:id="rId11"/>
    <p:sldId id="276" r:id="rId12"/>
    <p:sldId id="277" r:id="rId13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C8C4"/>
    <a:srgbClr val="88C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7528" autoAdjust="0"/>
  </p:normalViewPr>
  <p:slideViewPr>
    <p:cSldViewPr snapToGrid="0">
      <p:cViewPr varScale="1">
        <p:scale>
          <a:sx n="56" d="100"/>
          <a:sy n="56" d="100"/>
        </p:scale>
        <p:origin x="882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8135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8135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fld id="{6885D5C2-81B5-4B68-A24D-F38ED4AE00F7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7" tIns="46058" rIns="92117" bIns="4605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9"/>
            <a:ext cx="5438140" cy="3909239"/>
          </a:xfrm>
          <a:prstGeom prst="rect">
            <a:avLst/>
          </a:prstGeom>
        </p:spPr>
        <p:txBody>
          <a:bodyPr vert="horz" lIns="92117" tIns="46058" rIns="92117" bIns="46058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60" cy="498134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30092"/>
            <a:ext cx="2945660" cy="498134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554465F3-08C7-447F-9215-CB2D816B7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15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465F3-08C7-447F-9215-CB2D816B7C0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3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[embedding]</a:t>
            </a:r>
          </a:p>
          <a:p>
            <a:r>
              <a:rPr lang="en-US" altLang="ko-KR" dirty="0" smtClean="0"/>
              <a:t>input dimension: </a:t>
            </a:r>
            <a:r>
              <a:rPr lang="en-US" altLang="ko-KR" dirty="0" err="1" smtClean="0"/>
              <a:t>n_words</a:t>
            </a:r>
            <a:r>
              <a:rPr lang="en-US" altLang="ko-KR" dirty="0" smtClean="0"/>
              <a:t>(vocab size)</a:t>
            </a:r>
            <a:r>
              <a:rPr lang="en-US" altLang="ko-KR" baseline="0" dirty="0" smtClean="0"/>
              <a:t> 49352</a:t>
            </a:r>
            <a:endParaRPr lang="en-US" altLang="ko-KR" dirty="0" smtClean="0"/>
          </a:p>
          <a:p>
            <a:r>
              <a:rPr lang="en-US" altLang="ko-KR" dirty="0" smtClean="0"/>
              <a:t>input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length: 80</a:t>
            </a:r>
          </a:p>
          <a:p>
            <a:r>
              <a:rPr lang="en-US" altLang="ko-KR" dirty="0" smtClean="0"/>
              <a:t>output dimension: 20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465F3-08C7-447F-9215-CB2D816B7C0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94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chunk</a:t>
            </a:r>
            <a:r>
              <a:rPr lang="en-US" altLang="ko-KR" baseline="0" dirty="0" smtClean="0"/>
              <a:t> tagger</a:t>
            </a:r>
            <a:r>
              <a:rPr lang="ko-KR" altLang="en-US" baseline="0" dirty="0" smtClean="0"/>
              <a:t>를 통해 </a:t>
            </a:r>
            <a:r>
              <a:rPr lang="en-US" altLang="ko-KR" baseline="0" dirty="0" smtClean="0"/>
              <a:t>chunking</a:t>
            </a:r>
            <a:r>
              <a:rPr lang="ko-KR" altLang="en-US" baseline="0" dirty="0" smtClean="0"/>
              <a:t>이 잘 되었다고 가정</a:t>
            </a:r>
            <a:endParaRPr lang="en-US" altLang="ko-KR" dirty="0" smtClean="0"/>
          </a:p>
          <a:p>
            <a:r>
              <a:rPr lang="ko-KR" altLang="en-US" dirty="0" smtClean="0"/>
              <a:t>표지 길이 </a:t>
            </a:r>
            <a:r>
              <a:rPr lang="ko-KR" altLang="en-US" dirty="0" err="1" smtClean="0"/>
              <a:t>내용어</a:t>
            </a:r>
            <a:r>
              <a:rPr lang="en-US" altLang="ko-KR" dirty="0" smtClean="0"/>
              <a:t>(3)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기능어</a:t>
            </a:r>
            <a:r>
              <a:rPr lang="en-US" altLang="ko-KR" baseline="0" dirty="0" smtClean="0"/>
              <a:t>(2)</a:t>
            </a:r>
            <a:r>
              <a:rPr lang="ko-KR" altLang="en-US" baseline="0" dirty="0" smtClean="0"/>
              <a:t>를 토대로 문장 성분 구분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일종의 </a:t>
            </a:r>
            <a:r>
              <a:rPr lang="en-US" altLang="ko-KR" baseline="0" dirty="0" smtClean="0"/>
              <a:t>bi-gram </a:t>
            </a:r>
            <a:r>
              <a:rPr lang="ko-KR" altLang="en-US" baseline="0" dirty="0" smtClean="0"/>
              <a:t>단위로 오류 가능성 체크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465F3-08C7-447F-9215-CB2D816B7C0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52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lemma</a:t>
            </a:r>
            <a:r>
              <a:rPr lang="ko-KR" altLang="en-US" dirty="0" smtClean="0"/>
              <a:t>는 쌍이 있는 기호는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로 선정 되는 것을 방지하기 위해 넣음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[head </a:t>
            </a:r>
            <a:r>
              <a:rPr lang="ko-KR" altLang="en-US" dirty="0" smtClean="0"/>
              <a:t>선정 과정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한 구성성분 내의 </a:t>
            </a:r>
            <a:r>
              <a:rPr lang="en-US" altLang="ko-KR" dirty="0" smtClean="0"/>
              <a:t>heads</a:t>
            </a:r>
            <a:r>
              <a:rPr lang="ko-KR" altLang="en-US" dirty="0" smtClean="0"/>
              <a:t>가 각각 구성성분의 </a:t>
            </a:r>
            <a:r>
              <a:rPr lang="en-US" altLang="ko-KR" dirty="0" smtClean="0"/>
              <a:t>id</a:t>
            </a:r>
            <a:r>
              <a:rPr lang="en-US" altLang="ko-KR" baseline="0" dirty="0" smtClean="0"/>
              <a:t>(</a:t>
            </a:r>
            <a:r>
              <a:rPr lang="en-US" altLang="ko-KR" dirty="0" smtClean="0"/>
              <a:t>[1, 2, 3])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속하는</a:t>
            </a:r>
            <a:r>
              <a:rPr lang="ko-KR" altLang="en-US" baseline="0" dirty="0" smtClean="0"/>
              <a:t> 봄</a:t>
            </a:r>
            <a:endParaRPr lang="en-US" altLang="ko-KR" baseline="0" dirty="0" smtClean="0"/>
          </a:p>
          <a:p>
            <a:r>
              <a:rPr lang="ko-KR" altLang="en-US" baseline="0" dirty="0" smtClean="0"/>
              <a:t>속하면 </a:t>
            </a:r>
            <a:r>
              <a:rPr lang="en-US" altLang="ko-KR" baseline="0" dirty="0" smtClean="0"/>
              <a:t>head X</a:t>
            </a:r>
          </a:p>
          <a:p>
            <a:r>
              <a:rPr lang="ko-KR" altLang="en-US" baseline="0" dirty="0" smtClean="0"/>
              <a:t>속하지 않으면 </a:t>
            </a:r>
            <a:r>
              <a:rPr lang="en-US" altLang="ko-KR" baseline="0" dirty="0" smtClean="0"/>
              <a:t>head</a:t>
            </a:r>
            <a:r>
              <a:rPr lang="ko-KR" altLang="en-US" baseline="0" dirty="0" smtClean="0"/>
              <a:t>로 선정</a:t>
            </a:r>
            <a:endParaRPr lang="en-US" altLang="ko-KR" baseline="0" dirty="0" smtClean="0"/>
          </a:p>
          <a:p>
            <a:r>
              <a:rPr lang="en-US" altLang="ko-KR" baseline="0" dirty="0" smtClean="0"/>
              <a:t>lemma</a:t>
            </a:r>
            <a:r>
              <a:rPr lang="ko-KR" altLang="en-US" baseline="0" dirty="0" smtClean="0"/>
              <a:t>가 쌍이 </a:t>
            </a:r>
            <a:r>
              <a:rPr lang="ko-KR" altLang="en-US" baseline="0" dirty="0" err="1" smtClean="0"/>
              <a:t>있는기호인</a:t>
            </a:r>
            <a:r>
              <a:rPr lang="ko-KR" altLang="en-US" baseline="0" dirty="0" smtClean="0"/>
              <a:t> 것은 제외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old_table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head(16)</a:t>
            </a:r>
            <a:r>
              <a:rPr lang="ko-KR" altLang="en-US" dirty="0" smtClean="0"/>
              <a:t>를 선정</a:t>
            </a:r>
            <a:endParaRPr lang="en-US" altLang="ko-KR" dirty="0" smtClean="0"/>
          </a:p>
          <a:p>
            <a:r>
              <a:rPr lang="ko-KR" altLang="en-US" dirty="0" smtClean="0"/>
              <a:t>그 </a:t>
            </a:r>
            <a:r>
              <a:rPr lang="en-US" altLang="ko-KR" dirty="0" smtClean="0"/>
              <a:t>head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ID </a:t>
            </a:r>
            <a:r>
              <a:rPr lang="ko-KR" altLang="en-US" dirty="0" smtClean="0"/>
              <a:t>따로 기억</a:t>
            </a:r>
            <a:endParaRPr lang="en-US" altLang="ko-KR" dirty="0" smtClean="0"/>
          </a:p>
          <a:p>
            <a:r>
              <a:rPr lang="en-US" altLang="ko-KR" dirty="0" err="1" smtClean="0"/>
              <a:t>uporel_list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값으로 사용하여 </a:t>
            </a:r>
            <a:r>
              <a:rPr lang="en-US" altLang="ko-KR" dirty="0" err="1" smtClean="0"/>
              <a:t>upos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rel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선정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465F3-08C7-447F-9215-CB2D816B7C0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946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lemma</a:t>
            </a:r>
            <a:r>
              <a:rPr lang="ko-KR" altLang="en-US" dirty="0" smtClean="0"/>
              <a:t>는 쌍이 있는 기호는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로 선정 되는 것을 방지하기 위해 넣음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[head </a:t>
            </a:r>
            <a:r>
              <a:rPr lang="ko-KR" altLang="en-US" dirty="0" smtClean="0"/>
              <a:t>선정 과정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한 구성성분 내의 </a:t>
            </a:r>
            <a:r>
              <a:rPr lang="en-US" altLang="ko-KR" dirty="0" smtClean="0"/>
              <a:t>heads</a:t>
            </a:r>
            <a:r>
              <a:rPr lang="ko-KR" altLang="en-US" dirty="0" smtClean="0"/>
              <a:t>가 각각 구성성분의 </a:t>
            </a:r>
            <a:r>
              <a:rPr lang="en-US" altLang="ko-KR" dirty="0" smtClean="0"/>
              <a:t>id</a:t>
            </a:r>
            <a:r>
              <a:rPr lang="en-US" altLang="ko-KR" baseline="0" dirty="0" smtClean="0"/>
              <a:t>(</a:t>
            </a:r>
            <a:r>
              <a:rPr lang="en-US" altLang="ko-KR" dirty="0" smtClean="0"/>
              <a:t>[1, 2, 3])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속하는</a:t>
            </a:r>
            <a:r>
              <a:rPr lang="ko-KR" altLang="en-US" baseline="0" dirty="0" smtClean="0"/>
              <a:t> 봄</a:t>
            </a:r>
            <a:endParaRPr lang="en-US" altLang="ko-KR" baseline="0" dirty="0" smtClean="0"/>
          </a:p>
          <a:p>
            <a:r>
              <a:rPr lang="ko-KR" altLang="en-US" baseline="0" dirty="0" smtClean="0"/>
              <a:t>속하면 </a:t>
            </a:r>
            <a:r>
              <a:rPr lang="en-US" altLang="ko-KR" baseline="0" dirty="0" smtClean="0"/>
              <a:t>head X</a:t>
            </a:r>
          </a:p>
          <a:p>
            <a:r>
              <a:rPr lang="ko-KR" altLang="en-US" baseline="0" dirty="0" smtClean="0"/>
              <a:t>속하지 않으면 </a:t>
            </a:r>
            <a:r>
              <a:rPr lang="en-US" altLang="ko-KR" baseline="0" dirty="0" smtClean="0"/>
              <a:t>head</a:t>
            </a:r>
            <a:r>
              <a:rPr lang="ko-KR" altLang="en-US" baseline="0" dirty="0" smtClean="0"/>
              <a:t>로 선정</a:t>
            </a:r>
            <a:endParaRPr lang="en-US" altLang="ko-KR" baseline="0" dirty="0" smtClean="0"/>
          </a:p>
          <a:p>
            <a:r>
              <a:rPr lang="en-US" altLang="ko-KR" baseline="0" dirty="0" smtClean="0"/>
              <a:t>lemma</a:t>
            </a:r>
            <a:r>
              <a:rPr lang="ko-KR" altLang="en-US" baseline="0" dirty="0" smtClean="0"/>
              <a:t>가 쌍이 </a:t>
            </a:r>
            <a:r>
              <a:rPr lang="ko-KR" altLang="en-US" baseline="0" dirty="0" err="1" smtClean="0"/>
              <a:t>있는기호인</a:t>
            </a:r>
            <a:r>
              <a:rPr lang="ko-KR" altLang="en-US" baseline="0" dirty="0" smtClean="0"/>
              <a:t> 것은 제외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☆이거 꼭 설명</a:t>
            </a:r>
            <a:endParaRPr lang="en-US" altLang="ko-KR" dirty="0" smtClean="0"/>
          </a:p>
          <a:p>
            <a:r>
              <a:rPr lang="en-US" altLang="ko-KR" dirty="0" err="1" smtClean="0"/>
              <a:t>old_table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head(16)</a:t>
            </a:r>
            <a:r>
              <a:rPr lang="ko-KR" altLang="en-US" dirty="0" smtClean="0"/>
              <a:t>를 선정</a:t>
            </a:r>
            <a:endParaRPr lang="en-US" altLang="ko-KR" dirty="0" smtClean="0"/>
          </a:p>
          <a:p>
            <a:r>
              <a:rPr lang="ko-KR" altLang="en-US" dirty="0" smtClean="0"/>
              <a:t>그 </a:t>
            </a:r>
            <a:r>
              <a:rPr lang="en-US" altLang="ko-KR" dirty="0" smtClean="0"/>
              <a:t>head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ID </a:t>
            </a:r>
            <a:r>
              <a:rPr lang="ko-KR" altLang="en-US" dirty="0" smtClean="0"/>
              <a:t>따로 기억</a:t>
            </a:r>
            <a:endParaRPr lang="en-US" altLang="ko-KR" dirty="0" smtClean="0"/>
          </a:p>
          <a:p>
            <a:r>
              <a:rPr lang="en-US" altLang="ko-KR" dirty="0" err="1" smtClean="0"/>
              <a:t>uporel_list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값으로 사용하여 </a:t>
            </a:r>
            <a:r>
              <a:rPr lang="en-US" altLang="ko-KR" dirty="0" err="1" smtClean="0"/>
              <a:t>upos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rel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선정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465F3-08C7-447F-9215-CB2D816B7C0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05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75148"/>
            <a:ext cx="9720071" cy="4023360"/>
          </a:xfrm>
        </p:spPr>
        <p:txBody>
          <a:bodyPr/>
          <a:lstStyle>
            <a:lvl1pPr marL="361950" indent="-361950">
              <a:lnSpc>
                <a:spcPct val="120000"/>
              </a:lnSpc>
              <a:buFont typeface="Wingdings" panose="05000000000000000000" pitchFamily="2" charset="2"/>
              <a:buChar char="v"/>
              <a:defRPr b="1"/>
            </a:lvl1pPr>
            <a:lvl2pPr marL="627063" indent="-228600">
              <a:lnSpc>
                <a:spcPct val="120000"/>
              </a:lnSpc>
              <a:defRPr sz="2000"/>
            </a:lvl2pPr>
            <a:lvl3pPr marL="804863" indent="-225425">
              <a:lnSpc>
                <a:spcPct val="120000"/>
              </a:lnSpc>
              <a:buFont typeface="Tw Cen MT" panose="020B0602020104020603" pitchFamily="34" charset="0"/>
              <a:buChar char="–"/>
              <a:defRPr sz="1800"/>
            </a:lvl3pPr>
            <a:lvl4pPr marL="898525" indent="-136525">
              <a:lnSpc>
                <a:spcPct val="120000"/>
              </a:lnSpc>
              <a:buFont typeface="Arial" panose="020B0604020202020204" pitchFamily="34" charset="0"/>
              <a:buChar char="•"/>
              <a:defRPr sz="1600"/>
            </a:lvl4pPr>
            <a:lvl5pPr marL="1079500" indent="-136525"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함초롬돋움" panose="020B0604000101010101" pitchFamily="50" charset="-127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109182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350290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함초롬돋움" panose="020B0604000101010101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함초롬돋움" panose="020B0604000101010101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함초롬돋움" panose="020B0604000101010101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함초롬돋움" panose="020B0604000101010101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함초롬돋움" panose="020B0604000101010101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함초롬돋움" panose="020B0604000101010101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5047169"/>
            <a:ext cx="7772400" cy="1463040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Dependency parsing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자연언어처리실험실</a:t>
            </a:r>
            <a:endParaRPr lang="en-US" altLang="ko-KR" sz="1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남궁 영</a:t>
            </a:r>
            <a:endParaRPr lang="en-US" altLang="ko-KR" sz="1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/>
          </a:p>
          <a:p>
            <a:r>
              <a:rPr lang="en-US" altLang="ko-KR" sz="1400" dirty="0" smtClean="0"/>
              <a:t>2019. 06. 25.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466279" y="4976179"/>
            <a:ext cx="239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ea typeface="함초롬돋움" panose="020B0604000101010101" pitchFamily="50" charset="-127"/>
              </a:rPr>
              <a:t>2019-01.  Deep</a:t>
            </a:r>
            <a:r>
              <a:rPr lang="en-US" altLang="ko-KR" dirty="0" smtClean="0">
                <a:ea typeface="함초롬돋움" panose="020B0604000101010101" pitchFamily="50" charset="-127"/>
              </a:rPr>
              <a:t> Learning</a:t>
            </a:r>
            <a:endParaRPr lang="ko-KR" altLang="en-US" dirty="0">
              <a:ea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65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select Head</a:t>
            </a:r>
            <a:endParaRPr lang="ko-KR" altLang="en-US" b="1" dirty="0"/>
          </a:p>
        </p:txBody>
      </p:sp>
      <p:sp>
        <p:nvSpPr>
          <p:cNvPr id="4" name="한쪽 모서리가 잘린 사각형 3"/>
          <p:cNvSpPr/>
          <p:nvPr/>
        </p:nvSpPr>
        <p:spPr>
          <a:xfrm>
            <a:off x="8540496" y="62492"/>
            <a:ext cx="3547872" cy="885409"/>
          </a:xfrm>
          <a:prstGeom prst="snip1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ea"/>
              <a:buAutoNum type="circleNumDbPlain" startAt="4"/>
              <a:tabLst>
                <a:tab pos="712788" algn="l"/>
              </a:tabLst>
            </a:pP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head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결정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924803" y="998250"/>
            <a:ext cx="3768655" cy="50979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361950" indent="-361950" algn="l" defTabSz="914400" rtl="0" eaLnBrk="1" latinLnBrk="1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200" b="1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1pPr>
            <a:lvl2pPr marL="627063" indent="-228600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2pPr>
            <a:lvl3pPr marL="804863" indent="-2254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Tw Cen MT" panose="020B06020201040206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3pPr>
            <a:lvl4pPr marL="898525" indent="-1365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4pPr>
            <a:lvl5pPr marL="1079500" indent="-1365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5pPr>
            <a:lvl6pPr marL="91440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세종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의존 구문 구조 말뭉치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476579" y="1508047"/>
            <a:ext cx="10815170" cy="3746991"/>
            <a:chOff x="363629" y="1655488"/>
            <a:chExt cx="10815170" cy="3746991"/>
          </a:xfrm>
        </p:grpSpPr>
        <p:grpSp>
          <p:nvGrpSpPr>
            <p:cNvPr id="20" name="그룹 19"/>
            <p:cNvGrpSpPr/>
            <p:nvPr/>
          </p:nvGrpSpPr>
          <p:grpSpPr>
            <a:xfrm>
              <a:off x="1013202" y="1655488"/>
              <a:ext cx="10165597" cy="3707786"/>
              <a:chOff x="717732" y="1412854"/>
              <a:chExt cx="10165597" cy="3707786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3"/>
              <a:srcRect t="9973"/>
              <a:stretch/>
            </p:blipFill>
            <p:spPr>
              <a:xfrm>
                <a:off x="832657" y="1705232"/>
                <a:ext cx="10050672" cy="3415408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717732" y="1412854"/>
                <a:ext cx="367852" cy="415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ID</a:t>
                </a:r>
                <a:endParaRPr lang="ko-KR" alt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627844" y="1412854"/>
                <a:ext cx="692946" cy="415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FORM</a:t>
                </a:r>
                <a:endParaRPr lang="ko-KR" alt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396540" y="1412854"/>
                <a:ext cx="790120" cy="415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LEMMA</a:t>
                </a:r>
                <a:endParaRPr lang="ko-KR" alt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59146" y="1412854"/>
                <a:ext cx="1022351" cy="415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UPOSTAG</a:t>
                </a:r>
                <a:endParaRPr lang="ko-KR" alt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022357" y="1412854"/>
                <a:ext cx="1011750" cy="415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XPOSTAG</a:t>
                </a:r>
                <a:endParaRPr lang="ko-KR" alt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921389" y="1412854"/>
                <a:ext cx="749484" cy="415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HEADS</a:t>
                </a:r>
                <a:endParaRPr lang="ko-KR" alt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827270" y="1412854"/>
                <a:ext cx="770685" cy="415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DEPREL</a:t>
                </a:r>
                <a:endParaRPr lang="ko-KR" alt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997091" y="1909416"/>
                <a:ext cx="495794" cy="3211224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840480" y="1909416"/>
                <a:ext cx="749808" cy="3211224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799282" y="1909416"/>
                <a:ext cx="741214" cy="3211224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363629" y="2288786"/>
              <a:ext cx="383438" cy="3113693"/>
              <a:chOff x="363629" y="2288786"/>
              <a:chExt cx="383438" cy="3113693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13322" y="228878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</a:t>
                </a:r>
                <a:endParaRPr lang="ko-KR" altLang="en-US" sz="1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13322" y="282015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2</a:t>
                </a:r>
                <a:endParaRPr lang="ko-KR" altLang="en-US" sz="14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13322" y="320678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3</a:t>
                </a:r>
                <a:endParaRPr lang="ko-KR" altLang="en-US" sz="14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13322" y="3545252"/>
                <a:ext cx="284052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400" dirty="0" smtClean="0"/>
                  <a:t>4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sz="1400" dirty="0" smtClean="0"/>
                  <a:t>5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sz="1400" dirty="0" smtClean="0"/>
                  <a:t>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sz="1400" dirty="0" smtClean="0"/>
                  <a:t>7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sz="1400" dirty="0" smtClean="0"/>
                  <a:t>8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13322" y="469700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9</a:t>
                </a:r>
                <a:endParaRPr lang="ko-KR" altLang="en-US" sz="1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3629" y="5094702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10</a:t>
                </a:r>
                <a:endParaRPr lang="ko-KR" altLang="en-US" sz="1400" dirty="0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877824" y="2240280"/>
              <a:ext cx="146304" cy="3006280"/>
              <a:chOff x="877824" y="2240280"/>
              <a:chExt cx="146304" cy="3006280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877824" y="2240280"/>
                <a:ext cx="135378" cy="2843784"/>
                <a:chOff x="877824" y="2240280"/>
                <a:chExt cx="135378" cy="2843784"/>
              </a:xfrm>
            </p:grpSpPr>
            <p:sp>
              <p:nvSpPr>
                <p:cNvPr id="21" name="왼쪽 대괄호 20"/>
                <p:cNvSpPr/>
                <p:nvPr/>
              </p:nvSpPr>
              <p:spPr>
                <a:xfrm>
                  <a:off x="877824" y="2240280"/>
                  <a:ext cx="135378" cy="466344"/>
                </a:xfrm>
                <a:prstGeom prst="leftBracket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왼쪽 대괄호 21"/>
                <p:cNvSpPr/>
                <p:nvPr/>
              </p:nvSpPr>
              <p:spPr>
                <a:xfrm>
                  <a:off x="877824" y="2857419"/>
                  <a:ext cx="135378" cy="233253"/>
                </a:xfrm>
                <a:prstGeom prst="leftBracket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왼쪽 대괄호 22"/>
                <p:cNvSpPr/>
                <p:nvPr/>
              </p:nvSpPr>
              <p:spPr>
                <a:xfrm>
                  <a:off x="877824" y="3250611"/>
                  <a:ext cx="135378" cy="233253"/>
                </a:xfrm>
                <a:prstGeom prst="leftBracket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왼쪽 대괄호 24"/>
                <p:cNvSpPr/>
                <p:nvPr/>
              </p:nvSpPr>
              <p:spPr>
                <a:xfrm>
                  <a:off x="877824" y="4617720"/>
                  <a:ext cx="135378" cy="466344"/>
                </a:xfrm>
                <a:prstGeom prst="leftBracket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35" name="직선 연결선 34"/>
              <p:cNvCxnSpPr/>
              <p:nvPr/>
            </p:nvCxnSpPr>
            <p:spPr>
              <a:xfrm>
                <a:off x="877824" y="3683002"/>
                <a:ext cx="146304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877824" y="3875026"/>
                <a:ext cx="146304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877824" y="4067050"/>
                <a:ext cx="146304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877824" y="4259074"/>
                <a:ext cx="146304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877824" y="4451098"/>
                <a:ext cx="146304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877824" y="5246560"/>
                <a:ext cx="146304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/>
          <p:cNvGrpSpPr/>
          <p:nvPr/>
        </p:nvGrpSpPr>
        <p:grpSpPr>
          <a:xfrm>
            <a:off x="460148" y="2004609"/>
            <a:ext cx="1164101" cy="3740495"/>
            <a:chOff x="460148" y="2004609"/>
            <a:chExt cx="1164101" cy="3740495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476579" y="2004609"/>
              <a:ext cx="1131241" cy="3250429"/>
            </a:xfrm>
            <a:prstGeom prst="round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0148" y="5375772"/>
              <a:ext cx="1164101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id_dict_list</a:t>
              </a:r>
              <a:endParaRPr lang="ko-KR" altLang="en-US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03993" y="5824915"/>
            <a:ext cx="1508939" cy="734647"/>
            <a:chOff x="303993" y="5824915"/>
            <a:chExt cx="1508939" cy="734647"/>
          </a:xfrm>
        </p:grpSpPr>
        <p:sp>
          <p:nvSpPr>
            <p:cNvPr id="54" name="TextBox 53"/>
            <p:cNvSpPr txBox="1"/>
            <p:nvPr/>
          </p:nvSpPr>
          <p:spPr>
            <a:xfrm>
              <a:off x="303993" y="6190230"/>
              <a:ext cx="1508939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reverse_id_list</a:t>
              </a:r>
              <a:endParaRPr lang="ko-KR" altLang="en-US" dirty="0"/>
            </a:p>
          </p:txBody>
        </p:sp>
        <p:sp>
          <p:nvSpPr>
            <p:cNvPr id="55" name="아래쪽 화살표 54"/>
            <p:cNvSpPr/>
            <p:nvPr/>
          </p:nvSpPr>
          <p:spPr>
            <a:xfrm>
              <a:off x="903666" y="5824915"/>
              <a:ext cx="277061" cy="301752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03994" y="2004609"/>
            <a:ext cx="1508938" cy="668106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214346" y="2004609"/>
            <a:ext cx="855219" cy="668106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776160" y="2980492"/>
            <a:ext cx="4065939" cy="375077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14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pre_processing</a:t>
            </a:r>
            <a:r>
              <a:rPr lang="en-US" altLang="ko-KR" sz="1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r>
              <a:rPr lang="en-US" altLang="ko-KR" sz="1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HEADS </a:t>
            </a:r>
            <a:r>
              <a:rPr lang="ko-KR" alt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 </a:t>
            </a:r>
            <a:r>
              <a:rPr lang="en-US" altLang="ko-KR" sz="1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LEMMA</a:t>
            </a:r>
            <a:r>
              <a:rPr lang="ko-KR" alt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기호인 경우 </a:t>
            </a:r>
            <a:r>
              <a:rPr lang="en-US" altLang="ko-KR" sz="1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‘_’</a:t>
            </a:r>
            <a:r>
              <a:rPr lang="ko-KR" alt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대체</a:t>
            </a:r>
            <a:endParaRPr lang="en-US" altLang="ko-KR" sz="1400" dirty="0" smtClean="0">
              <a:solidFill>
                <a:schemeClr val="tx1">
                  <a:lumMod val="90000"/>
                  <a:lumOff val="1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 smtClean="0">
              <a:solidFill>
                <a:schemeClr val="tx1">
                  <a:lumMod val="90000"/>
                  <a:lumOff val="1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[head </a:t>
            </a:r>
            <a:r>
              <a:rPr lang="ko-KR" alt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선정</a:t>
            </a:r>
            <a:r>
              <a:rPr lang="en-US" altLang="ko-K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for h in HEADS:</a:t>
            </a:r>
          </a:p>
          <a:p>
            <a:pPr lvl="1"/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if h in ID:</a:t>
            </a:r>
          </a:p>
          <a:p>
            <a:pPr lvl="1"/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	h 		</a:t>
            </a:r>
            <a:r>
              <a:rPr lang="en-US" altLang="ko-K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⟶</a:t>
            </a:r>
            <a:r>
              <a:rPr lang="en-US" altLang="ko-KR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head</a:t>
            </a:r>
          </a:p>
          <a:p>
            <a:endParaRPr lang="en-US" altLang="ko-KR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upos</a:t>
            </a:r>
            <a:r>
              <a:rPr lang="en-US" altLang="ko-K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deprel</a:t>
            </a:r>
            <a:r>
              <a:rPr lang="en-US" altLang="ko-K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선정</a:t>
            </a:r>
            <a:r>
              <a:rPr lang="en-US" altLang="ko-K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head </a:t>
            </a:r>
            <a:r>
              <a:rPr lang="ko-KR" alt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선정 과정에서</a:t>
            </a:r>
            <a:endParaRPr lang="en-US" altLang="ko-KR" sz="1600" dirty="0" smtClean="0">
              <a:solidFill>
                <a:schemeClr val="tx1">
                  <a:lumMod val="90000"/>
                  <a:lumOff val="1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16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uporel_list</a:t>
            </a:r>
            <a:r>
              <a:rPr lang="ko-KR" alt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바탕으로</a:t>
            </a:r>
            <a:r>
              <a:rPr lang="en-US" altLang="ko-KR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lang="ko-KR" alt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원래 </a:t>
            </a:r>
            <a:r>
              <a:rPr lang="en-US" altLang="ko-KR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head:</a:t>
            </a:r>
            <a:r>
              <a:rPr lang="ko-KR" alt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upos</a:t>
            </a:r>
            <a:r>
              <a:rPr lang="en-US" altLang="ko-KR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deprel</a:t>
            </a:r>
            <a:r>
              <a:rPr lang="en-US" altLang="ko-KR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 </a:t>
            </a:r>
            <a:r>
              <a:rPr lang="ko-KR" alt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사전 만들어서 선정</a:t>
            </a:r>
            <a:endParaRPr lang="ko-KR" altLang="en-US" sz="1600" dirty="0">
              <a:solidFill>
                <a:schemeClr val="tx1">
                  <a:lumMod val="90000"/>
                  <a:lumOff val="1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01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099226" y="4435609"/>
            <a:ext cx="9951395" cy="2305658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Chunk-based dependency corpus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04" y="4474521"/>
            <a:ext cx="9248192" cy="22123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9973"/>
          <a:stretch/>
        </p:blipFill>
        <p:spPr>
          <a:xfrm>
            <a:off x="2718724" y="1508047"/>
            <a:ext cx="6754552" cy="2295324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230755" y="998250"/>
            <a:ext cx="3768655" cy="50979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361950" indent="-361950" algn="l" defTabSz="914400" rtl="0" eaLnBrk="1" latinLnBrk="1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200" b="1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1pPr>
            <a:lvl2pPr marL="627063" indent="-228600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2pPr>
            <a:lvl3pPr marL="804863" indent="-2254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Tw Cen MT" panose="020B06020201040206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3pPr>
            <a:lvl4pPr marL="898525" indent="-1365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4pPr>
            <a:lvl5pPr marL="1079500" indent="-1365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5pPr>
            <a:lvl6pPr marL="91440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세종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의존 구문 구조 말뭉치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740017" y="3803371"/>
            <a:ext cx="3259393" cy="972058"/>
          </a:xfrm>
          <a:prstGeom prst="rect">
            <a:avLst/>
          </a:prstGeom>
          <a:solidFill>
            <a:schemeClr val="bg1"/>
          </a:solidFill>
        </p:spPr>
        <p:txBody>
          <a:bodyPr vert="horz" lIns="45720" tIns="45720" rIns="45720" bIns="45720" rtlCol="0">
            <a:normAutofit/>
          </a:bodyPr>
          <a:lstStyle>
            <a:lvl1pPr marL="361950" indent="-361950" algn="l" defTabSz="914400" rtl="0" eaLnBrk="1" latinLnBrk="1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200" b="1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1pPr>
            <a:lvl2pPr marL="627063" indent="-228600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2pPr>
            <a:lvl3pPr marL="804863" indent="-2254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Tw Cen MT" panose="020B06020201040206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3pPr>
            <a:lvl4pPr marL="898525" indent="-1365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4pPr>
            <a:lvl5pPr marL="1079500" indent="-1365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5pPr>
            <a:lvl6pPr marL="91440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dirty="0" err="1" smtClean="0"/>
              <a:t>말덩이</a:t>
            </a:r>
            <a:r>
              <a:rPr lang="ko-KR" altLang="en-US" dirty="0" smtClean="0"/>
              <a:t> 기반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의존 구문 구조 말뭉치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5888477" y="3912864"/>
            <a:ext cx="415047" cy="41226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Future study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구묶음</a:t>
            </a:r>
            <a:r>
              <a:rPr lang="ko-KR" altLang="en-US" dirty="0"/>
              <a:t> 된 말뭉치를 이용한 의존 </a:t>
            </a:r>
            <a:r>
              <a:rPr lang="ko-KR" altLang="en-US" dirty="0" smtClean="0"/>
              <a:t>구문분석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심층학습을</a:t>
            </a:r>
            <a:r>
              <a:rPr lang="ko-KR" altLang="en-US" dirty="0" smtClean="0"/>
              <a:t> 이용한 의존 구문 분석 </a:t>
            </a:r>
            <a:r>
              <a:rPr lang="en-US" altLang="ko-KR" dirty="0"/>
              <a:t>+ </a:t>
            </a:r>
            <a:r>
              <a:rPr lang="ko-KR" altLang="en-US" dirty="0" err="1"/>
              <a:t>구묶음</a:t>
            </a:r>
            <a:r>
              <a:rPr lang="ko-KR" altLang="en-US" dirty="0"/>
              <a:t> 말뭉치의 효용성을 객관적으로 평가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세종 형태 분석 말뭉치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⟶</a:t>
            </a:r>
            <a:r>
              <a:rPr lang="en-US" altLang="ko-KR" dirty="0"/>
              <a:t> </a:t>
            </a:r>
            <a:r>
              <a:rPr lang="ko-KR" altLang="en-US" dirty="0"/>
              <a:t>의존 구문분석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구묶음</a:t>
            </a:r>
            <a:r>
              <a:rPr lang="ko-KR" altLang="en-US" dirty="0"/>
              <a:t> 말뭉치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⟶</a:t>
            </a:r>
            <a:r>
              <a:rPr lang="en-US" altLang="ko-KR" dirty="0"/>
              <a:t> </a:t>
            </a:r>
            <a:r>
              <a:rPr lang="ko-KR" altLang="en-US" dirty="0"/>
              <a:t>의존 구문분석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462982" y="3814106"/>
            <a:ext cx="5266037" cy="2642964"/>
            <a:chOff x="3910915" y="2558907"/>
            <a:chExt cx="5266037" cy="2642964"/>
          </a:xfrm>
        </p:grpSpPr>
        <p:grpSp>
          <p:nvGrpSpPr>
            <p:cNvPr id="5" name="그룹 4"/>
            <p:cNvGrpSpPr/>
            <p:nvPr/>
          </p:nvGrpSpPr>
          <p:grpSpPr>
            <a:xfrm>
              <a:off x="3910915" y="2558907"/>
              <a:ext cx="5266037" cy="2642964"/>
              <a:chOff x="3910915" y="2558907"/>
              <a:chExt cx="5266037" cy="2642964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910915" y="2558907"/>
                <a:ext cx="5266037" cy="972253"/>
                <a:chOff x="5478162" y="646203"/>
                <a:chExt cx="5266037" cy="972253"/>
              </a:xfrm>
            </p:grpSpPr>
            <p:grpSp>
              <p:nvGrpSpPr>
                <p:cNvPr id="15" name="그룹 14"/>
                <p:cNvGrpSpPr/>
                <p:nvPr/>
              </p:nvGrpSpPr>
              <p:grpSpPr>
                <a:xfrm>
                  <a:off x="8332015" y="646204"/>
                  <a:ext cx="2412184" cy="972252"/>
                  <a:chOff x="2175001" y="680626"/>
                  <a:chExt cx="2412184" cy="972252"/>
                </a:xfrm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</p:grpSpPr>
              <p:sp>
                <p:nvSpPr>
                  <p:cNvPr id="19" name="갈매기형 수장 18"/>
                  <p:cNvSpPr/>
                  <p:nvPr/>
                </p:nvSpPr>
                <p:spPr>
                  <a:xfrm>
                    <a:off x="2175001" y="680626"/>
                    <a:ext cx="2412184" cy="964873"/>
                  </a:xfrm>
                  <a:prstGeom prst="chevron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  <a:sp3d>
                    <a:bevelT w="139700" h="139700"/>
                  </a:sp3d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0" name="갈매기형 수장 4"/>
                  <p:cNvSpPr txBox="1"/>
                  <p:nvPr/>
                </p:nvSpPr>
                <p:spPr>
                  <a:xfrm>
                    <a:off x="2657438" y="688005"/>
                    <a:ext cx="1447311" cy="964873"/>
                  </a:xfrm>
                  <a:prstGeom prst="rect">
                    <a:avLst/>
                  </a:prstGeom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2014" tIns="37338" rIns="37338" bIns="37338" numCol="1" spcCol="1270" anchor="ctr" anchorCtr="0">
                    <a:noAutofit/>
                  </a:bodyPr>
                  <a:lstStyle/>
                  <a:p>
                    <a:pPr lvl="0" algn="ctr" defTabSz="124460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altLang="ko-KR" sz="2800" b="1" kern="12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Parsing</a:t>
                    </a:r>
                    <a:endParaRPr lang="ko-KR" altLang="en-US" sz="2400" b="1" kern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16" name="그룹 15"/>
                <p:cNvGrpSpPr/>
                <p:nvPr/>
              </p:nvGrpSpPr>
              <p:grpSpPr>
                <a:xfrm>
                  <a:off x="5478162" y="646203"/>
                  <a:ext cx="3095072" cy="964873"/>
                  <a:chOff x="4035" y="680626"/>
                  <a:chExt cx="2412184" cy="964873"/>
                </a:xfrm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</p:grpSpPr>
              <p:sp>
                <p:nvSpPr>
                  <p:cNvPr id="17" name="갈매기형 수장 16"/>
                  <p:cNvSpPr/>
                  <p:nvPr/>
                </p:nvSpPr>
                <p:spPr>
                  <a:xfrm>
                    <a:off x="4035" y="680626"/>
                    <a:ext cx="2412184" cy="964873"/>
                  </a:xfrm>
                  <a:prstGeom prst="chevron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  <a:sp3d>
                    <a:bevelT w="139700" h="139700"/>
                  </a:sp3d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8" name="갈매기형 수장 4"/>
                  <p:cNvSpPr txBox="1"/>
                  <p:nvPr/>
                </p:nvSpPr>
                <p:spPr>
                  <a:xfrm>
                    <a:off x="486472" y="680626"/>
                    <a:ext cx="1447311" cy="964873"/>
                  </a:xfrm>
                  <a:prstGeom prst="rect">
                    <a:avLst/>
                  </a:prstGeom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96012" tIns="32004" rIns="32004" bIns="32004" numCol="1" spcCol="1270" anchor="ctr" anchorCtr="0">
                    <a:noAutofit/>
                  </a:bodyPr>
                  <a:lstStyle/>
                  <a:p>
                    <a:pPr lvl="0" algn="ctr" defTabSz="106680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altLang="ko-KR" sz="2400" b="1" kern="12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POS-tagged corpus</a:t>
                    </a:r>
                    <a:endParaRPr lang="ko-KR" altLang="en-US" sz="2400" b="1" kern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8" name="그룹 7"/>
              <p:cNvGrpSpPr/>
              <p:nvPr/>
            </p:nvGrpSpPr>
            <p:grpSpPr>
              <a:xfrm>
                <a:off x="3910915" y="4236077"/>
                <a:ext cx="5266037" cy="965794"/>
                <a:chOff x="5478162" y="87599"/>
                <a:chExt cx="5266037" cy="965794"/>
              </a:xfrm>
            </p:grpSpPr>
            <p:grpSp>
              <p:nvGrpSpPr>
                <p:cNvPr id="9" name="그룹 8"/>
                <p:cNvGrpSpPr/>
                <p:nvPr/>
              </p:nvGrpSpPr>
              <p:grpSpPr>
                <a:xfrm>
                  <a:off x="8332015" y="87600"/>
                  <a:ext cx="2412184" cy="965793"/>
                  <a:chOff x="2175001" y="122022"/>
                  <a:chExt cx="2412184" cy="965793"/>
                </a:xfrm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</p:grpSpPr>
              <p:sp>
                <p:nvSpPr>
                  <p:cNvPr id="13" name="갈매기형 수장 12"/>
                  <p:cNvSpPr/>
                  <p:nvPr/>
                </p:nvSpPr>
                <p:spPr>
                  <a:xfrm>
                    <a:off x="2175001" y="122942"/>
                    <a:ext cx="2412184" cy="964873"/>
                  </a:xfrm>
                  <a:prstGeom prst="chevron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  <a:sp3d>
                    <a:bevelT w="139700" h="139700"/>
                  </a:sp3d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4" name="갈매기형 수장 4"/>
                  <p:cNvSpPr txBox="1"/>
                  <p:nvPr/>
                </p:nvSpPr>
                <p:spPr>
                  <a:xfrm>
                    <a:off x="2657438" y="122022"/>
                    <a:ext cx="1447311" cy="964873"/>
                  </a:xfrm>
                  <a:prstGeom prst="rect">
                    <a:avLst/>
                  </a:prstGeom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2014" tIns="37338" rIns="37338" bIns="37338" numCol="1" spcCol="1270" anchor="ctr" anchorCtr="0">
                    <a:noAutofit/>
                  </a:bodyPr>
                  <a:lstStyle/>
                  <a:p>
                    <a:pPr lvl="0" algn="ctr" defTabSz="124460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altLang="ko-KR" sz="2800" b="1" kern="12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Parsing</a:t>
                    </a:r>
                    <a:endParaRPr lang="ko-KR" altLang="en-US" sz="2400" b="1" kern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5478162" y="87599"/>
                  <a:ext cx="3095072" cy="965793"/>
                  <a:chOff x="4035" y="122022"/>
                  <a:chExt cx="2412184" cy="965793"/>
                </a:xfrm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</p:grpSpPr>
              <p:sp>
                <p:nvSpPr>
                  <p:cNvPr id="11" name="갈매기형 수장 10"/>
                  <p:cNvSpPr/>
                  <p:nvPr/>
                </p:nvSpPr>
                <p:spPr>
                  <a:xfrm>
                    <a:off x="4035" y="122942"/>
                    <a:ext cx="2412184" cy="964873"/>
                  </a:xfrm>
                  <a:prstGeom prst="chevron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sp3d>
                    <a:bevelT w="139700" h="139700"/>
                  </a:sp3d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2" name="갈매기형 수장 4"/>
                  <p:cNvSpPr txBox="1"/>
                  <p:nvPr/>
                </p:nvSpPr>
                <p:spPr>
                  <a:xfrm>
                    <a:off x="486472" y="122022"/>
                    <a:ext cx="1447311" cy="964873"/>
                  </a:xfrm>
                  <a:prstGeom prst="rect">
                    <a:avLst/>
                  </a:prstGeom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96012" tIns="32004" rIns="32004" bIns="32004" numCol="1" spcCol="1270" anchor="ctr" anchorCtr="0">
                    <a:noAutofit/>
                  </a:bodyPr>
                  <a:lstStyle/>
                  <a:p>
                    <a:pPr lvl="0" algn="ctr" defTabSz="106680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altLang="ko-KR" sz="2400" b="1" kern="12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Chunked corpus</a:t>
                    </a:r>
                    <a:endParaRPr lang="ko-KR" altLang="en-US" sz="2400" b="1" kern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</p:grpSp>
        <p:sp>
          <p:nvSpPr>
            <p:cNvPr id="6" name="TextBox 5"/>
            <p:cNvSpPr txBox="1"/>
            <p:nvPr/>
          </p:nvSpPr>
          <p:spPr>
            <a:xfrm>
              <a:off x="6174890" y="3511736"/>
              <a:ext cx="7380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vs.</a:t>
              </a:r>
              <a:endPara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195300" y="2668989"/>
            <a:ext cx="944770" cy="612396"/>
            <a:chOff x="4912242" y="5309939"/>
            <a:chExt cx="944770" cy="612396"/>
          </a:xfrm>
        </p:grpSpPr>
        <p:sp>
          <p:nvSpPr>
            <p:cNvPr id="22" name="오른쪽 중괄호 21"/>
            <p:cNvSpPr/>
            <p:nvPr/>
          </p:nvSpPr>
          <p:spPr>
            <a:xfrm>
              <a:off x="4912242" y="5309939"/>
              <a:ext cx="191385" cy="612396"/>
            </a:xfrm>
            <a:prstGeom prst="rightBrac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75415" y="5416082"/>
              <a:ext cx="68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ea typeface="함초롬돋움" panose="020B0604000101010101" pitchFamily="50" charset="-127"/>
                </a:rPr>
                <a:t>비교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2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Problem definition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1608798"/>
            <a:ext cx="10110904" cy="5057572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구묶음을</a:t>
            </a:r>
            <a:r>
              <a:rPr lang="ko-KR" altLang="en-US" dirty="0" smtClean="0"/>
              <a:t> 통한 의존 구문 분석의 성능 향상 비교를 위한 말뭉치 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형태소 분석 결과를 토대로 모델 학습용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구묶음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말뭉치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ko-KR" altLang="en-US" dirty="0" smtClean="0"/>
              <a:t>말뭉치 표지 부착 시스템 작성 </a:t>
            </a:r>
            <a:r>
              <a:rPr lang="en-US" altLang="ko-KR" sz="2200" b="1" dirty="0"/>
              <a:t>(Chunk tagger)</a:t>
            </a:r>
          </a:p>
          <a:p>
            <a:pPr lvl="2"/>
            <a:r>
              <a:rPr lang="en-US" altLang="ko-KR" dirty="0" smtClean="0"/>
              <a:t>Bi-LSTM/CRF </a:t>
            </a:r>
            <a:r>
              <a:rPr lang="ko-KR" altLang="en-US" dirty="0" smtClean="0"/>
              <a:t>모델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Chunk tagger</a:t>
            </a:r>
            <a:r>
              <a:rPr lang="ko-KR" altLang="en-US" dirty="0" smtClean="0"/>
              <a:t>를 이용하여 세종 말뭉치에 대해 </a:t>
            </a:r>
            <a:r>
              <a:rPr lang="ko-KR" altLang="en-US" sz="2200" b="1" dirty="0" err="1" smtClean="0"/>
              <a:t>구묶음</a:t>
            </a:r>
            <a:r>
              <a:rPr lang="ko-KR" altLang="en-US" sz="2200" b="1" dirty="0" smtClean="0"/>
              <a:t> 수행</a:t>
            </a:r>
            <a:endParaRPr lang="en-US" altLang="ko-KR" sz="2200" b="1" dirty="0"/>
          </a:p>
          <a:p>
            <a:pPr lvl="2"/>
            <a:r>
              <a:rPr lang="ko-KR" altLang="en-US" dirty="0" smtClean="0"/>
              <a:t>기존의 의존 구문 분석용 말뭉치의 </a:t>
            </a:r>
            <a:r>
              <a:rPr lang="en-US" altLang="ko-KR" dirty="0" smtClean="0"/>
              <a:t>LEMMA(</a:t>
            </a:r>
            <a:r>
              <a:rPr lang="ko-KR" altLang="en-US" dirty="0" smtClean="0"/>
              <a:t>형태소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XPOSTAG(</a:t>
            </a:r>
            <a:r>
              <a:rPr lang="ko-KR" altLang="en-US" dirty="0" smtClean="0"/>
              <a:t>품사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입력으로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기존의 의존 구문 분석용 말뭉치를 </a:t>
            </a:r>
            <a:r>
              <a:rPr lang="ko-KR" altLang="en-US" dirty="0" err="1" smtClean="0"/>
              <a:t>말덩이</a:t>
            </a:r>
            <a:r>
              <a:rPr lang="en-US" altLang="ko-KR" dirty="0" smtClean="0"/>
              <a:t>(chunk)</a:t>
            </a:r>
            <a:r>
              <a:rPr lang="ko-KR" altLang="en-US" dirty="0"/>
              <a:t> </a:t>
            </a:r>
            <a:r>
              <a:rPr lang="ko-KR" altLang="en-US" dirty="0" smtClean="0"/>
              <a:t>기준의 </a:t>
            </a:r>
            <a:r>
              <a:rPr lang="ko-KR" altLang="en-US" sz="2200" b="1" dirty="0" smtClean="0"/>
              <a:t>의존 구문 말뭉치로 변환</a:t>
            </a:r>
            <a:endParaRPr lang="en-US" altLang="ko-KR" sz="2200" b="1" dirty="0" smtClean="0"/>
          </a:p>
          <a:p>
            <a:pPr lvl="1"/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2217072" y="2424703"/>
            <a:ext cx="7757857" cy="964874"/>
            <a:chOff x="2483618" y="2638082"/>
            <a:chExt cx="7757857" cy="964874"/>
          </a:xfrm>
        </p:grpSpPr>
        <p:grpSp>
          <p:nvGrpSpPr>
            <p:cNvPr id="17" name="그룹 16"/>
            <p:cNvGrpSpPr/>
            <p:nvPr/>
          </p:nvGrpSpPr>
          <p:grpSpPr>
            <a:xfrm>
              <a:off x="7829291" y="2638083"/>
              <a:ext cx="2412184" cy="964873"/>
              <a:chOff x="2260532" y="384793"/>
              <a:chExt cx="2412184" cy="964873"/>
            </a:xfrm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</p:grpSpPr>
          <p:sp>
            <p:nvSpPr>
              <p:cNvPr id="21" name="갈매기형 수장 20"/>
              <p:cNvSpPr/>
              <p:nvPr/>
            </p:nvSpPr>
            <p:spPr>
              <a:xfrm>
                <a:off x="2260532" y="384793"/>
                <a:ext cx="2412184" cy="964873"/>
              </a:xfrm>
              <a:prstGeom prst="chevron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22" name="갈매기형 수장 4"/>
              <p:cNvSpPr txBox="1"/>
              <p:nvPr/>
            </p:nvSpPr>
            <p:spPr>
              <a:xfrm>
                <a:off x="2793623" y="384793"/>
                <a:ext cx="1447311" cy="964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2014" tIns="37338" rIns="37338" bIns="37338" numCol="1" spcCol="1270" anchor="ctr" anchorCtr="0">
                <a:noAutofit/>
              </a:bodyPr>
              <a:lstStyle/>
              <a:p>
                <a:pPr lvl="0" algn="ctr" defTabSz="12446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800" b="1" kern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Parsing</a:t>
                </a:r>
                <a:endParaRPr lang="ko-KR" altLang="en-US" sz="24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889907" y="2638082"/>
              <a:ext cx="3095072" cy="964873"/>
              <a:chOff x="4035" y="384793"/>
              <a:chExt cx="2412184" cy="964873"/>
            </a:xfrm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</p:grpSpPr>
          <p:sp>
            <p:nvSpPr>
              <p:cNvPr id="19" name="갈매기형 수장 18"/>
              <p:cNvSpPr/>
              <p:nvPr/>
            </p:nvSpPr>
            <p:spPr>
              <a:xfrm>
                <a:off x="4035" y="384793"/>
                <a:ext cx="2412184" cy="964873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20" name="갈매기형 수장 4"/>
              <p:cNvSpPr txBox="1"/>
              <p:nvPr/>
            </p:nvSpPr>
            <p:spPr>
              <a:xfrm>
                <a:off x="486472" y="384793"/>
                <a:ext cx="1447311" cy="964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6012" tIns="32004" rIns="32004" bIns="32004" numCol="1" spcCol="1270" anchor="ctr" anchorCtr="0">
                <a:noAutofit/>
              </a:bodyPr>
              <a:lstStyle/>
              <a:p>
                <a:pPr lvl="0" algn="ctr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400" b="1" kern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Partial parsing</a:t>
                </a:r>
                <a:endParaRPr lang="ko-KR" altLang="en-US" sz="24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2483618" y="2638082"/>
              <a:ext cx="2561979" cy="964873"/>
              <a:chOff x="1950525" y="2638082"/>
              <a:chExt cx="2561979" cy="964873"/>
            </a:xfrm>
          </p:grpSpPr>
          <p:sp>
            <p:nvSpPr>
              <p:cNvPr id="28" name="갈매기형 수장 27"/>
              <p:cNvSpPr/>
              <p:nvPr/>
            </p:nvSpPr>
            <p:spPr>
              <a:xfrm>
                <a:off x="1950525" y="2638082"/>
                <a:ext cx="2561979" cy="964873"/>
              </a:xfrm>
              <a:prstGeom prst="chevron">
                <a:avLst/>
              </a:prstGeom>
              <a:solidFill>
                <a:srgbClr val="BFC8C4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29" name="갈매기형 수장 4"/>
              <p:cNvSpPr txBox="1"/>
              <p:nvPr/>
            </p:nvSpPr>
            <p:spPr>
              <a:xfrm>
                <a:off x="2511175" y="2638082"/>
                <a:ext cx="1537188" cy="964873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6012" tIns="32004" rIns="32004" bIns="32004" numCol="1" spcCol="1270" anchor="ctr" anchorCtr="0">
                <a:noAutofit/>
              </a:bodyPr>
              <a:lstStyle/>
              <a:p>
                <a:pPr lvl="0" algn="ctr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POS tagging</a:t>
                </a:r>
                <a:endParaRPr lang="ko-KR" altLang="en-US" sz="24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66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t="9973"/>
          <a:stretch/>
        </p:blipFill>
        <p:spPr>
          <a:xfrm>
            <a:off x="832657" y="1705232"/>
            <a:ext cx="7441188" cy="25286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DATA SET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24803" y="998250"/>
            <a:ext cx="3768655" cy="509797"/>
          </a:xfrm>
        </p:spPr>
        <p:txBody>
          <a:bodyPr/>
          <a:lstStyle/>
          <a:p>
            <a:r>
              <a:rPr lang="ko-KR" altLang="en-US" dirty="0" smtClean="0"/>
              <a:t>세종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의존 구문 구조 말뭉치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19" y="4782302"/>
            <a:ext cx="10840963" cy="2019582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389821" y="3709546"/>
            <a:ext cx="3259393" cy="97205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361950" indent="-361950" algn="l" defTabSz="914400" rtl="0" eaLnBrk="1" latinLnBrk="1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200" b="1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1pPr>
            <a:lvl2pPr marL="627063" indent="-228600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2pPr>
            <a:lvl3pPr marL="804863" indent="-2254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Tw Cen MT" panose="020B06020201040206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3pPr>
            <a:lvl4pPr marL="898525" indent="-1365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4pPr>
            <a:lvl5pPr marL="1079500" indent="-1365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5pPr>
            <a:lvl6pPr marL="91440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dirty="0" err="1" smtClean="0"/>
              <a:t>말덩이</a:t>
            </a:r>
            <a:r>
              <a:rPr lang="ko-KR" altLang="en-US" dirty="0" smtClean="0"/>
              <a:t> 기반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의존 구문 구조 말뭉치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241458" y="4782302"/>
            <a:ext cx="1032387" cy="2019582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37523" y="4782302"/>
            <a:ext cx="604684" cy="201958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61039" y="1863696"/>
            <a:ext cx="449826" cy="238493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10004" y="1863696"/>
            <a:ext cx="943812" cy="2370192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57642" y="1863696"/>
            <a:ext cx="1165081" cy="2370192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2381910" y="4233888"/>
            <a:ext cx="5375742" cy="548414"/>
            <a:chOff x="2381910" y="4233888"/>
            <a:chExt cx="5375742" cy="548414"/>
          </a:xfrm>
        </p:grpSpPr>
        <p:cxnSp>
          <p:nvCxnSpPr>
            <p:cNvPr id="37" name="구부러진 연결선 36"/>
            <p:cNvCxnSpPr>
              <a:stCxn id="15" idx="2"/>
              <a:endCxn id="8" idx="0"/>
            </p:cNvCxnSpPr>
            <p:nvPr/>
          </p:nvCxnSpPr>
          <p:spPr>
            <a:xfrm rot="16200000" flipH="1">
              <a:off x="4795574" y="1820224"/>
              <a:ext cx="548414" cy="5375742"/>
            </a:xfrm>
            <a:prstGeom prst="curvedConnector3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구부러진 연결선 38"/>
            <p:cNvCxnSpPr>
              <a:stCxn id="16" idx="2"/>
              <a:endCxn id="8" idx="0"/>
            </p:cNvCxnSpPr>
            <p:nvPr/>
          </p:nvCxnSpPr>
          <p:spPr>
            <a:xfrm rot="16200000" flipH="1">
              <a:off x="5724710" y="2749360"/>
              <a:ext cx="548414" cy="3517469"/>
            </a:xfrm>
            <a:prstGeom prst="curvedConnector3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3130390" y="1863696"/>
            <a:ext cx="449826" cy="238493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065274" y="1863696"/>
            <a:ext cx="449826" cy="238493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914659" y="4782302"/>
            <a:ext cx="604684" cy="2019582"/>
          </a:xfrm>
          <a:prstGeom prst="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9571481" y="4782302"/>
            <a:ext cx="604684" cy="2019582"/>
          </a:xfrm>
          <a:prstGeom prst="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/>
          <p:cNvGrpSpPr/>
          <p:nvPr/>
        </p:nvGrpSpPr>
        <p:grpSpPr>
          <a:xfrm>
            <a:off x="3355304" y="4248634"/>
            <a:ext cx="6518520" cy="533667"/>
            <a:chOff x="3355304" y="4248634"/>
            <a:chExt cx="6518520" cy="533667"/>
          </a:xfrm>
        </p:grpSpPr>
        <p:cxnSp>
          <p:nvCxnSpPr>
            <p:cNvPr id="45" name="구부러진 연결선 44"/>
            <p:cNvCxnSpPr>
              <a:stCxn id="14" idx="2"/>
              <a:endCxn id="9" idx="0"/>
            </p:cNvCxnSpPr>
            <p:nvPr/>
          </p:nvCxnSpPr>
          <p:spPr>
            <a:xfrm rot="16200000" flipH="1">
              <a:off x="7146075" y="2688511"/>
              <a:ext cx="533667" cy="3653913"/>
            </a:xfrm>
            <a:prstGeom prst="curvedConnector3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/>
            <p:cNvGrpSpPr/>
            <p:nvPr/>
          </p:nvGrpSpPr>
          <p:grpSpPr>
            <a:xfrm>
              <a:off x="3355304" y="4248634"/>
              <a:ext cx="6518520" cy="533667"/>
              <a:chOff x="3355304" y="4248634"/>
              <a:chExt cx="6518520" cy="533667"/>
            </a:xfrm>
          </p:grpSpPr>
          <p:cxnSp>
            <p:nvCxnSpPr>
              <p:cNvPr id="56" name="구부러진 연결선 55"/>
              <p:cNvCxnSpPr>
                <a:stCxn id="49" idx="2"/>
                <a:endCxn id="54" idx="0"/>
              </p:cNvCxnSpPr>
              <p:nvPr/>
            </p:nvCxnSpPr>
            <p:spPr>
              <a:xfrm rot="16200000" flipH="1">
                <a:off x="4019319" y="3584619"/>
                <a:ext cx="533667" cy="1861698"/>
              </a:xfrm>
              <a:prstGeom prst="curvedConnector3">
                <a:avLst/>
              </a:prstGeom>
              <a:ln>
                <a:solidFill>
                  <a:srgbClr val="C0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구부러진 연결선 59"/>
              <p:cNvCxnSpPr>
                <a:stCxn id="50" idx="2"/>
                <a:endCxn id="58" idx="0"/>
              </p:cNvCxnSpPr>
              <p:nvPr/>
            </p:nvCxnSpPr>
            <p:spPr>
              <a:xfrm rot="16200000" flipH="1">
                <a:off x="7815172" y="2723650"/>
                <a:ext cx="533667" cy="3583636"/>
              </a:xfrm>
              <a:prstGeom prst="curvedConnector3">
                <a:avLst/>
              </a:prstGeom>
              <a:ln>
                <a:solidFill>
                  <a:srgbClr val="C0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그룹 79"/>
          <p:cNvGrpSpPr/>
          <p:nvPr/>
        </p:nvGrpSpPr>
        <p:grpSpPr>
          <a:xfrm>
            <a:off x="717732" y="1412854"/>
            <a:ext cx="5922070" cy="307777"/>
            <a:chOff x="717732" y="1462282"/>
            <a:chExt cx="5922070" cy="307777"/>
          </a:xfrm>
        </p:grpSpPr>
        <p:sp>
          <p:nvSpPr>
            <p:cNvPr id="73" name="TextBox 72"/>
            <p:cNvSpPr txBox="1"/>
            <p:nvPr/>
          </p:nvSpPr>
          <p:spPr>
            <a:xfrm>
              <a:off x="717732" y="1462282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ID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33160" y="1462282"/>
              <a:ext cx="6286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FORM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23478" y="1462282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LEMMA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90668" y="1462282"/>
              <a:ext cx="927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UPOSTAG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76401" y="1462282"/>
              <a:ext cx="917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XPOSTAG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240081" y="1462282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HEADS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940572" y="1462282"/>
              <a:ext cx="6992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DEPREL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8728943" y="1500684"/>
            <a:ext cx="2160373" cy="716510"/>
            <a:chOff x="8728943" y="1500684"/>
            <a:chExt cx="2160373" cy="716510"/>
          </a:xfrm>
        </p:grpSpPr>
        <p:sp>
          <p:nvSpPr>
            <p:cNvPr id="83" name="모서리가 둥근 사각형 설명선 82"/>
            <p:cNvSpPr/>
            <p:nvPr/>
          </p:nvSpPr>
          <p:spPr>
            <a:xfrm flipV="1">
              <a:off x="8728943" y="1500684"/>
              <a:ext cx="2160373" cy="716510"/>
            </a:xfrm>
            <a:prstGeom prst="wedgeRoundRectCallou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765059" y="1533930"/>
              <a:ext cx="2056973" cy="683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형태소</a:t>
              </a:r>
              <a:r>
                <a:rPr lang="en-US" altLang="ko-KR" sz="16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(POS)</a:t>
              </a:r>
              <a:r>
                <a:rPr lang="ko-KR" altLang="en-US" sz="16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단위</a:t>
              </a:r>
              <a:endPara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한 행 기준</a:t>
              </a:r>
              <a:r>
                <a:rPr lang="en-US" altLang="ko-KR" sz="16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: </a:t>
              </a:r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어절</a:t>
              </a:r>
              <a:endPara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8728942" y="2966757"/>
            <a:ext cx="2785588" cy="764884"/>
            <a:chOff x="8728942" y="2966757"/>
            <a:chExt cx="2785588" cy="764884"/>
          </a:xfrm>
        </p:grpSpPr>
        <p:sp>
          <p:nvSpPr>
            <p:cNvPr id="84" name="모서리가 둥근 사각형 설명선 83"/>
            <p:cNvSpPr/>
            <p:nvPr/>
          </p:nvSpPr>
          <p:spPr>
            <a:xfrm flipH="1">
              <a:off x="8728942" y="2966757"/>
              <a:ext cx="2785587" cy="764884"/>
            </a:xfrm>
            <a:prstGeom prst="wedgeRoundRectCallou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765059" y="3011428"/>
              <a:ext cx="2749471" cy="683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말덩이</a:t>
              </a:r>
              <a:r>
                <a:rPr lang="en-US" altLang="ko-KR" sz="16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(chunk)</a:t>
              </a:r>
              <a:r>
                <a:rPr lang="ko-KR" altLang="en-US" sz="16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단위</a:t>
              </a:r>
              <a:endPara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한 행 기준</a:t>
              </a:r>
              <a:r>
                <a:rPr lang="en-US" altLang="ko-KR" sz="16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: </a:t>
              </a:r>
              <a:r>
                <a:rPr lang="ko-KR" altLang="en-US" sz="16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문장성분</a:t>
              </a:r>
              <a:r>
                <a:rPr lang="en-US" altLang="ko-KR" sz="16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(~</a:t>
              </a:r>
              <a:r>
                <a:rPr lang="ko-KR" altLang="en-US" sz="16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어</a:t>
              </a:r>
              <a:r>
                <a:rPr lang="en-US" altLang="ko-KR" sz="16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)</a:t>
              </a: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3607251" y="4782302"/>
            <a:ext cx="1191579" cy="2019582"/>
          </a:xfrm>
          <a:prstGeom prst="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5638918" y="4782302"/>
            <a:ext cx="1495855" cy="2019582"/>
          </a:xfrm>
          <a:prstGeom prst="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19"/>
          <p:cNvGrpSpPr/>
          <p:nvPr/>
        </p:nvGrpSpPr>
        <p:grpSpPr>
          <a:xfrm>
            <a:off x="1910004" y="4233888"/>
            <a:ext cx="4476842" cy="584990"/>
            <a:chOff x="1910004" y="4233888"/>
            <a:chExt cx="4476842" cy="584990"/>
          </a:xfrm>
        </p:grpSpPr>
        <p:grpSp>
          <p:nvGrpSpPr>
            <p:cNvPr id="117" name="그룹 116"/>
            <p:cNvGrpSpPr/>
            <p:nvPr/>
          </p:nvGrpSpPr>
          <p:grpSpPr>
            <a:xfrm>
              <a:off x="2381909" y="4233888"/>
              <a:ext cx="1858274" cy="548414"/>
              <a:chOff x="2381909" y="4233888"/>
              <a:chExt cx="1858274" cy="548414"/>
            </a:xfrm>
          </p:grpSpPr>
          <p:cxnSp>
            <p:nvCxnSpPr>
              <p:cNvPr id="93" name="구부러진 연결선 92"/>
              <p:cNvCxnSpPr>
                <a:stCxn id="15" idx="2"/>
                <a:endCxn id="91" idx="0"/>
              </p:cNvCxnSpPr>
              <p:nvPr/>
            </p:nvCxnSpPr>
            <p:spPr>
              <a:xfrm rot="16200000" flipH="1">
                <a:off x="3018268" y="3597529"/>
                <a:ext cx="548414" cy="1821131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구부러진 연결선 94"/>
              <p:cNvCxnSpPr>
                <a:stCxn id="16" idx="2"/>
                <a:endCxn id="91" idx="0"/>
              </p:cNvCxnSpPr>
              <p:nvPr/>
            </p:nvCxnSpPr>
            <p:spPr>
              <a:xfrm rot="5400000">
                <a:off x="3947405" y="4489524"/>
                <a:ext cx="548414" cy="37142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그룹 118"/>
            <p:cNvGrpSpPr/>
            <p:nvPr/>
          </p:nvGrpSpPr>
          <p:grpSpPr>
            <a:xfrm>
              <a:off x="2381910" y="4233888"/>
              <a:ext cx="4004936" cy="548414"/>
              <a:chOff x="2381910" y="4233888"/>
              <a:chExt cx="4004936" cy="548414"/>
            </a:xfrm>
          </p:grpSpPr>
          <p:cxnSp>
            <p:nvCxnSpPr>
              <p:cNvPr id="100" name="구부러진 연결선 99"/>
              <p:cNvCxnSpPr>
                <a:stCxn id="16" idx="2"/>
                <a:endCxn id="98" idx="0"/>
              </p:cNvCxnSpPr>
              <p:nvPr/>
            </p:nvCxnSpPr>
            <p:spPr>
              <a:xfrm rot="16200000" flipH="1">
                <a:off x="5039307" y="3434763"/>
                <a:ext cx="548414" cy="2146663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2" name="구부러진 연결선 101"/>
              <p:cNvCxnSpPr>
                <a:stCxn id="15" idx="2"/>
                <a:endCxn id="98" idx="0"/>
              </p:cNvCxnSpPr>
              <p:nvPr/>
            </p:nvCxnSpPr>
            <p:spPr>
              <a:xfrm rot="16200000" flipH="1">
                <a:off x="4110171" y="2505627"/>
                <a:ext cx="548414" cy="4004936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그룹 115"/>
            <p:cNvGrpSpPr/>
            <p:nvPr/>
          </p:nvGrpSpPr>
          <p:grpSpPr>
            <a:xfrm>
              <a:off x="1910004" y="4233888"/>
              <a:ext cx="2330179" cy="584990"/>
              <a:chOff x="1910004" y="4233888"/>
              <a:chExt cx="2330179" cy="584990"/>
            </a:xfrm>
          </p:grpSpPr>
          <p:sp>
            <p:nvSpPr>
              <p:cNvPr id="103" name="왼쪽 대괄호 102"/>
              <p:cNvSpPr/>
              <p:nvPr/>
            </p:nvSpPr>
            <p:spPr>
              <a:xfrm rot="5400000">
                <a:off x="2416237" y="4211946"/>
                <a:ext cx="100699" cy="1113166"/>
              </a:xfrm>
              <a:prstGeom prst="leftBracket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5" name="구부러진 연결선 104"/>
              <p:cNvCxnSpPr>
                <a:stCxn id="15" idx="2"/>
                <a:endCxn id="103" idx="1"/>
              </p:cNvCxnSpPr>
              <p:nvPr/>
            </p:nvCxnSpPr>
            <p:spPr>
              <a:xfrm rot="16200000" flipH="1">
                <a:off x="2182102" y="4433695"/>
                <a:ext cx="484292" cy="84677"/>
              </a:xfrm>
              <a:prstGeom prst="curvedConnector5">
                <a:avLst>
                  <a:gd name="adj1" fmla="val 28322"/>
                  <a:gd name="adj2" fmla="val -263401"/>
                  <a:gd name="adj3" fmla="val 52797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9" name="구부러진 연결선 108"/>
              <p:cNvCxnSpPr>
                <a:stCxn id="16" idx="2"/>
                <a:endCxn id="103" idx="1"/>
              </p:cNvCxnSpPr>
              <p:nvPr/>
            </p:nvCxnSpPr>
            <p:spPr>
              <a:xfrm rot="5400000">
                <a:off x="3111239" y="3589236"/>
                <a:ext cx="484292" cy="1773596"/>
              </a:xfrm>
              <a:prstGeom prst="curvedConnector5">
                <a:avLst>
                  <a:gd name="adj1" fmla="val 47203"/>
                  <a:gd name="adj2" fmla="val 65003"/>
                  <a:gd name="adj3" fmla="val 52797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그룹 114"/>
          <p:cNvGrpSpPr/>
          <p:nvPr/>
        </p:nvGrpSpPr>
        <p:grpSpPr>
          <a:xfrm>
            <a:off x="20206" y="4260982"/>
            <a:ext cx="837835" cy="600164"/>
            <a:chOff x="-92671" y="4221201"/>
            <a:chExt cx="837835" cy="600164"/>
          </a:xfrm>
        </p:grpSpPr>
        <p:cxnSp>
          <p:nvCxnSpPr>
            <p:cNvPr id="111" name="직선 연결선 110"/>
            <p:cNvCxnSpPr/>
            <p:nvPr/>
          </p:nvCxnSpPr>
          <p:spPr>
            <a:xfrm>
              <a:off x="347472" y="4352544"/>
              <a:ext cx="397692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347472" y="4498848"/>
              <a:ext cx="397692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347472" y="4663316"/>
              <a:ext cx="39769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-92671" y="4221201"/>
              <a:ext cx="46679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 smtClean="0"/>
                <a:t>①②</a:t>
              </a:r>
              <a:endParaRPr lang="en-US" altLang="ko-KR" sz="1100" dirty="0" smtClean="0"/>
            </a:p>
            <a:p>
              <a:pPr algn="r"/>
              <a:r>
                <a:rPr lang="ko-KR" altLang="en-US" sz="1100" dirty="0" smtClean="0"/>
                <a:t>③</a:t>
              </a:r>
              <a:endParaRPr lang="en-US" altLang="ko-KR" sz="1100" dirty="0" smtClean="0"/>
            </a:p>
            <a:p>
              <a:pPr algn="r"/>
              <a:r>
                <a:rPr lang="ko-KR" altLang="en-US" sz="1100" dirty="0" smtClean="0"/>
                <a:t>④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80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t="9973"/>
          <a:stretch/>
        </p:blipFill>
        <p:spPr>
          <a:xfrm>
            <a:off x="832657" y="1705232"/>
            <a:ext cx="7441188" cy="25286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DATA SET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24803" y="998250"/>
            <a:ext cx="3768655" cy="509797"/>
          </a:xfrm>
        </p:spPr>
        <p:txBody>
          <a:bodyPr/>
          <a:lstStyle/>
          <a:p>
            <a:r>
              <a:rPr lang="ko-KR" altLang="en-US" dirty="0" smtClean="0"/>
              <a:t>세종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의존 구문 구조 말뭉치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19" y="4782302"/>
            <a:ext cx="10840963" cy="2019582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389821" y="3709546"/>
            <a:ext cx="3259393" cy="97205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361950" indent="-361950" algn="l" defTabSz="914400" rtl="0" eaLnBrk="1" latinLnBrk="1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200" b="1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1pPr>
            <a:lvl2pPr marL="627063" indent="-228600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2pPr>
            <a:lvl3pPr marL="804863" indent="-2254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Tw Cen MT" panose="020B06020201040206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3pPr>
            <a:lvl4pPr marL="898525" indent="-1365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4pPr>
            <a:lvl5pPr marL="1079500" indent="-1365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5pPr>
            <a:lvl6pPr marL="91440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dirty="0" err="1" smtClean="0"/>
              <a:t>말덩이</a:t>
            </a:r>
            <a:r>
              <a:rPr lang="ko-KR" altLang="en-US" dirty="0" smtClean="0"/>
              <a:t> 기반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의존 구문 구조 말뭉치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241458" y="4782302"/>
            <a:ext cx="1032387" cy="2019582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10004" y="1863696"/>
            <a:ext cx="943812" cy="2370192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57642" y="1863696"/>
            <a:ext cx="1165081" cy="2370192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2381910" y="4233888"/>
            <a:ext cx="5375742" cy="548414"/>
            <a:chOff x="2381910" y="4233888"/>
            <a:chExt cx="5375742" cy="548414"/>
          </a:xfrm>
        </p:grpSpPr>
        <p:cxnSp>
          <p:nvCxnSpPr>
            <p:cNvPr id="37" name="구부러진 연결선 36"/>
            <p:cNvCxnSpPr>
              <a:stCxn id="15" idx="2"/>
              <a:endCxn id="8" idx="0"/>
            </p:cNvCxnSpPr>
            <p:nvPr/>
          </p:nvCxnSpPr>
          <p:spPr>
            <a:xfrm rot="16200000" flipH="1">
              <a:off x="4795574" y="1820224"/>
              <a:ext cx="548414" cy="5375742"/>
            </a:xfrm>
            <a:prstGeom prst="curvedConnector3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구부러진 연결선 38"/>
            <p:cNvCxnSpPr>
              <a:stCxn id="16" idx="2"/>
              <a:endCxn id="8" idx="0"/>
            </p:cNvCxnSpPr>
            <p:nvPr/>
          </p:nvCxnSpPr>
          <p:spPr>
            <a:xfrm rot="16200000" flipH="1">
              <a:off x="5724710" y="2749360"/>
              <a:ext cx="548414" cy="3517469"/>
            </a:xfrm>
            <a:prstGeom prst="curvedConnector3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/>
          <p:cNvSpPr/>
          <p:nvPr/>
        </p:nvSpPr>
        <p:spPr>
          <a:xfrm>
            <a:off x="4914659" y="4782302"/>
            <a:ext cx="604684" cy="2019582"/>
          </a:xfrm>
          <a:prstGeom prst="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9571481" y="4782302"/>
            <a:ext cx="604684" cy="2019582"/>
          </a:xfrm>
          <a:prstGeom prst="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717732" y="1412854"/>
            <a:ext cx="5922070" cy="307777"/>
            <a:chOff x="717732" y="1462282"/>
            <a:chExt cx="5922070" cy="307777"/>
          </a:xfrm>
        </p:grpSpPr>
        <p:sp>
          <p:nvSpPr>
            <p:cNvPr id="73" name="TextBox 72"/>
            <p:cNvSpPr txBox="1"/>
            <p:nvPr/>
          </p:nvSpPr>
          <p:spPr>
            <a:xfrm>
              <a:off x="717732" y="1462282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ID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33160" y="1462282"/>
              <a:ext cx="6286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FORM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23478" y="1462282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LEMMA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90668" y="1462282"/>
              <a:ext cx="927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UPOSTAG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76401" y="1462282"/>
              <a:ext cx="917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XPOSTAG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240081" y="1462282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HEADS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940572" y="1462282"/>
              <a:ext cx="6992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DEPREL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왼쪽 대괄호 18"/>
          <p:cNvSpPr/>
          <p:nvPr/>
        </p:nvSpPr>
        <p:spPr>
          <a:xfrm rot="5400000">
            <a:off x="3255406" y="477507"/>
            <a:ext cx="111274" cy="1858271"/>
          </a:xfrm>
          <a:prstGeom prst="leftBracket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103294" y="10287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51" name="한쪽 모서리가 잘린 사각형 50"/>
          <p:cNvSpPr/>
          <p:nvPr/>
        </p:nvSpPr>
        <p:spPr>
          <a:xfrm>
            <a:off x="8531352" y="62492"/>
            <a:ext cx="3549600" cy="885409"/>
          </a:xfrm>
          <a:prstGeom prst="snip1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ea"/>
              <a:buAutoNum type="circleNumDbPlain"/>
              <a:tabLst>
                <a:tab pos="712788" algn="l"/>
              </a:tabLst>
            </a:pP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Chunk tagger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전처리</a:t>
            </a:r>
          </a:p>
        </p:txBody>
      </p:sp>
    </p:spTree>
    <p:extLst>
      <p:ext uri="{BB962C8B-B14F-4D97-AF65-F5344CB8AC3E}">
        <p14:creationId xmlns:p14="http://schemas.microsoft.com/office/powerpoint/2010/main" val="833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MODEL SELECTION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Chunk </a:t>
            </a:r>
            <a:r>
              <a:rPr lang="en-US" altLang="ko-KR" dirty="0" smtClean="0"/>
              <a:t>tagger</a:t>
            </a:r>
            <a:r>
              <a:rPr lang="en-US" altLang="ko-KR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말덩이</a:t>
            </a:r>
            <a:r>
              <a:rPr lang="ko-KR" altLang="en-US" sz="2000" dirty="0"/>
              <a:t> </a:t>
            </a:r>
            <a:r>
              <a:rPr lang="en-US" altLang="ko-KR" sz="2000" dirty="0" err="1"/>
              <a:t>표지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부착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모델</a:t>
            </a:r>
            <a:r>
              <a:rPr lang="en-US" altLang="ko-KR" sz="2000" dirty="0"/>
              <a:t>)</a:t>
            </a:r>
            <a:r>
              <a:rPr lang="en-US" altLang="ko-KR" dirty="0" smtClean="0"/>
              <a:t> </a:t>
            </a:r>
            <a:r>
              <a:rPr lang="en-US" altLang="ko-KR" dirty="0"/>
              <a:t>~ Bi-LSTM/CRF model</a:t>
            </a:r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511540" y="1964068"/>
            <a:ext cx="3561588" cy="218884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361950" indent="-361950" algn="l" defTabSz="914400" rtl="0" eaLnBrk="1" latinLnBrk="1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200" b="1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1pPr>
            <a:lvl2pPr marL="627063" indent="-228600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2pPr>
            <a:lvl3pPr marL="804863" indent="-2254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Tw Cen MT" panose="020B06020201040206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3pPr>
            <a:lvl4pPr marL="898525" indent="-1365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4pPr>
            <a:lvl5pPr marL="1079500" indent="-1365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5pPr>
            <a:lvl6pPr marL="91440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activation function: </a:t>
            </a:r>
            <a:r>
              <a:rPr lang="en-US" altLang="ko-KR" sz="1800" dirty="0" err="1" smtClean="0"/>
              <a:t>ReLU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optimizer: </a:t>
            </a:r>
            <a:r>
              <a:rPr lang="en-US" altLang="ko-KR" sz="1800" dirty="0" err="1" smtClean="0"/>
              <a:t>RMSprop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batch size, epoch: 32, 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output </a:t>
            </a:r>
            <a:r>
              <a:rPr lang="ko-KR" altLang="en-US" sz="1800" dirty="0" smtClean="0"/>
              <a:t>예시</a:t>
            </a:r>
            <a:endParaRPr lang="ko-KR" altLang="en-US" sz="1800" dirty="0"/>
          </a:p>
        </p:txBody>
      </p:sp>
      <p:sp>
        <p:nvSpPr>
          <p:cNvPr id="8" name="한쪽 모서리가 잘린 사각형 7"/>
          <p:cNvSpPr/>
          <p:nvPr/>
        </p:nvSpPr>
        <p:spPr>
          <a:xfrm>
            <a:off x="8540496" y="62492"/>
            <a:ext cx="3547872" cy="885409"/>
          </a:xfrm>
          <a:prstGeom prst="snip1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ea"/>
              <a:buAutoNum type="circleNumDbPlain" startAt="2"/>
              <a:tabLst>
                <a:tab pos="712788" algn="l"/>
              </a:tabLst>
            </a:pP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Chunk tagger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통해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말뭉치 표지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(chunk tag)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부착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187441" y="4152909"/>
            <a:ext cx="2209786" cy="2614154"/>
            <a:chOff x="9306313" y="4152909"/>
            <a:chExt cx="2209786" cy="261415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b="63131"/>
            <a:stretch/>
          </p:blipFill>
          <p:spPr>
            <a:xfrm>
              <a:off x="9306313" y="4152909"/>
              <a:ext cx="2209786" cy="227691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0298835" y="6391639"/>
              <a:ext cx="224742" cy="375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40000"/>
                </a:lnSpc>
              </a:pPr>
              <a:r>
                <a:rPr lang="en-US" altLang="ko-KR" sz="1400" dirty="0" smtClean="0"/>
                <a:t>.</a:t>
              </a:r>
            </a:p>
            <a:p>
              <a:pPr algn="ctr">
                <a:lnSpc>
                  <a:spcPct val="40000"/>
                </a:lnSpc>
              </a:pPr>
              <a:r>
                <a:rPr lang="en-US" altLang="ko-KR" sz="1400" dirty="0" smtClean="0"/>
                <a:t>.</a:t>
              </a:r>
            </a:p>
            <a:p>
              <a:pPr algn="ctr">
                <a:lnSpc>
                  <a:spcPct val="40000"/>
                </a:lnSpc>
              </a:pPr>
              <a:r>
                <a:rPr lang="en-US" altLang="ko-KR" sz="1400" dirty="0" smtClean="0"/>
                <a:t>.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43573" y="5364517"/>
            <a:ext cx="7670218" cy="1342863"/>
            <a:chOff x="373859" y="5291365"/>
            <a:chExt cx="7670218" cy="1342863"/>
          </a:xfrm>
        </p:grpSpPr>
        <p:grpSp>
          <p:nvGrpSpPr>
            <p:cNvPr id="15" name="그룹 14"/>
            <p:cNvGrpSpPr/>
            <p:nvPr/>
          </p:nvGrpSpPr>
          <p:grpSpPr>
            <a:xfrm>
              <a:off x="4418207" y="5291365"/>
              <a:ext cx="3625870" cy="1169145"/>
              <a:chOff x="4021418" y="5048775"/>
              <a:chExt cx="3625870" cy="1169145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1418" y="5451891"/>
                <a:ext cx="3625870" cy="766029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640758" y="5048775"/>
                <a:ext cx="23871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표 </a:t>
                </a:r>
                <a:r>
                  <a:rPr lang="en-US" altLang="ko-KR" sz="12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2. </a:t>
                </a:r>
                <a:r>
                  <a:rPr lang="ko-KR" altLang="en-US" sz="12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평가 방식에 따른 실험 결과</a:t>
                </a:r>
                <a:endPara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73859" y="5291365"/>
              <a:ext cx="3631213" cy="1342863"/>
              <a:chOff x="373859" y="5048775"/>
              <a:chExt cx="3631213" cy="1342863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5"/>
              <a:srcRect t="14097"/>
              <a:stretch/>
            </p:blipFill>
            <p:spPr>
              <a:xfrm>
                <a:off x="373859" y="5266943"/>
                <a:ext cx="3631213" cy="1124695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49013" y="5048775"/>
                <a:ext cx="28809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표 </a:t>
                </a:r>
                <a:r>
                  <a:rPr lang="en-US" altLang="ko-KR" sz="12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1. </a:t>
                </a:r>
                <a:r>
                  <a:rPr lang="ko-KR" altLang="en-US" sz="12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평가에 사용된 문장 및 형태소 개수</a:t>
                </a:r>
                <a:endPara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1728310" y="1959635"/>
            <a:ext cx="5389392" cy="3228837"/>
            <a:chOff x="2236266" y="1938652"/>
            <a:chExt cx="5389392" cy="322883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266" y="1938652"/>
              <a:ext cx="5389392" cy="288878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588286" y="4890490"/>
              <a:ext cx="2685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그림 </a:t>
              </a:r>
              <a:r>
                <a:rPr lang="en-US" altLang="ko-KR" sz="120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1. </a:t>
              </a:r>
              <a:r>
                <a:rPr lang="ko-KR" altLang="en-US" sz="1200" dirty="0" err="1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말덩이</a:t>
              </a:r>
              <a:r>
                <a:rPr lang="ko-KR" altLang="en-US" sz="120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표지 부착 모델 개념도</a:t>
              </a:r>
              <a:endPara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30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t="9973"/>
          <a:stretch/>
        </p:blipFill>
        <p:spPr>
          <a:xfrm>
            <a:off x="832657" y="1705232"/>
            <a:ext cx="7441188" cy="25286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DATA SET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24803" y="998250"/>
            <a:ext cx="3768655" cy="509797"/>
          </a:xfrm>
        </p:spPr>
        <p:txBody>
          <a:bodyPr/>
          <a:lstStyle/>
          <a:p>
            <a:r>
              <a:rPr lang="ko-KR" altLang="en-US" dirty="0" smtClean="0"/>
              <a:t>세종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의존 구문 구조 말뭉치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19" y="4782302"/>
            <a:ext cx="10840963" cy="2019582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389821" y="3709546"/>
            <a:ext cx="3259393" cy="97205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361950" indent="-361950" algn="l" defTabSz="914400" rtl="0" eaLnBrk="1" latinLnBrk="1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200" b="1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1pPr>
            <a:lvl2pPr marL="627063" indent="-228600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2pPr>
            <a:lvl3pPr marL="804863" indent="-2254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Tw Cen MT" panose="020B06020201040206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3pPr>
            <a:lvl4pPr marL="898525" indent="-1365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4pPr>
            <a:lvl5pPr marL="1079500" indent="-1365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5pPr>
            <a:lvl6pPr marL="91440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dirty="0" err="1" smtClean="0"/>
              <a:t>말덩이</a:t>
            </a:r>
            <a:r>
              <a:rPr lang="ko-KR" altLang="en-US" dirty="0" smtClean="0"/>
              <a:t> 기반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의존 구문 구조 말뭉치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241458" y="4782302"/>
            <a:ext cx="1032387" cy="2019582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10004" y="1863696"/>
            <a:ext cx="943812" cy="2370192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57642" y="1863696"/>
            <a:ext cx="1165081" cy="2370192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914659" y="4782302"/>
            <a:ext cx="604684" cy="2019582"/>
          </a:xfrm>
          <a:prstGeom prst="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9571481" y="4782302"/>
            <a:ext cx="604684" cy="2019582"/>
          </a:xfrm>
          <a:prstGeom prst="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717732" y="1412854"/>
            <a:ext cx="5922070" cy="307777"/>
            <a:chOff x="717732" y="1462282"/>
            <a:chExt cx="5922070" cy="307777"/>
          </a:xfrm>
        </p:grpSpPr>
        <p:sp>
          <p:nvSpPr>
            <p:cNvPr id="73" name="TextBox 72"/>
            <p:cNvSpPr txBox="1"/>
            <p:nvPr/>
          </p:nvSpPr>
          <p:spPr>
            <a:xfrm>
              <a:off x="717732" y="1462282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ID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33160" y="1462282"/>
              <a:ext cx="6286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FORM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23478" y="1462282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LEMMA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90668" y="1462282"/>
              <a:ext cx="927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UPOSTAG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76401" y="1462282"/>
              <a:ext cx="917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XPOSTAG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240081" y="1462282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HEADS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940572" y="1462282"/>
              <a:ext cx="6992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DEPREL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352361" y="434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grpSp>
        <p:nvGrpSpPr>
          <p:cNvPr id="67" name="그룹 66"/>
          <p:cNvGrpSpPr/>
          <p:nvPr/>
        </p:nvGrpSpPr>
        <p:grpSpPr>
          <a:xfrm>
            <a:off x="1910004" y="4233888"/>
            <a:ext cx="4476842" cy="584990"/>
            <a:chOff x="1910004" y="4233888"/>
            <a:chExt cx="4476842" cy="584990"/>
          </a:xfrm>
        </p:grpSpPr>
        <p:grpSp>
          <p:nvGrpSpPr>
            <p:cNvPr id="68" name="그룹 67"/>
            <p:cNvGrpSpPr/>
            <p:nvPr/>
          </p:nvGrpSpPr>
          <p:grpSpPr>
            <a:xfrm>
              <a:off x="2381909" y="4233888"/>
              <a:ext cx="1858274" cy="548414"/>
              <a:chOff x="2381909" y="4233888"/>
              <a:chExt cx="1858274" cy="548414"/>
            </a:xfrm>
          </p:grpSpPr>
          <p:cxnSp>
            <p:nvCxnSpPr>
              <p:cNvPr id="88" name="구부러진 연결선 87"/>
              <p:cNvCxnSpPr/>
              <p:nvPr/>
            </p:nvCxnSpPr>
            <p:spPr>
              <a:xfrm rot="16200000" flipH="1">
                <a:off x="3018268" y="3597529"/>
                <a:ext cx="548414" cy="1821131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구부러진 연결선 88"/>
              <p:cNvCxnSpPr/>
              <p:nvPr/>
            </p:nvCxnSpPr>
            <p:spPr>
              <a:xfrm rot="5400000">
                <a:off x="3947405" y="4489524"/>
                <a:ext cx="548414" cy="37142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9" name="그룹 68"/>
            <p:cNvGrpSpPr/>
            <p:nvPr/>
          </p:nvGrpSpPr>
          <p:grpSpPr>
            <a:xfrm>
              <a:off x="2381910" y="4233888"/>
              <a:ext cx="4004936" cy="548414"/>
              <a:chOff x="2381910" y="4233888"/>
              <a:chExt cx="4004936" cy="548414"/>
            </a:xfrm>
          </p:grpSpPr>
          <p:cxnSp>
            <p:nvCxnSpPr>
              <p:cNvPr id="86" name="구부러진 연결선 85"/>
              <p:cNvCxnSpPr/>
              <p:nvPr/>
            </p:nvCxnSpPr>
            <p:spPr>
              <a:xfrm rot="16200000" flipH="1">
                <a:off x="5039307" y="3434763"/>
                <a:ext cx="548414" cy="2146663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구부러진 연결선 86"/>
              <p:cNvCxnSpPr/>
              <p:nvPr/>
            </p:nvCxnSpPr>
            <p:spPr>
              <a:xfrm rot="16200000" flipH="1">
                <a:off x="4110171" y="2505627"/>
                <a:ext cx="548414" cy="4004936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>
              <a:off x="1910004" y="4233888"/>
              <a:ext cx="2330179" cy="584990"/>
              <a:chOff x="1910004" y="4233888"/>
              <a:chExt cx="2330179" cy="584990"/>
            </a:xfrm>
          </p:grpSpPr>
          <p:sp>
            <p:nvSpPr>
              <p:cNvPr id="71" name="왼쪽 대괄호 70"/>
              <p:cNvSpPr/>
              <p:nvPr/>
            </p:nvSpPr>
            <p:spPr>
              <a:xfrm rot="5400000">
                <a:off x="2416237" y="4211946"/>
                <a:ext cx="100699" cy="1113166"/>
              </a:xfrm>
              <a:prstGeom prst="leftBracket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2" name="구부러진 연결선 71"/>
              <p:cNvCxnSpPr>
                <a:endCxn id="71" idx="1"/>
              </p:cNvCxnSpPr>
              <p:nvPr/>
            </p:nvCxnSpPr>
            <p:spPr>
              <a:xfrm rot="16200000" flipH="1">
                <a:off x="2182102" y="4433695"/>
                <a:ext cx="484292" cy="84677"/>
              </a:xfrm>
              <a:prstGeom prst="curvedConnector5">
                <a:avLst>
                  <a:gd name="adj1" fmla="val 28322"/>
                  <a:gd name="adj2" fmla="val -263401"/>
                  <a:gd name="adj3" fmla="val 52797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구부러진 연결선 84"/>
              <p:cNvCxnSpPr>
                <a:endCxn id="71" idx="1"/>
              </p:cNvCxnSpPr>
              <p:nvPr/>
            </p:nvCxnSpPr>
            <p:spPr>
              <a:xfrm rot="5400000">
                <a:off x="3111239" y="3589236"/>
                <a:ext cx="484292" cy="1773596"/>
              </a:xfrm>
              <a:prstGeom prst="curvedConnector5">
                <a:avLst>
                  <a:gd name="adj1" fmla="val 47203"/>
                  <a:gd name="adj2" fmla="val 65003"/>
                  <a:gd name="adj3" fmla="val 52797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꺾인 연결선 22"/>
          <p:cNvCxnSpPr>
            <a:stCxn id="8" idx="0"/>
            <a:endCxn id="21" idx="3"/>
          </p:cNvCxnSpPr>
          <p:nvPr/>
        </p:nvCxnSpPr>
        <p:spPr>
          <a:xfrm rot="16200000" flipV="1">
            <a:off x="7134738" y="4159387"/>
            <a:ext cx="256036" cy="98979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0" name="한쪽 모서리가 잘린 사각형 89"/>
          <p:cNvSpPr/>
          <p:nvPr/>
        </p:nvSpPr>
        <p:spPr>
          <a:xfrm>
            <a:off x="8540496" y="62492"/>
            <a:ext cx="3547872" cy="885409"/>
          </a:xfrm>
          <a:prstGeom prst="snip1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ea"/>
              <a:buAutoNum type="circleNumDbPlain" startAt="3"/>
              <a:tabLst>
                <a:tab pos="712788" algn="l"/>
              </a:tabLst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문장성분별로 한 행 구성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8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495544" y="2734056"/>
            <a:ext cx="1261872" cy="3017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data Processing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Chunk tagger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말덩이</a:t>
            </a:r>
            <a:r>
              <a:rPr lang="ko-KR" altLang="en-US" sz="2000" dirty="0"/>
              <a:t> </a:t>
            </a:r>
            <a:r>
              <a:rPr lang="en-US" altLang="ko-KR" sz="2000" dirty="0" err="1"/>
              <a:t>표지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부착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모델</a:t>
            </a:r>
            <a:r>
              <a:rPr lang="en-US" altLang="ko-KR" sz="2000" dirty="0"/>
              <a:t>)</a:t>
            </a:r>
            <a:r>
              <a:rPr lang="en-US" altLang="ko-KR" dirty="0"/>
              <a:t> ~ Bi-LSTM/CRF model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008" y="1867441"/>
            <a:ext cx="1737382" cy="4855464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3495269" y="1858296"/>
            <a:ext cx="8696732" cy="4999703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361950" indent="-361950" algn="l" defTabSz="914400" rtl="0" eaLnBrk="1" latinLnBrk="1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200" b="1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1pPr>
            <a:lvl2pPr marL="627063" indent="-228600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2pPr>
            <a:lvl3pPr marL="804863" indent="-2254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Tw Cen MT" panose="020B06020201040206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3pPr>
            <a:lvl4pPr marL="898525" indent="-1365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4pPr>
            <a:lvl5pPr marL="1079500" indent="-1365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5pPr>
            <a:lvl6pPr marL="91440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문장 성분</a:t>
            </a:r>
            <a:r>
              <a:rPr lang="en-US" altLang="ko-KR" dirty="0" smtClean="0"/>
              <a:t>(constituent)</a:t>
            </a:r>
            <a:r>
              <a:rPr lang="ko-KR" altLang="en-US" dirty="0" smtClean="0"/>
              <a:t>별로 한 줄에 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가정</a:t>
            </a:r>
            <a:r>
              <a:rPr lang="en-US" altLang="ko-KR" dirty="0" smtClean="0"/>
              <a:t>] </a:t>
            </a:r>
            <a:r>
              <a:rPr lang="ko-KR" altLang="en-US" dirty="0" smtClean="0"/>
              <a:t>문장 성분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내용어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말덩이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기능어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말덩이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기본적으로 한 문장 성분이 결정될 때까지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lemma, </a:t>
            </a:r>
            <a:r>
              <a:rPr lang="en-US" altLang="ko-KR" dirty="0" err="1" smtClean="0"/>
              <a:t>xpostag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결정된 </a:t>
            </a:r>
            <a:r>
              <a:rPr lang="en-US" altLang="ko-KR" dirty="0" err="1" smtClean="0"/>
              <a:t>chunktag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errortag</a:t>
            </a:r>
            <a:r>
              <a:rPr lang="ko-KR" altLang="en-US" dirty="0" smtClean="0"/>
              <a:t>를 각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err="1" smtClean="0"/>
              <a:t>기능어가</a:t>
            </a:r>
            <a:r>
              <a:rPr lang="ko-KR" altLang="en-US" dirty="0" smtClean="0"/>
              <a:t> 없는 경우</a:t>
            </a:r>
            <a:r>
              <a:rPr lang="en-US" altLang="ko-KR" dirty="0" smtClean="0"/>
              <a:t>’ &amp; ‘BI </a:t>
            </a:r>
            <a:r>
              <a:rPr lang="ko-KR" altLang="en-US" dirty="0" smtClean="0"/>
              <a:t>표지 오류인 경우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별도 처리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생성물</a:t>
            </a:r>
            <a:endParaRPr lang="en-US" altLang="ko-KR" dirty="0"/>
          </a:p>
          <a:p>
            <a:pPr lvl="2"/>
            <a:r>
              <a:rPr lang="en-US" altLang="ko-KR" dirty="0" smtClean="0"/>
              <a:t>CHUNKTAG column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BI </a:t>
            </a:r>
            <a:r>
              <a:rPr lang="ko-KR" altLang="en-US" dirty="0" smtClean="0"/>
              <a:t>오류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행에 배열될 </a:t>
            </a:r>
            <a:r>
              <a:rPr lang="en-US" altLang="ko-KR" dirty="0" smtClean="0"/>
              <a:t>FORM(</a:t>
            </a:r>
            <a:r>
              <a:rPr lang="en-US" altLang="ko-KR" dirty="0" err="1" smtClean="0"/>
              <a:t>conts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)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LEMMA, XPOSTAG </a:t>
            </a:r>
            <a:r>
              <a:rPr lang="ko-KR" altLang="en-US" dirty="0" smtClean="0"/>
              <a:t>결정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268" y="3829563"/>
            <a:ext cx="5418734" cy="1568945"/>
          </a:xfrm>
          <a:prstGeom prst="rect">
            <a:avLst/>
          </a:prstGeom>
        </p:spPr>
      </p:pic>
      <p:sp>
        <p:nvSpPr>
          <p:cNvPr id="8" name="한쪽 모서리가 잘린 사각형 7"/>
          <p:cNvSpPr/>
          <p:nvPr/>
        </p:nvSpPr>
        <p:spPr>
          <a:xfrm>
            <a:off x="8540496" y="62492"/>
            <a:ext cx="3547872" cy="885409"/>
          </a:xfrm>
          <a:prstGeom prst="snip1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ea"/>
              <a:buAutoNum type="circleNumDbPlain" startAt="3"/>
              <a:tabLst>
                <a:tab pos="712788" algn="l"/>
              </a:tabLst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문장성분별로 한 행 구성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567928" y="2611923"/>
            <a:ext cx="3391403" cy="461665"/>
            <a:chOff x="8567928" y="2611923"/>
            <a:chExt cx="3391403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9895946" y="2611923"/>
              <a:ext cx="2063385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다음에 오는 </a:t>
              </a:r>
              <a:r>
                <a:rPr lang="en-US" altLang="ko-KR" sz="12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bi chunk tag</a:t>
              </a:r>
              <a:r>
                <a:rPr lang="ko-KR" altLang="en-US" sz="12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</a:t>
              </a:r>
              <a:endPara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en-US" altLang="ko-KR" sz="12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‘B-</a:t>
              </a:r>
              <a:r>
                <a:rPr lang="ko-KR" altLang="en-US" sz="12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내용어</a:t>
              </a:r>
              <a:r>
                <a:rPr lang="en-US" altLang="ko-KR" sz="12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’</a:t>
              </a:r>
              <a:r>
                <a:rPr lang="ko-KR" altLang="en-US" sz="12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 경우까지</a:t>
              </a:r>
              <a:endPara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8567928" y="2862072"/>
              <a:ext cx="1289304" cy="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79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t="9973"/>
          <a:stretch/>
        </p:blipFill>
        <p:spPr>
          <a:xfrm>
            <a:off x="832657" y="1705232"/>
            <a:ext cx="7441188" cy="25286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DATA SET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24803" y="998250"/>
            <a:ext cx="3768655" cy="509797"/>
          </a:xfrm>
        </p:spPr>
        <p:txBody>
          <a:bodyPr/>
          <a:lstStyle/>
          <a:p>
            <a:r>
              <a:rPr lang="ko-KR" altLang="en-US" dirty="0" smtClean="0"/>
              <a:t>세종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의존 구문 구조 말뭉치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19" y="4782302"/>
            <a:ext cx="10840963" cy="2019582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389821" y="3709546"/>
            <a:ext cx="3259393" cy="97205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361950" indent="-361950" algn="l" defTabSz="914400" rtl="0" eaLnBrk="1" latinLnBrk="1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200" b="1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1pPr>
            <a:lvl2pPr marL="627063" indent="-228600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2pPr>
            <a:lvl3pPr marL="804863" indent="-2254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Tw Cen MT" panose="020B06020201040206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3pPr>
            <a:lvl4pPr marL="898525" indent="-1365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4pPr>
            <a:lvl5pPr marL="1079500" indent="-1365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5pPr>
            <a:lvl6pPr marL="91440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dirty="0" err="1" smtClean="0"/>
              <a:t>말덩이</a:t>
            </a:r>
            <a:r>
              <a:rPr lang="ko-KR" altLang="en-US" dirty="0" smtClean="0"/>
              <a:t> 기반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의존 구문 구조 말뭉치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241458" y="4782302"/>
            <a:ext cx="1032387" cy="2019582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914659" y="4782302"/>
            <a:ext cx="604684" cy="2019582"/>
          </a:xfrm>
          <a:prstGeom prst="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9571481" y="4782302"/>
            <a:ext cx="604684" cy="2019582"/>
          </a:xfrm>
          <a:prstGeom prst="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717732" y="1412854"/>
            <a:ext cx="5922070" cy="307777"/>
            <a:chOff x="717732" y="1462282"/>
            <a:chExt cx="5922070" cy="307777"/>
          </a:xfrm>
        </p:grpSpPr>
        <p:sp>
          <p:nvSpPr>
            <p:cNvPr id="73" name="TextBox 72"/>
            <p:cNvSpPr txBox="1"/>
            <p:nvPr/>
          </p:nvSpPr>
          <p:spPr>
            <a:xfrm>
              <a:off x="717732" y="1462282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ID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33160" y="1462282"/>
              <a:ext cx="6286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FORM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23478" y="1462282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LEMMA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90668" y="1462282"/>
              <a:ext cx="927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UPOSTAG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76401" y="1462282"/>
              <a:ext cx="917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XPOSTAG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240081" y="1462282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HEADS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940572" y="1462282"/>
              <a:ext cx="6992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</a:rPr>
                <a:t>DEPREL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34" name="한쪽 모서리가 잘린 사각형 33"/>
          <p:cNvSpPr/>
          <p:nvPr/>
        </p:nvSpPr>
        <p:spPr>
          <a:xfrm>
            <a:off x="8540496" y="62492"/>
            <a:ext cx="3547872" cy="885409"/>
          </a:xfrm>
          <a:prstGeom prst="snip1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ea"/>
              <a:buAutoNum type="circleNumDbPlain" startAt="4"/>
              <a:tabLst>
                <a:tab pos="712788" algn="l"/>
              </a:tabLst>
            </a:pP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head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결정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61039" y="1863696"/>
            <a:ext cx="449826" cy="238493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130390" y="1863696"/>
            <a:ext cx="449826" cy="238493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065274" y="1863696"/>
            <a:ext cx="449826" cy="238493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3355304" y="4248634"/>
            <a:ext cx="6518520" cy="533667"/>
            <a:chOff x="3355304" y="4248634"/>
            <a:chExt cx="6518520" cy="533667"/>
          </a:xfrm>
        </p:grpSpPr>
        <p:cxnSp>
          <p:nvCxnSpPr>
            <p:cNvPr id="42" name="구부러진 연결선 41"/>
            <p:cNvCxnSpPr>
              <a:stCxn id="38" idx="2"/>
            </p:cNvCxnSpPr>
            <p:nvPr/>
          </p:nvCxnSpPr>
          <p:spPr>
            <a:xfrm rot="16200000" flipH="1">
              <a:off x="7146075" y="2688511"/>
              <a:ext cx="533667" cy="3653913"/>
            </a:xfrm>
            <a:prstGeom prst="curvedConnector3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/>
            <p:cNvGrpSpPr/>
            <p:nvPr/>
          </p:nvGrpSpPr>
          <p:grpSpPr>
            <a:xfrm>
              <a:off x="3355304" y="4248634"/>
              <a:ext cx="6518520" cy="533667"/>
              <a:chOff x="3355304" y="4248634"/>
              <a:chExt cx="6518520" cy="533667"/>
            </a:xfrm>
          </p:grpSpPr>
          <p:cxnSp>
            <p:nvCxnSpPr>
              <p:cNvPr id="44" name="구부러진 연결선 43"/>
              <p:cNvCxnSpPr>
                <a:stCxn id="39" idx="2"/>
              </p:cNvCxnSpPr>
              <p:nvPr/>
            </p:nvCxnSpPr>
            <p:spPr>
              <a:xfrm rot="16200000" flipH="1">
                <a:off x="4019319" y="3584619"/>
                <a:ext cx="533667" cy="1861698"/>
              </a:xfrm>
              <a:prstGeom prst="curvedConnector3">
                <a:avLst/>
              </a:prstGeom>
              <a:ln>
                <a:solidFill>
                  <a:srgbClr val="C0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구부러진 연결선 44"/>
              <p:cNvCxnSpPr>
                <a:stCxn id="40" idx="2"/>
              </p:cNvCxnSpPr>
              <p:nvPr/>
            </p:nvCxnSpPr>
            <p:spPr>
              <a:xfrm rot="16200000" flipH="1">
                <a:off x="7815172" y="2723650"/>
                <a:ext cx="533667" cy="3583636"/>
              </a:xfrm>
              <a:prstGeom prst="curvedConnector3">
                <a:avLst/>
              </a:prstGeom>
              <a:ln>
                <a:solidFill>
                  <a:srgbClr val="C0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853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select Head</a:t>
            </a:r>
            <a:endParaRPr lang="ko-KR" altLang="en-US" b="1" dirty="0"/>
          </a:p>
        </p:txBody>
      </p:sp>
      <p:sp>
        <p:nvSpPr>
          <p:cNvPr id="4" name="한쪽 모서리가 잘린 사각형 3"/>
          <p:cNvSpPr/>
          <p:nvPr/>
        </p:nvSpPr>
        <p:spPr>
          <a:xfrm>
            <a:off x="8540496" y="62492"/>
            <a:ext cx="3547872" cy="885409"/>
          </a:xfrm>
          <a:prstGeom prst="snip1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ea"/>
              <a:buAutoNum type="circleNumDbPlain" startAt="4"/>
              <a:tabLst>
                <a:tab pos="712788" algn="l"/>
              </a:tabLst>
            </a:pP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head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결정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924803" y="998250"/>
            <a:ext cx="3768655" cy="50979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361950" indent="-361950" algn="l" defTabSz="914400" rtl="0" eaLnBrk="1" latinLnBrk="1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200" b="1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1pPr>
            <a:lvl2pPr marL="627063" indent="-228600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2pPr>
            <a:lvl3pPr marL="804863" indent="-2254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Tw Cen MT" panose="020B06020201040206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3pPr>
            <a:lvl4pPr marL="898525" indent="-1365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4pPr>
            <a:lvl5pPr marL="1079500" indent="-136525" algn="l" defTabSz="914400" rtl="0" eaLnBrk="1" latinLnBrk="1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함초롬돋움" panose="020B0604000101010101" pitchFamily="50" charset="-127"/>
                <a:cs typeface="+mn-cs"/>
              </a:defRPr>
            </a:lvl5pPr>
            <a:lvl6pPr marL="91440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세종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의존 구문 구조 말뭉치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476579" y="1508047"/>
            <a:ext cx="10815170" cy="3746991"/>
            <a:chOff x="363629" y="1655488"/>
            <a:chExt cx="10815170" cy="3746991"/>
          </a:xfrm>
        </p:grpSpPr>
        <p:grpSp>
          <p:nvGrpSpPr>
            <p:cNvPr id="20" name="그룹 19"/>
            <p:cNvGrpSpPr/>
            <p:nvPr/>
          </p:nvGrpSpPr>
          <p:grpSpPr>
            <a:xfrm>
              <a:off x="1013202" y="1655488"/>
              <a:ext cx="10165597" cy="3707786"/>
              <a:chOff x="717732" y="1412854"/>
              <a:chExt cx="10165597" cy="3707786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3"/>
              <a:srcRect t="9973"/>
              <a:stretch/>
            </p:blipFill>
            <p:spPr>
              <a:xfrm>
                <a:off x="832657" y="1705232"/>
                <a:ext cx="10050672" cy="3415408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717732" y="1412854"/>
                <a:ext cx="367852" cy="415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ID</a:t>
                </a:r>
                <a:endParaRPr lang="ko-KR" alt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627844" y="1412854"/>
                <a:ext cx="692946" cy="415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FORM</a:t>
                </a:r>
                <a:endParaRPr lang="ko-KR" alt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396540" y="1412854"/>
                <a:ext cx="790120" cy="415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LEMMA</a:t>
                </a:r>
                <a:endParaRPr lang="ko-KR" alt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59146" y="1412854"/>
                <a:ext cx="1022351" cy="415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UPOSTAG</a:t>
                </a:r>
                <a:endParaRPr lang="ko-KR" alt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022357" y="1412854"/>
                <a:ext cx="1011750" cy="415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XPOSTAG</a:t>
                </a:r>
                <a:endParaRPr lang="ko-KR" alt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921389" y="1412854"/>
                <a:ext cx="749484" cy="415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HEADS</a:t>
                </a:r>
                <a:endParaRPr lang="ko-KR" alt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827270" y="1412854"/>
                <a:ext cx="770685" cy="415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DEPREL</a:t>
                </a:r>
                <a:endParaRPr lang="ko-KR" alt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997091" y="1909416"/>
                <a:ext cx="495794" cy="3211224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840480" y="1909416"/>
                <a:ext cx="749808" cy="3211224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799282" y="1909416"/>
                <a:ext cx="741214" cy="3211224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363629" y="2288786"/>
              <a:ext cx="383438" cy="3113693"/>
              <a:chOff x="363629" y="2288786"/>
              <a:chExt cx="383438" cy="3113693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13322" y="228878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</a:t>
                </a:r>
                <a:endParaRPr lang="ko-KR" altLang="en-US" sz="1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13322" y="282015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2</a:t>
                </a:r>
                <a:endParaRPr lang="ko-KR" altLang="en-US" sz="14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13322" y="320678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3</a:t>
                </a:r>
                <a:endParaRPr lang="ko-KR" altLang="en-US" sz="14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13322" y="3545252"/>
                <a:ext cx="284052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400" dirty="0" smtClean="0"/>
                  <a:t>4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sz="1400" dirty="0" smtClean="0"/>
                  <a:t>5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sz="1400" dirty="0" smtClean="0"/>
                  <a:t>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sz="1400" dirty="0" smtClean="0"/>
                  <a:t>7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sz="1400" dirty="0" smtClean="0"/>
                  <a:t>8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13322" y="469700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9</a:t>
                </a:r>
                <a:endParaRPr lang="ko-KR" altLang="en-US" sz="1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3629" y="5094702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10</a:t>
                </a:r>
                <a:endParaRPr lang="ko-KR" altLang="en-US" sz="1400" dirty="0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877824" y="2240280"/>
              <a:ext cx="146304" cy="3006280"/>
              <a:chOff x="877824" y="2240280"/>
              <a:chExt cx="146304" cy="3006280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877824" y="2240280"/>
                <a:ext cx="135378" cy="2843784"/>
                <a:chOff x="877824" y="2240280"/>
                <a:chExt cx="135378" cy="2843784"/>
              </a:xfrm>
            </p:grpSpPr>
            <p:sp>
              <p:nvSpPr>
                <p:cNvPr id="21" name="왼쪽 대괄호 20"/>
                <p:cNvSpPr/>
                <p:nvPr/>
              </p:nvSpPr>
              <p:spPr>
                <a:xfrm>
                  <a:off x="877824" y="2240280"/>
                  <a:ext cx="135378" cy="466344"/>
                </a:xfrm>
                <a:prstGeom prst="leftBracket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왼쪽 대괄호 21"/>
                <p:cNvSpPr/>
                <p:nvPr/>
              </p:nvSpPr>
              <p:spPr>
                <a:xfrm>
                  <a:off x="877824" y="2857419"/>
                  <a:ext cx="135378" cy="233253"/>
                </a:xfrm>
                <a:prstGeom prst="leftBracket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왼쪽 대괄호 22"/>
                <p:cNvSpPr/>
                <p:nvPr/>
              </p:nvSpPr>
              <p:spPr>
                <a:xfrm>
                  <a:off x="877824" y="3250611"/>
                  <a:ext cx="135378" cy="233253"/>
                </a:xfrm>
                <a:prstGeom prst="leftBracket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왼쪽 대괄호 24"/>
                <p:cNvSpPr/>
                <p:nvPr/>
              </p:nvSpPr>
              <p:spPr>
                <a:xfrm>
                  <a:off x="877824" y="4617720"/>
                  <a:ext cx="135378" cy="466344"/>
                </a:xfrm>
                <a:prstGeom prst="leftBracket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35" name="직선 연결선 34"/>
              <p:cNvCxnSpPr/>
              <p:nvPr/>
            </p:nvCxnSpPr>
            <p:spPr>
              <a:xfrm>
                <a:off x="877824" y="3683002"/>
                <a:ext cx="146304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877824" y="3875026"/>
                <a:ext cx="146304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877824" y="4067050"/>
                <a:ext cx="146304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877824" y="4259074"/>
                <a:ext cx="146304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877824" y="4451098"/>
                <a:ext cx="146304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877824" y="5246560"/>
                <a:ext cx="146304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/>
          <p:cNvGrpSpPr/>
          <p:nvPr/>
        </p:nvGrpSpPr>
        <p:grpSpPr>
          <a:xfrm>
            <a:off x="460148" y="2004609"/>
            <a:ext cx="1164101" cy="3740495"/>
            <a:chOff x="460148" y="2004609"/>
            <a:chExt cx="1164101" cy="3740495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476579" y="2004609"/>
              <a:ext cx="1131241" cy="3250429"/>
            </a:xfrm>
            <a:prstGeom prst="round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0148" y="5375772"/>
              <a:ext cx="1164101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id_dict_list</a:t>
              </a:r>
              <a:endParaRPr lang="ko-KR" altLang="en-US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9024663" y="2597643"/>
            <a:ext cx="3081993" cy="4187205"/>
            <a:chOff x="9024663" y="2597643"/>
            <a:chExt cx="3081993" cy="4187205"/>
          </a:xfrm>
        </p:grpSpPr>
        <p:grpSp>
          <p:nvGrpSpPr>
            <p:cNvPr id="49" name="그룹 48"/>
            <p:cNvGrpSpPr/>
            <p:nvPr/>
          </p:nvGrpSpPr>
          <p:grpSpPr>
            <a:xfrm>
              <a:off x="9024663" y="3062788"/>
              <a:ext cx="3081993" cy="3722060"/>
              <a:chOff x="9024663" y="3062788"/>
              <a:chExt cx="3081993" cy="3722060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9024663" y="3062788"/>
                <a:ext cx="3081993" cy="372206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108065" y="3163539"/>
                <a:ext cx="2980303" cy="3615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{'1': ['</a:t>
                </a:r>
                <a:r>
                  <a:rPr lang="ko-KR" altLang="en-US" sz="12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엠마누엘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', 'PROPN', '2', '</a:t>
                </a:r>
                <a:r>
                  <a:rPr lang="en-US" altLang="ko-KR" sz="12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nmod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'],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'2': ['</a:t>
                </a:r>
                <a:r>
                  <a:rPr lang="ko-KR" altLang="en-US" sz="12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웅가로</a:t>
                </a:r>
                <a:r>
                  <a:rPr lang="ko-KR" altLang="en-US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는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', 'PROPN', '16', '</a:t>
                </a:r>
                <a:r>
                  <a:rPr lang="en-US" altLang="ko-KR" sz="12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nsubj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'],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'3': ['"', 'PUNCT', '13', '</a:t>
                </a:r>
                <a:r>
                  <a:rPr lang="en-US" altLang="ko-KR" sz="12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punct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'],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'4': ['</a:t>
                </a:r>
                <a:r>
                  <a:rPr lang="ko-KR" altLang="en-US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실내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', 'NOUN', '5', '</a:t>
                </a:r>
                <a:r>
                  <a:rPr lang="en-US" altLang="ko-KR" sz="12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nmod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'],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'5': ['</a:t>
                </a:r>
                <a:r>
                  <a:rPr lang="ko-KR" altLang="en-US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장식품 을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', 'NOUN', '6', '</a:t>
                </a:r>
                <a:r>
                  <a:rPr lang="en-US" altLang="ko-KR" sz="12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obj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'],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'6': ['</a:t>
                </a:r>
                <a:r>
                  <a:rPr lang="ko-KR" altLang="en-US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디자인 하 ㄹ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', 'VERB', '7', '</a:t>
                </a:r>
                <a:r>
                  <a:rPr lang="en-US" altLang="ko-KR" sz="12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acl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'],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'7': ['</a:t>
                </a:r>
                <a:r>
                  <a:rPr lang="ko-KR" altLang="en-US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때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', 'NOUN', '13', '</a:t>
                </a:r>
                <a:r>
                  <a:rPr lang="en-US" altLang="ko-KR" sz="12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obl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'],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'8': ['</a:t>
                </a:r>
                <a:r>
                  <a:rPr lang="ko-KR" altLang="en-US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옷 을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', 'NOUN', '9', '</a:t>
                </a:r>
                <a:r>
                  <a:rPr lang="en-US" altLang="ko-KR" sz="12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obj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'],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'9': ['</a:t>
                </a:r>
                <a:r>
                  <a:rPr lang="ko-KR" altLang="en-US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만들 ㄹ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', 'VERB', '10', '</a:t>
                </a:r>
                <a:r>
                  <a:rPr lang="en-US" altLang="ko-KR" sz="12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acl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'],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'10': ['</a:t>
                </a:r>
                <a:r>
                  <a:rPr lang="ko-KR" altLang="en-US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때 와 는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', 'NOUN', '11', '</a:t>
                </a:r>
                <a:r>
                  <a:rPr lang="en-US" altLang="ko-KR" sz="12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nsubj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'],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'11': ['</a:t>
                </a:r>
                <a:r>
                  <a:rPr lang="ko-KR" altLang="en-US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다르 ㄴ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', 'ADJ', '12', '</a:t>
                </a:r>
                <a:r>
                  <a:rPr lang="en-US" altLang="ko-KR" sz="12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acl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'],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'12': ['</a:t>
                </a:r>
                <a:r>
                  <a:rPr lang="ko-KR" altLang="en-US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해방감 을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', 'NOUN', '13', '</a:t>
                </a:r>
                <a:r>
                  <a:rPr lang="en-US" altLang="ko-KR" sz="12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obj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'],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'13': ['</a:t>
                </a:r>
                <a:r>
                  <a:rPr lang="ko-KR" altLang="en-US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느끼 </a:t>
                </a:r>
                <a:r>
                  <a:rPr lang="ko-KR" altLang="en-US" sz="12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ㄴ다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', 'VERB', '16', '</a:t>
                </a:r>
                <a:r>
                  <a:rPr lang="en-US" altLang="ko-KR" sz="12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ccomp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'],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'14': ['"', 'PUNCT', '13', '</a:t>
                </a:r>
                <a:r>
                  <a:rPr lang="en-US" altLang="ko-KR" sz="12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punct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'],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'15': ['</a:t>
                </a:r>
                <a:r>
                  <a:rPr lang="ko-KR" altLang="en-US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고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', 'ADP', '13', 'case'],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'16': ['</a:t>
                </a:r>
                <a:r>
                  <a:rPr lang="ko-KR" altLang="en-US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말 하 </a:t>
                </a:r>
                <a:r>
                  <a:rPr lang="ko-KR" altLang="en-US" sz="12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ㄴ다</a:t>
                </a:r>
                <a:r>
                  <a:rPr lang="ko-KR" altLang="en-US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.', 'VERB', '0', 'root']}</a:t>
                </a:r>
                <a:endParaRPr lang="ko-KR" altLang="en-US" sz="12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9996806" y="2597643"/>
              <a:ext cx="1128835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uporel_list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58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8101</TotalTime>
  <Words>838</Words>
  <Application>Microsoft Office PowerPoint</Application>
  <PresentationFormat>와이드스크린</PresentationFormat>
  <Paragraphs>221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HY얕은샘물M</vt:lpstr>
      <vt:lpstr>맑은 고딕</vt:lpstr>
      <vt:lpstr>함초롬돋움</vt:lpstr>
      <vt:lpstr>함초롬바탕</vt:lpstr>
      <vt:lpstr>휴먼모음T</vt:lpstr>
      <vt:lpstr>Arial</vt:lpstr>
      <vt:lpstr>Tw Cen MT</vt:lpstr>
      <vt:lpstr>Tw Cen MT Condensed</vt:lpstr>
      <vt:lpstr>Wingdings</vt:lpstr>
      <vt:lpstr>Wingdings 3</vt:lpstr>
      <vt:lpstr>전체</vt:lpstr>
      <vt:lpstr>Dependency parsing</vt:lpstr>
      <vt:lpstr>Problem definition</vt:lpstr>
      <vt:lpstr>DATA SET</vt:lpstr>
      <vt:lpstr>DATA SET</vt:lpstr>
      <vt:lpstr>MODEL SELECTION</vt:lpstr>
      <vt:lpstr>DATA SET</vt:lpstr>
      <vt:lpstr>data Processing</vt:lpstr>
      <vt:lpstr>DATA SET</vt:lpstr>
      <vt:lpstr>select Head</vt:lpstr>
      <vt:lpstr>select Head</vt:lpstr>
      <vt:lpstr>Chunk-based dependency corpus</vt:lpstr>
      <vt:lpstr>Future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chunking system</dc:title>
  <dc:creator>NLP_Young</dc:creator>
  <cp:lastModifiedBy>Y. Namgoong</cp:lastModifiedBy>
  <cp:revision>156</cp:revision>
  <cp:lastPrinted>2019-06-24T08:18:44Z</cp:lastPrinted>
  <dcterms:created xsi:type="dcterms:W3CDTF">2018-10-23T02:44:21Z</dcterms:created>
  <dcterms:modified xsi:type="dcterms:W3CDTF">2019-06-25T07:02:06Z</dcterms:modified>
</cp:coreProperties>
</file>