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29"/>
  </p:notesMasterIdLst>
  <p:handoutMasterIdLst>
    <p:handoutMasterId r:id="rId30"/>
  </p:handoutMasterIdLst>
  <p:sldIdLst>
    <p:sldId id="260" r:id="rId3"/>
    <p:sldId id="398" r:id="rId4"/>
    <p:sldId id="386" r:id="rId5"/>
    <p:sldId id="263" r:id="rId6"/>
    <p:sldId id="399" r:id="rId7"/>
    <p:sldId id="402" r:id="rId8"/>
    <p:sldId id="266" r:id="rId9"/>
    <p:sldId id="400" r:id="rId10"/>
    <p:sldId id="264" r:id="rId11"/>
    <p:sldId id="406" r:id="rId12"/>
    <p:sldId id="407" r:id="rId13"/>
    <p:sldId id="393" r:id="rId14"/>
    <p:sldId id="397" r:id="rId15"/>
    <p:sldId id="268" r:id="rId16"/>
    <p:sldId id="267" r:id="rId17"/>
    <p:sldId id="334" r:id="rId18"/>
    <p:sldId id="389" r:id="rId19"/>
    <p:sldId id="376" r:id="rId20"/>
    <p:sldId id="273" r:id="rId21"/>
    <p:sldId id="274" r:id="rId22"/>
    <p:sldId id="275" r:id="rId23"/>
    <p:sldId id="325" r:id="rId24"/>
    <p:sldId id="401" r:id="rId25"/>
    <p:sldId id="403" r:id="rId26"/>
    <p:sldId id="404" r:id="rId27"/>
    <p:sldId id="405" r:id="rId28"/>
  </p:sldIdLst>
  <p:sldSz cx="9144000" cy="6858000" type="screen4x3"/>
  <p:notesSz cx="6991350" cy="9282113"/>
  <p:defaultTextStyle>
    <a:defPPr>
      <a:defRPr lang="en-US"/>
    </a:defPPr>
    <a:lvl1pPr algn="ctr" rtl="0" eaLnBrk="0" fontAlgn="base" hangingPunct="0">
      <a:spcBef>
        <a:spcPct val="0"/>
      </a:spcBef>
      <a:spcAft>
        <a:spcPct val="0"/>
      </a:spcAft>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1pPr>
    <a:lvl2pPr marL="457200" algn="ctr" rtl="0" eaLnBrk="0" fontAlgn="base" hangingPunct="0">
      <a:spcBef>
        <a:spcPct val="0"/>
      </a:spcBef>
      <a:spcAft>
        <a:spcPct val="0"/>
      </a:spcAft>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2pPr>
    <a:lvl3pPr marL="914400" algn="ctr" rtl="0" eaLnBrk="0" fontAlgn="base" hangingPunct="0">
      <a:spcBef>
        <a:spcPct val="0"/>
      </a:spcBef>
      <a:spcAft>
        <a:spcPct val="0"/>
      </a:spcAft>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3pPr>
    <a:lvl4pPr marL="1371600" algn="ctr" rtl="0" eaLnBrk="0" fontAlgn="base" hangingPunct="0">
      <a:spcBef>
        <a:spcPct val="0"/>
      </a:spcBef>
      <a:spcAft>
        <a:spcPct val="0"/>
      </a:spcAft>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4pPr>
    <a:lvl5pPr marL="1828800" algn="ctr" rtl="0" eaLnBrk="0" fontAlgn="base" hangingPunct="0">
      <a:spcBef>
        <a:spcPct val="0"/>
      </a:spcBef>
      <a:spcAft>
        <a:spcPct val="0"/>
      </a:spcAft>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rgbClr val="FFFF00"/>
        </a:solidFill>
        <a:effectLst>
          <a:outerShdw blurRad="38100" dist="38100" dir="2700000" algn="tl">
            <a:srgbClr val="000000">
              <a:alpha val="43137"/>
            </a:srgbClr>
          </a:outerShdw>
        </a:effectLst>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EE"/>
    <a:srgbClr val="336600"/>
    <a:srgbClr val="FFCC00"/>
    <a:srgbClr val="C9FAFF"/>
    <a:srgbClr val="2A527A"/>
    <a:srgbClr val="406440"/>
    <a:srgbClr val="9F9F55"/>
    <a:srgbClr val="4159D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85" autoAdjust="0"/>
    <p:restoredTop sz="72193" autoAdjust="0"/>
  </p:normalViewPr>
  <p:slideViewPr>
    <p:cSldViewPr>
      <p:cViewPr varScale="1">
        <p:scale>
          <a:sx n="69" d="100"/>
          <a:sy n="69" d="100"/>
        </p:scale>
        <p:origin x="-15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1998" y="-90"/>
      </p:cViewPr>
      <p:guideLst>
        <p:guide orient="horz" pos="2923"/>
        <p:guide pos="2202"/>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png"/><Relationship Id="rId6" Type="http://schemas.openxmlformats.org/officeDocument/2006/relationships/image" Target="../media/image21.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44.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 Id="rId4" Type="http://schemas.openxmlformats.org/officeDocument/2006/relationships/image" Target="../media/image49.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 Id="rId4" Type="http://schemas.openxmlformats.org/officeDocument/2006/relationships/image" Target="../media/image5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eaLnBrk="1" hangingPunct="1">
              <a:defRPr sz="1200">
                <a:solidFill>
                  <a:schemeClr val="tx1"/>
                </a:solidFill>
                <a:effectLst/>
              </a:defRPr>
            </a:lvl1pPr>
          </a:lstStyle>
          <a:p>
            <a:pPr>
              <a:defRPr/>
            </a:pPr>
            <a:endParaRPr lang="en-US"/>
          </a:p>
        </p:txBody>
      </p:sp>
      <p:sp>
        <p:nvSpPr>
          <p:cNvPr id="76803"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1" hangingPunct="1">
              <a:defRPr sz="1200">
                <a:solidFill>
                  <a:schemeClr val="tx1"/>
                </a:solidFill>
                <a:effectLst/>
              </a:defRPr>
            </a:lvl1pPr>
          </a:lstStyle>
          <a:p>
            <a:pPr>
              <a:defRPr/>
            </a:pPr>
            <a:endParaRPr lang="en-US"/>
          </a:p>
        </p:txBody>
      </p:sp>
      <p:sp>
        <p:nvSpPr>
          <p:cNvPr id="76804"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eaLnBrk="1" hangingPunct="1">
              <a:defRPr sz="1200">
                <a:solidFill>
                  <a:schemeClr val="tx1"/>
                </a:solidFill>
                <a:effectLst/>
              </a:defRPr>
            </a:lvl1pPr>
          </a:lstStyle>
          <a:p>
            <a:pPr>
              <a:defRPr/>
            </a:pPr>
            <a:endParaRPr lang="en-US"/>
          </a:p>
        </p:txBody>
      </p:sp>
      <p:sp>
        <p:nvSpPr>
          <p:cNvPr id="76805"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1" hangingPunct="1">
              <a:defRPr sz="1200">
                <a:solidFill>
                  <a:schemeClr val="tx1"/>
                </a:solidFill>
                <a:effectLst/>
              </a:defRPr>
            </a:lvl1pPr>
          </a:lstStyle>
          <a:p>
            <a:pPr>
              <a:defRPr/>
            </a:pPr>
            <a:fld id="{98FDCFC1-6D12-4720-BED2-029275DD596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eaLnBrk="1" hangingPunct="1">
              <a:defRPr sz="1200">
                <a:solidFill>
                  <a:schemeClr val="tx1"/>
                </a:solidFill>
                <a:effectLst/>
              </a:defRPr>
            </a:lvl1pPr>
          </a:lstStyle>
          <a:p>
            <a:pPr>
              <a:defRPr/>
            </a:pPr>
            <a:endParaRPr lang="en-US"/>
          </a:p>
        </p:txBody>
      </p:sp>
      <p:sp>
        <p:nvSpPr>
          <p:cNvPr id="10243" name="Rectangle 3"/>
          <p:cNvSpPr>
            <a:spLocks noGrp="1" noChangeArrowheads="1"/>
          </p:cNvSpPr>
          <p:nvPr>
            <p:ph type="dt"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1" hangingPunct="1">
              <a:defRPr sz="1200">
                <a:solidFill>
                  <a:schemeClr val="tx1"/>
                </a:solidFill>
                <a:effectLst/>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76338" y="696913"/>
            <a:ext cx="4640262" cy="34798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31863" y="4408488"/>
            <a:ext cx="5127625" cy="4176712"/>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eaLnBrk="1" hangingPunct="1">
              <a:defRPr sz="1200">
                <a:solidFill>
                  <a:schemeClr val="tx1"/>
                </a:solidFill>
                <a:effectLst/>
              </a:defRPr>
            </a:lvl1pPr>
          </a:lstStyle>
          <a:p>
            <a:pPr>
              <a:defRPr/>
            </a:pPr>
            <a:endParaRPr lang="en-US"/>
          </a:p>
        </p:txBody>
      </p:sp>
      <p:sp>
        <p:nvSpPr>
          <p:cNvPr id="10247" name="Rectangle 7"/>
          <p:cNvSpPr>
            <a:spLocks noGrp="1" noChangeArrowheads="1"/>
          </p:cNvSpPr>
          <p:nvPr>
            <p:ph type="sldNum" sz="quarter" idx="5"/>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1" hangingPunct="1">
              <a:defRPr sz="1200">
                <a:solidFill>
                  <a:schemeClr val="tx1"/>
                </a:solidFill>
                <a:effectLst/>
              </a:defRPr>
            </a:lvl1pPr>
          </a:lstStyle>
          <a:p>
            <a:pPr>
              <a:defRPr/>
            </a:pPr>
            <a:fld id="{05B48820-9BB7-41BB-A499-03AD9892A0E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68BECE5-3A60-4D0D-A487-3FE22F6455BD}" type="slidenum">
              <a:rPr lang="en-US" smtClean="0"/>
              <a:pPr/>
              <a:t>1</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F115151-7D81-4241-B887-75496D4D6132}" type="slidenum">
              <a:rPr lang="en-US" smtClean="0"/>
              <a:pPr/>
              <a:t>10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5A1173E-BC54-494E-97C1-8516C4ECF525}" type="slidenum">
              <a:rPr lang="en-US" smtClean="0"/>
              <a:pPr/>
              <a:t>11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2922842-9B32-4B63-915F-2181E6B61A75}" type="slidenum">
              <a:rPr lang="en-US" smtClean="0"/>
              <a:pPr/>
              <a:t>12</a:t>
            </a:fld>
            <a:endParaRPr lang="en-US" smtClean="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LabVIEW 7.0 introduced a new type of subVI called Express VIs.  These are interactive VIs that have a configuration dialog box that allows the user to customize the functionality of the Express VI.  LabVIEW then generates a subVI based on these settings.</a:t>
            </a:r>
          </a:p>
          <a:p>
            <a:pPr eaLnBrk="1" hangingPunct="1"/>
            <a:r>
              <a:rPr lang="en-US" smtClean="0"/>
              <a:t>Standard VIs are VIs (consisting of a front panel and a block diagram) that are used within another VI.</a:t>
            </a:r>
          </a:p>
          <a:p>
            <a:pPr eaLnBrk="1" hangingPunct="1"/>
            <a:r>
              <a:rPr lang="en-US" smtClean="0"/>
              <a:t>Functions are the building blocks of all VIs.  Functions do not have a front panel or a block diagram.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13F8E5F-8FB0-4282-9BB5-BB17267B715F}" type="slidenum">
              <a:rPr lang="en-US" smtClean="0"/>
              <a:pPr/>
              <a:t>13</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t>Use the </a:t>
            </a:r>
            <a:r>
              <a:rPr lang="en-US" b="1" smtClean="0"/>
              <a:t>Controls </a:t>
            </a:r>
            <a:r>
              <a:rPr lang="en-US" smtClean="0"/>
              <a:t>palette to place controls and indicators on the front panel. The </a:t>
            </a:r>
            <a:r>
              <a:rPr lang="en-US" b="1" smtClean="0"/>
              <a:t>Controls </a:t>
            </a:r>
            <a:r>
              <a:rPr lang="en-US" smtClean="0"/>
              <a:t>palette is available only on the front panel. Select </a:t>
            </a:r>
            <a:r>
              <a:rPr lang="en-US" b="1" smtClean="0"/>
              <a:t>Window»Show Controls Palette </a:t>
            </a:r>
            <a:r>
              <a:rPr lang="en-US" smtClean="0"/>
              <a:t>or right-click the front panel workspace to display the </a:t>
            </a:r>
            <a:r>
              <a:rPr lang="en-US" b="1" smtClean="0"/>
              <a:t>Controls </a:t>
            </a:r>
            <a:r>
              <a:rPr lang="en-US" smtClean="0"/>
              <a:t>palette. You also can display the </a:t>
            </a:r>
            <a:r>
              <a:rPr lang="en-US" b="1" smtClean="0"/>
              <a:t>Controls </a:t>
            </a:r>
            <a:r>
              <a:rPr lang="en-US" smtClean="0"/>
              <a:t>palette by right-clicking an open area on the front panel. Tack down the </a:t>
            </a:r>
            <a:r>
              <a:rPr lang="en-US" b="1" smtClean="0"/>
              <a:t>Controls </a:t>
            </a:r>
            <a:r>
              <a:rPr lang="en-US" smtClean="0"/>
              <a:t>palette by clicking the pushpin on the top left corner of the palette.</a:t>
            </a:r>
          </a:p>
          <a:p>
            <a:pPr eaLnBrk="1" hangingPunct="1"/>
            <a:endParaRPr lang="en-US" smtClean="0"/>
          </a:p>
          <a:p>
            <a:pPr eaLnBrk="1" hangingPunct="1"/>
            <a:r>
              <a:rPr lang="en-US" smtClean="0"/>
              <a:t>Use the </a:t>
            </a:r>
            <a:r>
              <a:rPr lang="en-US" b="1" smtClean="0"/>
              <a:t>Functions </a:t>
            </a:r>
            <a:r>
              <a:rPr lang="en-US" smtClean="0"/>
              <a:t>palette, to build the block diagram. The </a:t>
            </a:r>
            <a:r>
              <a:rPr lang="en-US" b="1" smtClean="0"/>
              <a:t>Functions </a:t>
            </a:r>
            <a:r>
              <a:rPr lang="en-US" smtClean="0"/>
              <a:t>palette is available only on the block diagram. Select </a:t>
            </a:r>
            <a:r>
              <a:rPr lang="en-US" b="1" smtClean="0"/>
              <a:t>Window»Show Functions Palette </a:t>
            </a:r>
            <a:r>
              <a:rPr lang="en-US" smtClean="0"/>
              <a:t>or right-click the block diagram workspace to display the </a:t>
            </a:r>
            <a:r>
              <a:rPr lang="en-US" b="1" smtClean="0"/>
              <a:t>Functions </a:t>
            </a:r>
            <a:r>
              <a:rPr lang="en-US" smtClean="0"/>
              <a:t>palette. You also can display the </a:t>
            </a:r>
            <a:r>
              <a:rPr lang="en-US" b="1" smtClean="0"/>
              <a:t>Functions </a:t>
            </a:r>
            <a:r>
              <a:rPr lang="en-US" smtClean="0"/>
              <a:t>palette by right-clicking an open area on the block diagram. Tack down the </a:t>
            </a:r>
            <a:r>
              <a:rPr lang="en-US" b="1" smtClean="0"/>
              <a:t>Functions </a:t>
            </a:r>
            <a:r>
              <a:rPr lang="en-US" smtClean="0"/>
              <a:t>palette by clicking the pushpin on the top left corner of the palette.</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F858DBF9-B7E0-46B2-AFA8-24105D7D2390}" type="slidenum">
              <a:rPr lang="en-US" smtClean="0"/>
              <a:pPr/>
              <a:t>14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t>If automatic tool selection is enabled and you move the cursor over objects on the front panel or block diagram, LabVIEW automatically selects the corresponding tool from the </a:t>
            </a:r>
            <a:r>
              <a:rPr lang="en-US" b="1" smtClean="0"/>
              <a:t>Tools </a:t>
            </a:r>
            <a:r>
              <a:rPr lang="en-US" smtClean="0"/>
              <a:t>palette. Toggle automatic tool selection by clicking the </a:t>
            </a:r>
            <a:r>
              <a:rPr lang="en-US" b="1" smtClean="0"/>
              <a:t>Automatic Tool Selection </a:t>
            </a:r>
            <a:r>
              <a:rPr lang="en-US" smtClean="0"/>
              <a:t>button in the </a:t>
            </a:r>
            <a:r>
              <a:rPr lang="en-US" b="1" smtClean="0"/>
              <a:t>Tools </a:t>
            </a:r>
            <a:r>
              <a:rPr lang="en-US" smtClean="0"/>
              <a:t>palette. </a:t>
            </a:r>
          </a:p>
          <a:p>
            <a:pPr eaLnBrk="1" hangingPunct="1"/>
            <a:endParaRPr lang="en-US" smtClean="0"/>
          </a:p>
          <a:p>
            <a:pPr eaLnBrk="1" hangingPunct="1"/>
            <a:r>
              <a:rPr lang="en-US" smtClean="0"/>
              <a:t>Use the Operating tool to change the values of a control or select the text within a control. </a:t>
            </a:r>
          </a:p>
          <a:p>
            <a:pPr eaLnBrk="1" hangingPunct="1"/>
            <a:r>
              <a:rPr lang="en-US" smtClean="0"/>
              <a:t>Use the Positioning tool to select, move, or resize objects. The Positioning tool changes shape when it moves over a corner of a resizable object.</a:t>
            </a:r>
          </a:p>
          <a:p>
            <a:pPr eaLnBrk="1" hangingPunct="1"/>
            <a:r>
              <a:rPr lang="en-US" smtClean="0"/>
              <a:t>Use the Labeling tool to edit text and create free labels. The Labeling tool changes to a cursor when you create free labels.</a:t>
            </a:r>
          </a:p>
          <a:p>
            <a:pPr eaLnBrk="1" hangingPunct="1"/>
            <a:r>
              <a:rPr lang="en-US" smtClean="0"/>
              <a:t>Use the Wiring tool to wire objects together on the block diagram.</a:t>
            </a:r>
          </a:p>
          <a:p>
            <a:pPr eaLnBrk="1" hangingPunct="1"/>
            <a:endParaRPr lang="en-US" smtClean="0"/>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F92725D-AB88-499E-8B03-F577E592E44C}" type="slidenum">
              <a:rPr lang="en-US" smtClean="0"/>
              <a:pPr/>
              <a:t>15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r>
              <a:rPr lang="en-US" smtClean="0"/>
              <a:t>Click the </a:t>
            </a:r>
            <a:r>
              <a:rPr lang="en-US" b="1" smtClean="0"/>
              <a:t>Run </a:t>
            </a:r>
            <a:r>
              <a:rPr lang="en-US" smtClean="0"/>
              <a:t>button to run the VI. While the VI runs, the </a:t>
            </a:r>
            <a:r>
              <a:rPr lang="en-US" b="1" smtClean="0"/>
              <a:t>Run </a:t>
            </a:r>
            <a:r>
              <a:rPr lang="en-US" smtClean="0"/>
              <a:t>button appears with a black arrow if the VI is a top-level VI, meaning it has no callers and therefore is not a subVI.</a:t>
            </a:r>
          </a:p>
          <a:p>
            <a:pPr eaLnBrk="1" hangingPunct="1">
              <a:buFontTx/>
              <a:buChar char="•"/>
            </a:pPr>
            <a:r>
              <a:rPr lang="en-US" smtClean="0"/>
              <a:t>Click the </a:t>
            </a:r>
            <a:r>
              <a:rPr lang="en-US" b="1" smtClean="0"/>
              <a:t>Continuous Run </a:t>
            </a:r>
            <a:r>
              <a:rPr lang="en-US" smtClean="0"/>
              <a:t>button to run the VI until you abort or pause it. You also can click the button again to disable continuous running.</a:t>
            </a:r>
          </a:p>
          <a:p>
            <a:pPr eaLnBrk="1" hangingPunct="1">
              <a:buFontTx/>
              <a:buChar char="•"/>
            </a:pPr>
            <a:r>
              <a:rPr lang="en-US" smtClean="0"/>
              <a:t>While the VI runs, the </a:t>
            </a:r>
            <a:r>
              <a:rPr lang="en-US" b="1" smtClean="0"/>
              <a:t>Abort Execution </a:t>
            </a:r>
            <a:r>
              <a:rPr lang="en-US" smtClean="0"/>
              <a:t>button appears. Click this button to stop the VI immediately.</a:t>
            </a:r>
          </a:p>
          <a:p>
            <a:pPr lvl="2" eaLnBrk="1" hangingPunct="1"/>
            <a:r>
              <a:rPr lang="en-US" b="1" smtClean="0"/>
              <a:t>Note: </a:t>
            </a:r>
            <a:r>
              <a:rPr lang="en-US" smtClean="0"/>
              <a:t>Avoid using the </a:t>
            </a:r>
            <a:r>
              <a:rPr lang="en-US" b="1" smtClean="0"/>
              <a:t>Abort Execution </a:t>
            </a:r>
            <a:r>
              <a:rPr lang="en-US" smtClean="0"/>
              <a:t>button to stop a VI. Either let the VI complete its data flow or design a method to stop the VI programmatically. By doing so, the VI is at a known state. For example, place a button on the front panel that stops the VI when you click it.</a:t>
            </a:r>
          </a:p>
          <a:p>
            <a:pPr eaLnBrk="1" hangingPunct="1">
              <a:buFontTx/>
              <a:buChar char="•"/>
            </a:pPr>
            <a:r>
              <a:rPr lang="en-US" smtClean="0"/>
              <a:t>Click the </a:t>
            </a:r>
            <a:r>
              <a:rPr lang="en-US" b="1" smtClean="0"/>
              <a:t>Pause </a:t>
            </a:r>
            <a:r>
              <a:rPr lang="en-US" smtClean="0"/>
              <a:t>button to pause a running VI. When you click the </a:t>
            </a:r>
            <a:r>
              <a:rPr lang="en-US" b="1" smtClean="0"/>
              <a:t>Pause </a:t>
            </a:r>
            <a:r>
              <a:rPr lang="en-US" smtClean="0"/>
              <a:t>button, LabVIEW highlights on the block diagram the location where you paused execution. Click the </a:t>
            </a:r>
            <a:r>
              <a:rPr lang="en-US" b="1" smtClean="0"/>
              <a:t>Pause</a:t>
            </a:r>
            <a:r>
              <a:rPr lang="en-US" smtClean="0"/>
              <a:t> button again to continue running the VI.</a:t>
            </a:r>
          </a:p>
          <a:p>
            <a:pPr eaLnBrk="1" hangingPunct="1">
              <a:buFontTx/>
              <a:buChar char="•"/>
            </a:pPr>
            <a:r>
              <a:rPr lang="en-US" smtClean="0"/>
              <a:t>Select the </a:t>
            </a:r>
            <a:r>
              <a:rPr lang="en-US" b="1" smtClean="0"/>
              <a:t>Text Settings </a:t>
            </a:r>
            <a:r>
              <a:rPr lang="en-US" smtClean="0"/>
              <a:t>pull-down menu to change the font settings for the VI, including size, style, and color.</a:t>
            </a:r>
          </a:p>
          <a:p>
            <a:pPr eaLnBrk="1" hangingPunct="1">
              <a:buFontTx/>
              <a:buChar char="•"/>
            </a:pPr>
            <a:r>
              <a:rPr lang="en-US" smtClean="0"/>
              <a:t>Select The </a:t>
            </a:r>
            <a:r>
              <a:rPr lang="en-US" b="1" smtClean="0"/>
              <a:t>Align Objects </a:t>
            </a:r>
            <a:r>
              <a:rPr lang="en-US" smtClean="0"/>
              <a:t>pull-down menu to align objects along axes, including vertical, top edge, left, and so on.</a:t>
            </a:r>
          </a:p>
          <a:p>
            <a:pPr eaLnBrk="1" hangingPunct="1">
              <a:buFontTx/>
              <a:buChar char="•"/>
            </a:pPr>
            <a:r>
              <a:rPr lang="en-US" smtClean="0"/>
              <a:t>Select the </a:t>
            </a:r>
            <a:r>
              <a:rPr lang="en-US" b="1" smtClean="0"/>
              <a:t>Distribute Objects </a:t>
            </a:r>
            <a:r>
              <a:rPr lang="en-US" smtClean="0"/>
              <a:t>pull-down menu to space objects evenly, including gaps, compression, and so on.</a:t>
            </a:r>
          </a:p>
          <a:p>
            <a:pPr eaLnBrk="1" hangingPunct="1">
              <a:buFontTx/>
              <a:buChar char="•"/>
            </a:pPr>
            <a:r>
              <a:rPr lang="en-US" smtClean="0"/>
              <a:t>Select the </a:t>
            </a:r>
            <a:r>
              <a:rPr lang="en-US" b="1" smtClean="0"/>
              <a:t>Resize Objects</a:t>
            </a:r>
            <a:r>
              <a:rPr lang="en-US" smtClean="0"/>
              <a:t> pull-down menu to change the width and height of front panel objects.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064579B-B910-4AFE-ACEC-92F7450D8A05}" type="slidenum">
              <a:rPr lang="en-US" smtClean="0"/>
              <a:pPr/>
              <a:t>16</a:t>
            </a:fld>
            <a:endParaRPr lang="en-US" smtClean="0"/>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p:spPr>
        <p:txBody>
          <a:bodyPr/>
          <a:lstStyle/>
          <a:p>
            <a:pPr eaLnBrk="1" hangingPunct="1"/>
            <a:r>
              <a:rPr lang="en-US" smtClean="0"/>
              <a:t>When you create an object on the Front Panel, a terminal will be created on the Block Diagram. These terminals give you access to the Front Panel objects from the Block Diagram code.</a:t>
            </a:r>
          </a:p>
          <a:p>
            <a:pPr eaLnBrk="1" hangingPunct="1"/>
            <a:endParaRPr lang="en-US" smtClean="0"/>
          </a:p>
          <a:p>
            <a:pPr eaLnBrk="1" hangingPunct="1"/>
            <a:r>
              <a:rPr lang="en-US" smtClean="0"/>
              <a:t>Each terminal contains useful information about the Front Panel object it corresponds to. For example, the color and symbols provide the data type. Double-precision, floating point numbers are represented with orange terminals and the letters DBL. Boolean terminals are green with TF lettering.</a:t>
            </a:r>
          </a:p>
          <a:p>
            <a:pPr eaLnBrk="1" hangingPunct="1"/>
            <a:endParaRPr lang="en-US" smtClean="0"/>
          </a:p>
          <a:p>
            <a:pPr eaLnBrk="1" hangingPunct="1"/>
            <a:r>
              <a:rPr lang="en-US" smtClean="0"/>
              <a:t>In general, orange terminals should wire to orange terminals, green to green, and so on. This is not a hard-and-fast rule; LabVIEW will allow a user to connect a blue terminal (integer value) to an orange terminal (fractional value), for example. But in most cases, look for a match in colors.</a:t>
            </a:r>
          </a:p>
          <a:p>
            <a:pPr eaLnBrk="1" hangingPunct="1"/>
            <a:endParaRPr lang="en-US" smtClean="0"/>
          </a:p>
          <a:p>
            <a:pPr eaLnBrk="1" hangingPunct="1"/>
            <a:r>
              <a:rPr lang="en-US" smtClean="0"/>
              <a:t>Controls have an arrow on the right side and have a thick border. Indicators have an arrow on the left and a thin border. Logic rules apply to wiring in LabVIEW: Each wire must have one (but only one) source (or control), and each wire may have multiple destinations (or indicators).</a:t>
            </a:r>
          </a:p>
          <a:p>
            <a:pPr eaLnBrk="1" hangingPunct="1"/>
            <a:endParaRPr lang="en-US" smtClean="0"/>
          </a:p>
          <a:p>
            <a:pPr eaLnBrk="1" hangingPunct="1"/>
            <a:r>
              <a:rPr lang="en-US" smtClean="0"/>
              <a:t>The program in this slide takes data from A and B and passes the values to both an Add function and a subtract function. The results are displayed on the appropriate indicators.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E948C3E-03B8-410A-9AD1-6846870AF764}" type="slidenum">
              <a:rPr lang="en-US" smtClean="0"/>
              <a:pPr/>
              <a:t>17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t>In addition to Front Panel terminals, the Block diagram contains functions. Each function may have multiple input and output terminals. Wiring to these terminals is an important part of LabVIEW programming.</a:t>
            </a:r>
          </a:p>
          <a:p>
            <a:pPr eaLnBrk="1" hangingPunct="1"/>
            <a:endParaRPr lang="en-US" smtClean="0"/>
          </a:p>
          <a:p>
            <a:pPr eaLnBrk="1" hangingPunct="1"/>
            <a:r>
              <a:rPr lang="en-US" smtClean="0"/>
              <a:t>Once you have some experience programming in LabVIEW, wiring will become easy. At first, you may need some assistance. Here are some tips to get you started:</a:t>
            </a:r>
          </a:p>
          <a:p>
            <a:pPr eaLnBrk="1" hangingPunct="1">
              <a:buFontTx/>
              <a:buChar char="•"/>
            </a:pPr>
            <a:r>
              <a:rPr lang="en-US" smtClean="0"/>
              <a:t>The wiring tool  is used to wire to the nodes of the functions. When you “aim” with the wiring tool, aim with the end of the wire hanging from the spool. This is where the wire will be placed.</a:t>
            </a:r>
          </a:p>
          <a:p>
            <a:pPr eaLnBrk="1" hangingPunct="1">
              <a:buFontTx/>
              <a:buChar char="•"/>
            </a:pPr>
            <a:r>
              <a:rPr lang="en-US" smtClean="0"/>
              <a:t>As you move the wiring tool over functions, watch for the yellow tip strip. This will tell you the name of the terminal you are wiring to.</a:t>
            </a:r>
          </a:p>
          <a:p>
            <a:pPr eaLnBrk="1" hangingPunct="1">
              <a:buFontTx/>
              <a:buChar char="•"/>
            </a:pPr>
            <a:r>
              <a:rPr lang="en-US" smtClean="0"/>
              <a:t>As you move the wiring tool over a terminal, it will flash. This will help you identify where the wire will attach.</a:t>
            </a:r>
          </a:p>
          <a:p>
            <a:pPr eaLnBrk="1" hangingPunct="1">
              <a:buFontTx/>
              <a:buChar char="•"/>
            </a:pPr>
            <a:r>
              <a:rPr lang="en-US" smtClean="0"/>
              <a:t>For more help with the terminals, right-click on the function and select </a:t>
            </a:r>
            <a:r>
              <a:rPr lang="en-US" b="1" smtClean="0"/>
              <a:t>Visible Items&gt;&gt;Terminals</a:t>
            </a:r>
            <a:r>
              <a:rPr lang="en-US" smtClean="0"/>
              <a:t>. The function’s picture will be pulled back to reveal the connection terminals. Notice the colors- these match the data types used by the front panel terminals.</a:t>
            </a:r>
          </a:p>
          <a:p>
            <a:pPr eaLnBrk="1" hangingPunct="1">
              <a:buFontTx/>
              <a:buChar char="•"/>
            </a:pPr>
            <a:r>
              <a:rPr lang="en-US" smtClean="0"/>
              <a:t>For additional help, select </a:t>
            </a:r>
            <a:r>
              <a:rPr lang="en-US" b="1" smtClean="0"/>
              <a:t>Help&gt;&gt;Show Context Help</a:t>
            </a:r>
            <a:r>
              <a:rPr lang="en-US" smtClean="0"/>
              <a:t>, or press </a:t>
            </a:r>
            <a:r>
              <a:rPr lang="en-US" b="1" smtClean="0"/>
              <a:t>CTRL+H</a:t>
            </a:r>
            <a:r>
              <a:rPr lang="en-US" smtClean="0"/>
              <a:t>. This will bring up the context help window. As you move your mouse over the function, this window will show you the function, terminals, and a brief help description. Use this with the other tools to help you as you wire.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901739D-67DE-46E2-B82E-00D3BF4AEFA5}" type="slidenum">
              <a:rPr lang="en-US" smtClean="0"/>
              <a:pPr/>
              <a:t>18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z="1000" smtClean="0"/>
              <a:t>In addition to Front Panel terminals, the Block diagram contains functions. Each function may have multiple input and output terminals. Wiring to these terminals is an important part of LabVIEW programming.</a:t>
            </a:r>
          </a:p>
          <a:p>
            <a:pPr eaLnBrk="1" hangingPunct="1"/>
            <a:endParaRPr lang="en-US" sz="1000" smtClean="0"/>
          </a:p>
          <a:p>
            <a:pPr eaLnBrk="1" hangingPunct="1"/>
            <a:r>
              <a:rPr lang="en-US" sz="1000" smtClean="0"/>
              <a:t>Once you have some experience programming in LabVIEW, wiring will become easy. At first, you may need some assistance. Here are some tips to get you started:</a:t>
            </a:r>
          </a:p>
          <a:p>
            <a:pPr eaLnBrk="1" hangingPunct="1">
              <a:buFontTx/>
              <a:buChar char="•"/>
            </a:pPr>
            <a:r>
              <a:rPr lang="en-US" sz="1000" smtClean="0"/>
              <a:t>The wiring tool  is used to wire to the nodes of the functions. When you “aim” with the wiring tool, aim with the end of the wire hanging from the spool. This is where the wire will be placed.</a:t>
            </a:r>
          </a:p>
          <a:p>
            <a:pPr eaLnBrk="1" hangingPunct="1">
              <a:buFontTx/>
              <a:buChar char="•"/>
            </a:pPr>
            <a:r>
              <a:rPr lang="en-US" sz="1000" smtClean="0"/>
              <a:t>As you move the wiring tool over functions, watch for the yellow tip strip. This will tell you the name of the terminal you are wiring to.</a:t>
            </a:r>
          </a:p>
          <a:p>
            <a:pPr eaLnBrk="1" hangingPunct="1">
              <a:buFontTx/>
              <a:buChar char="•"/>
            </a:pPr>
            <a:r>
              <a:rPr lang="en-US" sz="1000" smtClean="0"/>
              <a:t>As you move the wiring tool over a terminal, it will flash. This will help you identify where the wire will attach.</a:t>
            </a:r>
          </a:p>
          <a:p>
            <a:pPr eaLnBrk="1" hangingPunct="1">
              <a:buFontTx/>
              <a:buChar char="•"/>
            </a:pPr>
            <a:r>
              <a:rPr lang="en-US" sz="1000" smtClean="0"/>
              <a:t>For more help with the terminals, right-click on the function and select </a:t>
            </a:r>
            <a:r>
              <a:rPr lang="en-US" sz="1000" b="1" smtClean="0"/>
              <a:t>Visible Items&gt;&gt;Terminals</a:t>
            </a:r>
            <a:r>
              <a:rPr lang="en-US" sz="1000" smtClean="0"/>
              <a:t>. The function’s picture will be pulled back to reveal the connection terminals. Notice the colors- these match the data types used by the front panel terminals.</a:t>
            </a:r>
          </a:p>
          <a:p>
            <a:pPr eaLnBrk="1" hangingPunct="1">
              <a:buFontTx/>
              <a:buChar char="•"/>
            </a:pPr>
            <a:r>
              <a:rPr lang="en-US" sz="1000" smtClean="0"/>
              <a:t>For additional help, select </a:t>
            </a:r>
            <a:r>
              <a:rPr lang="en-US" sz="1000" b="1" smtClean="0"/>
              <a:t>Help&gt;&gt;Show Context Help</a:t>
            </a:r>
            <a:r>
              <a:rPr lang="en-US" sz="1000" smtClean="0"/>
              <a:t>, or press </a:t>
            </a:r>
            <a:r>
              <a:rPr lang="en-US" sz="1000" b="1" smtClean="0"/>
              <a:t>CTRL+H</a:t>
            </a:r>
            <a:r>
              <a:rPr lang="en-US" sz="1000" smtClean="0"/>
              <a:t>. This will bring up the context help window. As you move your mouse over the function, this window will show you the function, terminals, and a brief help description. Use this with the other tools to help you as you wire.</a:t>
            </a:r>
          </a:p>
          <a:p>
            <a:pPr eaLnBrk="1" hangingPunct="1">
              <a:buFontTx/>
              <a:buChar char="•"/>
            </a:pPr>
            <a:r>
              <a:rPr lang="en-US" sz="1000" smtClean="0"/>
              <a:t>If your wiring becomes doesn’t look very good, right-click on the particular wire in question and choose </a:t>
            </a:r>
            <a:r>
              <a:rPr lang="en-US" sz="1000" b="1" smtClean="0"/>
              <a:t>Clean Up Wire</a:t>
            </a:r>
            <a:r>
              <a:rPr lang="en-US" sz="1000" smtClean="0"/>
              <a:t> to automatically re-route that wire.</a:t>
            </a:r>
          </a:p>
          <a:p>
            <a:pPr eaLnBrk="1" hangingPunct="1"/>
            <a:endParaRPr lang="en-US" sz="10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E20A479-C411-46BC-84D2-8D57CF316856}" type="slidenum">
              <a:rPr lang="en-US" smtClean="0"/>
              <a:pPr/>
              <a:t>19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mtClean="0"/>
              <a:t>LabVIEW follows a dataflow model for running VIs. A block diagram node executes when all its inputs are available. When a node completes execution, it supplies data to its output terminals and passes the output data to the next node in the dataflow path. Visual Basic, C++, JAVA, and most other text-based programming languages follow a control flow model of program execution. In control flow, the sequential order of program elements determines the execution order of a program.</a:t>
            </a:r>
          </a:p>
          <a:p>
            <a:pPr eaLnBrk="1" hangingPunct="1"/>
            <a:endParaRPr lang="en-US" smtClean="0"/>
          </a:p>
          <a:p>
            <a:pPr eaLnBrk="1" hangingPunct="1"/>
            <a:r>
              <a:rPr lang="en-US" smtClean="0"/>
              <a:t>Consider the block diagram above. It adds two numbers and then subtracts 50.0 from the result of the addition. In this case, the block diagram executes from left to right, not because the objects are placed in that order, but because one of the inputs of the Subtract function is not valid until the Add function has finished executing and passed the data to the Subtract function. Remember that a node executes only when data are available at all of its input terminals, and it supplies data to its output terminals only when it finishes execution.</a:t>
            </a:r>
          </a:p>
          <a:p>
            <a:pPr eaLnBrk="1" hangingPunct="1"/>
            <a:endParaRPr lang="en-US" smtClean="0"/>
          </a:p>
          <a:p>
            <a:pPr eaLnBrk="1" hangingPunct="1"/>
            <a:r>
              <a:rPr lang="en-US" smtClean="0"/>
              <a:t>In the code to the right, consider which code segment would execute first—the Add, Random Number, or Divide function. You cannot know because inputs to the Add and Divide functions are available at the same time, and the Random Number function has no inputs. In a situation where one code segment must execute before another, and no data dependency exists between the functions, use a Sequence structure to force the order of execution.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4D9E05F0-1DF2-47A9-98CE-88328D02D971}" type="slidenum">
              <a:rPr lang="en-US" smtClean="0"/>
              <a:pPr/>
              <a:t>2</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45D756F-A09F-4771-AD52-B67250760508}" type="slidenum">
              <a:rPr lang="en-US" smtClean="0"/>
              <a:pPr/>
              <a:t>20</a:t>
            </a:fld>
            <a:endParaRPr lang="en-US" smtClean="0"/>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pPr eaLnBrk="1" hangingPunct="1"/>
            <a:r>
              <a:rPr lang="en-US" smtClean="0"/>
              <a:t>Use the </a:t>
            </a:r>
            <a:r>
              <a:rPr lang="en-US" b="1" smtClean="0"/>
              <a:t>Context Help </a:t>
            </a:r>
            <a:r>
              <a:rPr lang="en-US" smtClean="0"/>
              <a:t>window and the </a:t>
            </a:r>
            <a:r>
              <a:rPr lang="en-US" b="1" smtClean="0"/>
              <a:t>LabVIEW Help</a:t>
            </a:r>
            <a:r>
              <a:rPr lang="en-US" i="1" smtClean="0"/>
              <a:t> </a:t>
            </a:r>
            <a:r>
              <a:rPr lang="en-US" smtClean="0"/>
              <a:t>to help you build and edit VIs. Refer to the </a:t>
            </a:r>
            <a:r>
              <a:rPr lang="en-US" b="1" smtClean="0"/>
              <a:t>LabVIEW Help</a:t>
            </a:r>
            <a:r>
              <a:rPr lang="en-US" i="1" smtClean="0"/>
              <a:t> </a:t>
            </a:r>
            <a:r>
              <a:rPr lang="en-US" smtClean="0"/>
              <a:t>and manuals for more information.</a:t>
            </a:r>
          </a:p>
          <a:p>
            <a:pPr eaLnBrk="1" hangingPunct="1"/>
            <a:endParaRPr lang="en-US" smtClean="0"/>
          </a:p>
          <a:p>
            <a:pPr eaLnBrk="1" hangingPunct="1"/>
            <a:r>
              <a:rPr lang="en-US" b="1" smtClean="0"/>
              <a:t>Context Help Window</a:t>
            </a:r>
          </a:p>
          <a:p>
            <a:pPr eaLnBrk="1" hangingPunct="1"/>
            <a:r>
              <a:rPr lang="en-US" smtClean="0"/>
              <a:t>To display the </a:t>
            </a:r>
            <a:r>
              <a:rPr lang="en-US" b="1" smtClean="0"/>
              <a:t>Context Help </a:t>
            </a:r>
            <a:r>
              <a:rPr lang="en-US" smtClean="0"/>
              <a:t>window, select </a:t>
            </a:r>
            <a:r>
              <a:rPr lang="en-US" b="1" smtClean="0"/>
              <a:t>Help»Show Context Help </a:t>
            </a:r>
            <a:r>
              <a:rPr lang="en-US" smtClean="0"/>
              <a:t>or press the &lt;Ctrl-H&gt; keys. When you move the cursor over front panel and block diagram objects, the </a:t>
            </a:r>
            <a:r>
              <a:rPr lang="en-US" b="1" smtClean="0"/>
              <a:t>Context Help </a:t>
            </a:r>
            <a:r>
              <a:rPr lang="en-US" smtClean="0"/>
              <a:t>window displays the icon for subVIs, functions, constants, controls, and indicators, with wires attached to each terminal. When you move the cursor over dialog box options, the </a:t>
            </a:r>
            <a:r>
              <a:rPr lang="en-US" b="1" smtClean="0"/>
              <a:t>Context Help </a:t>
            </a:r>
            <a:r>
              <a:rPr lang="en-US" smtClean="0"/>
              <a:t>window displays descriptions of those options. In the window, required connections are bold, recommended connections are plain text, and optional connections are dimmed or do not appear. Above is an example </a:t>
            </a:r>
            <a:r>
              <a:rPr lang="en-US" b="1" smtClean="0"/>
              <a:t>Context Help </a:t>
            </a:r>
            <a:r>
              <a:rPr lang="en-US" smtClean="0"/>
              <a:t>window.</a:t>
            </a:r>
          </a:p>
          <a:p>
            <a:pPr eaLnBrk="1" hangingPunct="1"/>
            <a:endParaRPr lang="en-US" smtClean="0"/>
          </a:p>
          <a:p>
            <a:pPr eaLnBrk="1" hangingPunct="1"/>
            <a:r>
              <a:rPr lang="en-US" smtClean="0"/>
              <a:t>Click the </a:t>
            </a:r>
            <a:r>
              <a:rPr lang="en-US" b="1" smtClean="0"/>
              <a:t>Simple/Detailed Context Help </a:t>
            </a:r>
            <a:r>
              <a:rPr lang="en-US" smtClean="0"/>
              <a:t>button located on the lower left corner of the </a:t>
            </a:r>
            <a:r>
              <a:rPr lang="en-US" b="1" smtClean="0"/>
              <a:t>Context Help </a:t>
            </a:r>
            <a:r>
              <a:rPr lang="en-US" smtClean="0"/>
              <a:t>window to change between simple and detailed context help. The simple mode emphasizes the important connections. Optional terminals are shown by wire stubs, informing you that other connections exist.</a:t>
            </a:r>
          </a:p>
          <a:p>
            <a:pPr eaLnBrk="1" hangingPunct="1"/>
            <a:r>
              <a:rPr lang="en-US" smtClean="0"/>
              <a:t>Click the </a:t>
            </a:r>
            <a:r>
              <a:rPr lang="en-US" b="1" smtClean="0"/>
              <a:t>Lock Context Help </a:t>
            </a:r>
            <a:r>
              <a:rPr lang="en-US" smtClean="0"/>
              <a:t>button to lock the current contents of the </a:t>
            </a:r>
            <a:r>
              <a:rPr lang="en-US" b="1" smtClean="0"/>
              <a:t>Context Help </a:t>
            </a:r>
            <a:r>
              <a:rPr lang="en-US" smtClean="0"/>
              <a:t>window. When the contents are locked, moving the cursor over another object does not change the contents of the window. To unlock the window, click the button again. You also can access this option from the </a:t>
            </a:r>
            <a:r>
              <a:rPr lang="en-US" b="1" smtClean="0"/>
              <a:t>Help </a:t>
            </a:r>
            <a:r>
              <a:rPr lang="en-US" smtClean="0"/>
              <a:t>menu.</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2988783-6D62-4A90-9C04-8BD355C3A561}" type="slidenum">
              <a:rPr lang="en-US" smtClean="0"/>
              <a:pPr/>
              <a:t>21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9C2BCA3-6D15-4B76-BC88-107227BF1806}" type="slidenum">
              <a:rPr lang="en-US" smtClean="0"/>
              <a:pPr/>
              <a:t>22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lnSpc>
                <a:spcPct val="80000"/>
              </a:lnSpc>
            </a:pPr>
            <a:r>
              <a:rPr lang="en-US" smtClean="0"/>
              <a:t>When your VI is not executable, a broken arrow is displayed in the Run button in the palette.</a:t>
            </a:r>
          </a:p>
          <a:p>
            <a:pPr eaLnBrk="1" hangingPunct="1">
              <a:lnSpc>
                <a:spcPct val="80000"/>
              </a:lnSpc>
            </a:pPr>
            <a:endParaRPr lang="en-US" smtClean="0"/>
          </a:p>
          <a:p>
            <a:pPr eaLnBrk="1" hangingPunct="1">
              <a:lnSpc>
                <a:spcPct val="80000"/>
              </a:lnSpc>
            </a:pPr>
            <a:r>
              <a:rPr lang="en-US" b="1" smtClean="0"/>
              <a:t>Finding Errors</a:t>
            </a:r>
            <a:r>
              <a:rPr lang="en-US" smtClean="0"/>
              <a:t>: To list errors, click on the broken arrow. To locate the bad object, click on the error message.</a:t>
            </a:r>
          </a:p>
          <a:p>
            <a:pPr eaLnBrk="1" hangingPunct="1">
              <a:lnSpc>
                <a:spcPct val="80000"/>
              </a:lnSpc>
            </a:pPr>
            <a:r>
              <a:rPr lang="en-US" b="1" smtClean="0"/>
              <a:t>Execution Highlighting</a:t>
            </a:r>
            <a:r>
              <a:rPr lang="en-US" smtClean="0"/>
              <a:t>: Animates the diagram and traces the flow of the data, allowing you to view intermediate values.</a:t>
            </a:r>
          </a:p>
          <a:p>
            <a:pPr lvl="1" eaLnBrk="1" hangingPunct="1">
              <a:lnSpc>
                <a:spcPct val="80000"/>
              </a:lnSpc>
            </a:pPr>
            <a:r>
              <a:rPr lang="en-US" smtClean="0"/>
              <a:t>Click on the </a:t>
            </a:r>
            <a:r>
              <a:rPr lang="en-US" b="1" smtClean="0"/>
              <a:t>light bulb</a:t>
            </a:r>
            <a:r>
              <a:rPr lang="en-US" smtClean="0"/>
              <a:t> on the toolbar.</a:t>
            </a:r>
          </a:p>
          <a:p>
            <a:pPr eaLnBrk="1" hangingPunct="1">
              <a:lnSpc>
                <a:spcPct val="80000"/>
              </a:lnSpc>
            </a:pPr>
            <a:r>
              <a:rPr lang="en-US" b="1" smtClean="0"/>
              <a:t>Probe</a:t>
            </a:r>
            <a:r>
              <a:rPr lang="en-US" smtClean="0"/>
              <a:t>: Used to view values in arrays and clusters.</a:t>
            </a:r>
          </a:p>
          <a:p>
            <a:pPr lvl="1" eaLnBrk="1" hangingPunct="1">
              <a:lnSpc>
                <a:spcPct val="80000"/>
              </a:lnSpc>
            </a:pPr>
            <a:r>
              <a:rPr lang="en-US" smtClean="0"/>
              <a:t>Click on wires with the </a:t>
            </a:r>
            <a:r>
              <a:rPr lang="en-US" b="1" smtClean="0"/>
              <a:t>Probe </a:t>
            </a:r>
            <a:r>
              <a:rPr lang="en-US" smtClean="0"/>
              <a:t>tool or right-click on the wire to set probes.</a:t>
            </a:r>
          </a:p>
          <a:p>
            <a:pPr eaLnBrk="1" hangingPunct="1">
              <a:lnSpc>
                <a:spcPct val="80000"/>
              </a:lnSpc>
            </a:pPr>
            <a:r>
              <a:rPr lang="en-US" b="1" smtClean="0"/>
              <a:t>Breakpoint</a:t>
            </a:r>
            <a:r>
              <a:rPr lang="en-US" smtClean="0"/>
              <a:t>: Set pauses at different locations on the diagram.</a:t>
            </a:r>
          </a:p>
          <a:p>
            <a:pPr lvl="1" eaLnBrk="1" hangingPunct="1">
              <a:lnSpc>
                <a:spcPct val="80000"/>
              </a:lnSpc>
            </a:pPr>
            <a:r>
              <a:rPr lang="en-US" smtClean="0"/>
              <a:t>Click on wires or objects with the </a:t>
            </a:r>
            <a:r>
              <a:rPr lang="en-US" b="1" smtClean="0"/>
              <a:t>Breakpoint </a:t>
            </a:r>
            <a:r>
              <a:rPr lang="en-US" smtClean="0"/>
              <a:t>tool to set breakpoints.</a:t>
            </a:r>
          </a:p>
          <a:p>
            <a:pPr lvl="1" eaLnBrk="1" hangingPunct="1">
              <a:lnSpc>
                <a:spcPct val="80000"/>
              </a:lnSpc>
            </a:pPr>
            <a:r>
              <a:rPr lang="en-US" smtClean="0"/>
              <a:t>	</a:t>
            </a:r>
          </a:p>
          <a:p>
            <a:pPr eaLnBrk="1" hangingPunct="1">
              <a:lnSpc>
                <a:spcPct val="80000"/>
              </a:lnSpc>
            </a:pPr>
            <a:r>
              <a:rPr lang="en-US" smtClean="0"/>
              <a:t>Use </a:t>
            </a:r>
            <a:r>
              <a:rPr lang="en-US" b="1" smtClean="0"/>
              <a:t>Debug Demonstrate</a:t>
            </a:r>
            <a:r>
              <a:rPr lang="en-US" smtClean="0"/>
              <a:t> VI from BASICS.LLB to demonstrate the options and tools.</a:t>
            </a:r>
          </a:p>
          <a:p>
            <a:pPr eaLnBrk="1" hangingPunct="1">
              <a:lnSpc>
                <a:spcPct val="80000"/>
              </a:lnSpc>
            </a:pPr>
            <a:endParaRPr lang="en-US" smtClean="0"/>
          </a:p>
          <a:p>
            <a:pPr eaLnBrk="1" hangingPunct="1">
              <a:lnSpc>
                <a:spcPct val="80000"/>
              </a:lnSpc>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76ABB9A-F5DF-492E-BD33-181BB703E748}" type="slidenum">
              <a:rPr lang="en-US" smtClean="0"/>
              <a:pPr/>
              <a:t>23</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7314DF0-FD35-4023-8917-B12AB931ABFB}" type="slidenum">
              <a:rPr lang="en-US" smtClean="0"/>
              <a:pPr/>
              <a:t>24</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220926E-6930-40B8-AB2B-50A09099D1F2}" type="slidenum">
              <a:rPr lang="en-US" smtClean="0"/>
              <a:pPr/>
              <a:t>25</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3C9684A-2402-4714-A864-ABA4D2A1B19A}" type="slidenum">
              <a:rPr lang="en-US" smtClean="0"/>
              <a:pPr/>
              <a:t>26</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C8B8FC6-129E-4E8B-AB51-60530BCFC9EB}" type="slidenum">
              <a:rPr lang="en-US" smtClean="0"/>
              <a:pPr/>
              <a:t>3</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558D885-7046-48F0-B01A-5BAFD181FCE2}" type="slidenum">
              <a:rPr lang="en-US" smtClean="0"/>
              <a:pPr/>
              <a:t>4</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t>The front panel is the user interface of the VI. You build the front panel with controls and indicators, which are the interactive input and output terminals of the VI, respectively. Controls are knobs, pushbuttons, dials, and other input devices. Indicators are graphs, LEDs, and other displays. Controls simulate instrument input devices and supply data to the block diagram of the VI. Indicators simulate instrument output devices and display data the block diagram acquires or generates.</a:t>
            </a:r>
          </a:p>
          <a:p>
            <a:pPr eaLnBrk="1" hangingPunct="1"/>
            <a:endParaRPr lang="en-US" smtClean="0"/>
          </a:p>
          <a:p>
            <a:pPr eaLnBrk="1" hangingPunct="1"/>
            <a:r>
              <a:rPr lang="en-US" smtClean="0"/>
              <a:t>In this picture, the </a:t>
            </a:r>
            <a:r>
              <a:rPr lang="en-US" b="1" smtClean="0"/>
              <a:t>Power switch</a:t>
            </a:r>
            <a:r>
              <a:rPr lang="en-US" smtClean="0"/>
              <a:t> is a boolean control. A boolean contains either a true or false value. The value is false until the switch is pressed. When the switch is pressed, the value becomes true. The </a:t>
            </a:r>
            <a:r>
              <a:rPr lang="en-US" b="1" smtClean="0"/>
              <a:t>temperature history</a:t>
            </a:r>
            <a:r>
              <a:rPr lang="en-US" smtClean="0"/>
              <a:t> indicator is a waveform graph. It displays multiple numbers. In this case, the graph will plot Deg F versus Time (sec).</a:t>
            </a:r>
          </a:p>
          <a:p>
            <a:pPr eaLnBrk="1" hangingPunct="1"/>
            <a:endParaRPr lang="en-US" smtClean="0"/>
          </a:p>
          <a:p>
            <a:pPr eaLnBrk="1" hangingPunct="1"/>
            <a:r>
              <a:rPr lang="en-US" smtClean="0"/>
              <a:t>The front panel also contains a toolbar, whose functions we will discuss later.</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4527074-CD72-4247-ADE0-B708C4623717}" type="slidenum">
              <a:rPr lang="en-US" smtClean="0"/>
              <a:pPr/>
              <a:t>5</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56EC897-67F5-4063-9E6E-96D91BEE0DC5}" type="slidenum">
              <a:rPr lang="en-US" smtClean="0"/>
              <a:pPr/>
              <a:t>6</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8C394EC-A3AD-4C10-9DAA-2C6A3FE2F3BF}" type="slidenum">
              <a:rPr lang="en-US" smtClean="0"/>
              <a:pPr/>
              <a:t>7</a:t>
            </a:fld>
            <a:endParaRPr lang="en-US" smtClean="0"/>
          </a:p>
        </p:txBody>
      </p:sp>
      <p:sp>
        <p:nvSpPr>
          <p:cNvPr id="33795" name="Rectangle 2"/>
          <p:cNvSpPr>
            <a:spLocks noGrp="1" noRot="1" noChangeAspect="1" noChangeArrowheads="1" noTextEdit="1"/>
          </p:cNvSpPr>
          <p:nvPr>
            <p:ph type="sldImg"/>
          </p:nvPr>
        </p:nvSpPr>
        <p:spPr>
          <a:xfrm>
            <a:off x="1196975" y="598488"/>
            <a:ext cx="4659313" cy="3494087"/>
          </a:xfrm>
          <a:solidFill>
            <a:srgbClr val="FFFFFF"/>
          </a:solidFill>
          <a:ln/>
        </p:spPr>
      </p:sp>
      <p:sp>
        <p:nvSpPr>
          <p:cNvPr id="33796" name="Rectangle 3"/>
          <p:cNvSpPr>
            <a:spLocks noGrp="1" noChangeArrowheads="1"/>
          </p:cNvSpPr>
          <p:nvPr>
            <p:ph type="body" idx="1"/>
          </p:nvPr>
        </p:nvSpPr>
        <p:spPr>
          <a:xfrm>
            <a:off x="915988" y="4419600"/>
            <a:ext cx="5108575" cy="4191000"/>
          </a:xfrm>
          <a:noFill/>
          <a:ln/>
        </p:spPr>
        <p:txBody>
          <a:bodyPr lIns="91470" tIns="45735" rIns="91470" bIns="45735"/>
          <a:lstStyle/>
          <a:p>
            <a:pPr marL="173038" indent="-173038" eaLnBrk="1" hangingPunct="1">
              <a:lnSpc>
                <a:spcPct val="89000"/>
              </a:lnSpc>
              <a:spcBef>
                <a:spcPct val="0"/>
              </a:spcBef>
            </a:pPr>
            <a:r>
              <a:rPr lang="en-US" smtClean="0"/>
              <a:t>LabVIEW programs are called virtual instruments (VIs).</a:t>
            </a:r>
          </a:p>
          <a:p>
            <a:pPr marL="173038" indent="-173038" eaLnBrk="1" hangingPunct="1">
              <a:lnSpc>
                <a:spcPct val="89000"/>
              </a:lnSpc>
              <a:spcBef>
                <a:spcPct val="0"/>
              </a:spcBef>
            </a:pPr>
            <a:endParaRPr lang="en-US" smtClean="0"/>
          </a:p>
          <a:p>
            <a:pPr marL="173038" indent="-173038" eaLnBrk="1" hangingPunct="1">
              <a:lnSpc>
                <a:spcPct val="89000"/>
              </a:lnSpc>
              <a:spcBef>
                <a:spcPct val="0"/>
              </a:spcBef>
            </a:pPr>
            <a:r>
              <a:rPr lang="en-US" smtClean="0"/>
              <a:t>Stress that controls equal inputs, indicators equal outputs.</a:t>
            </a:r>
          </a:p>
          <a:p>
            <a:pPr marL="173038" indent="-173038" eaLnBrk="1" hangingPunct="1">
              <a:lnSpc>
                <a:spcPct val="89000"/>
              </a:lnSpc>
              <a:spcBef>
                <a:spcPct val="0"/>
              </a:spcBef>
            </a:pPr>
            <a:endParaRPr lang="en-US" smtClean="0"/>
          </a:p>
          <a:p>
            <a:pPr marL="173038" indent="-173038" eaLnBrk="1" hangingPunct="1">
              <a:lnSpc>
                <a:spcPct val="89000"/>
              </a:lnSpc>
              <a:spcBef>
                <a:spcPct val="0"/>
              </a:spcBef>
            </a:pPr>
            <a:r>
              <a:rPr lang="en-US" smtClean="0"/>
              <a:t>Each VI contains three main parts:</a:t>
            </a:r>
          </a:p>
          <a:p>
            <a:pPr marL="173038" indent="-173038" eaLnBrk="1" hangingPunct="1">
              <a:lnSpc>
                <a:spcPct val="89000"/>
              </a:lnSpc>
              <a:spcBef>
                <a:spcPct val="0"/>
              </a:spcBef>
              <a:buFontTx/>
              <a:buChar char="•"/>
            </a:pPr>
            <a:r>
              <a:rPr lang="en-US" smtClean="0"/>
              <a:t>Front Panel – How the user interacts with the VI.</a:t>
            </a:r>
          </a:p>
          <a:p>
            <a:pPr marL="173038" indent="-173038" eaLnBrk="1" hangingPunct="1">
              <a:lnSpc>
                <a:spcPct val="89000"/>
              </a:lnSpc>
              <a:spcBef>
                <a:spcPct val="0"/>
              </a:spcBef>
              <a:buFontTx/>
              <a:buChar char="•"/>
            </a:pPr>
            <a:r>
              <a:rPr lang="en-US" smtClean="0"/>
              <a:t>Block Diagram – The code that controls the program.</a:t>
            </a:r>
          </a:p>
          <a:p>
            <a:pPr marL="173038" indent="-173038" eaLnBrk="1" hangingPunct="1">
              <a:lnSpc>
                <a:spcPct val="89000"/>
              </a:lnSpc>
              <a:spcBef>
                <a:spcPct val="0"/>
              </a:spcBef>
              <a:buFontTx/>
              <a:buChar char="•"/>
            </a:pPr>
            <a:r>
              <a:rPr lang="en-US" smtClean="0"/>
              <a:t>Icon/Connector – Means of connecting a VI to other VIs.</a:t>
            </a:r>
          </a:p>
          <a:p>
            <a:pPr marL="173038" indent="-173038" eaLnBrk="1" hangingPunct="1">
              <a:lnSpc>
                <a:spcPct val="89000"/>
              </a:lnSpc>
              <a:spcBef>
                <a:spcPct val="0"/>
              </a:spcBef>
              <a:buFontTx/>
              <a:buChar char="•"/>
            </a:pPr>
            <a:endParaRPr lang="en-US" smtClean="0"/>
          </a:p>
          <a:p>
            <a:pPr marL="173038" indent="-173038" eaLnBrk="1" hangingPunct="1">
              <a:lnSpc>
                <a:spcPct val="89000"/>
              </a:lnSpc>
              <a:spcBef>
                <a:spcPct val="0"/>
              </a:spcBef>
            </a:pPr>
            <a:r>
              <a:rPr lang="en-US" smtClean="0"/>
              <a:t>The Front Panel is used to interact with the user when the program is running. Users can control the program, change inputs, and see data updated in real time. Stress that controls are used for inputs- adjusting a slide control to set an alarm value, turning a switch on or off, or stopping a program. Indicators are used as outputs. Thermometers, lights, and other indicators indicate values from the program. These may include data, program states, and other information.</a:t>
            </a:r>
          </a:p>
          <a:p>
            <a:pPr marL="173038" indent="-173038" eaLnBrk="1" hangingPunct="1">
              <a:lnSpc>
                <a:spcPct val="89000"/>
              </a:lnSpc>
              <a:spcBef>
                <a:spcPct val="0"/>
              </a:spcBef>
            </a:pPr>
            <a:endParaRPr lang="en-US" smtClean="0"/>
          </a:p>
          <a:p>
            <a:pPr marL="173038" indent="-173038" eaLnBrk="1" hangingPunct="1">
              <a:lnSpc>
                <a:spcPct val="89000"/>
              </a:lnSpc>
              <a:spcBef>
                <a:spcPct val="0"/>
              </a:spcBef>
            </a:pPr>
            <a:r>
              <a:rPr lang="en-US" smtClean="0"/>
              <a:t>Every front panel control or indicator has a corresponding terminal on the block diagram. When a VI is run, values from controls flow through the block diagram, where they are used in the functions on the diagram, and the results are passed into other functions or indicators.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510F645-4B65-41E4-B27D-8F085726A8CA}" type="slidenum">
              <a:rPr lang="en-US" smtClean="0"/>
              <a:pPr/>
              <a:t>8</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t>Estimate completion time: 20 minutes. The exercise is easy, but since it will be the first VI that we actually create, it is good to allow ample time to explore the LabVIEW environment.</a:t>
            </a:r>
          </a:p>
          <a:p>
            <a:pPr eaLnBrk="1" hangingPunct="1"/>
            <a:endParaRPr lang="en-US" smtClean="0"/>
          </a:p>
          <a:p>
            <a:pPr eaLnBrk="1" hangingPunct="1"/>
            <a:r>
              <a:rPr lang="en-US" smtClean="0"/>
              <a:t>Instructions: Build a VI that converts °C to °F. When run, the VI should take an input value (°C), multiply it by 1.8, add 32, and display the result (°F). The front panel should display both the input value and the result. Save the VI as Convert C to F.vi.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C16DA33-5AFD-4FC6-9DF0-CE01D841F4DE}" type="slidenum">
              <a:rPr lang="en-US" smtClean="0"/>
              <a:pPr/>
              <a:t>9</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t>The block diagram contains this graphical source code. Front panel objects appear as terminals on the block diagram. Additionally, the block diagram contains functions and structures from built-in LabVIEW VI libraries. Wires connect each of the nodes on the block diagram, including control and indicator terminals, functions, and structures.</a:t>
            </a:r>
          </a:p>
          <a:p>
            <a:pPr eaLnBrk="1" hangingPunct="1"/>
            <a:endParaRPr lang="en-US" smtClean="0"/>
          </a:p>
          <a:p>
            <a:pPr eaLnBrk="1" hangingPunct="1"/>
            <a:r>
              <a:rPr lang="en-US" smtClean="0"/>
              <a:t>In this block diagram, the subVI </a:t>
            </a:r>
            <a:r>
              <a:rPr lang="en-US" b="1" smtClean="0"/>
              <a:t>Temp</a:t>
            </a:r>
            <a:r>
              <a:rPr lang="en-US" smtClean="0"/>
              <a:t> calls the subroutine which retrieves a temperature from a Data Acquisition (DAQ) board.  This temperature is plotted along with the running average temperature on the waveform graph </a:t>
            </a:r>
            <a:r>
              <a:rPr lang="en-US" b="1" smtClean="0"/>
              <a:t>Temperature History</a:t>
            </a:r>
            <a:r>
              <a:rPr lang="en-US" smtClean="0"/>
              <a:t>.  The </a:t>
            </a:r>
            <a:r>
              <a:rPr lang="en-US" b="1" smtClean="0"/>
              <a:t>Power </a:t>
            </a:r>
            <a:r>
              <a:rPr lang="en-US" smtClean="0"/>
              <a:t>switch is a boolean control on the Front Panel which will stop execution of the While Loop.  The While Loop also contains a Timing Function to control how frequently the loop iterates.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i.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5" name="Rectangle 8">
            <a:hlinkClick r:id="rId3"/>
          </p:cNvPr>
          <p:cNvSpPr>
            <a:spLocks noChangeArrowheads="1"/>
          </p:cNvSpPr>
          <p:nvPr/>
        </p:nvSpPr>
        <p:spPr bwMode="auto">
          <a:xfrm>
            <a:off x="914400" y="6096000"/>
            <a:ext cx="914400" cy="457200"/>
          </a:xfrm>
          <a:prstGeom prst="rect">
            <a:avLst/>
          </a:prstGeom>
          <a:noFill/>
          <a:ln w="9525">
            <a:noFill/>
            <a:miter lim="800000"/>
            <a:headEnd type="none" w="sm" len="sm"/>
            <a:tailEnd type="none" w="sm" len="sm"/>
          </a:ln>
          <a:effectLst/>
        </p:spPr>
        <p:txBody>
          <a:bodyPr wrap="none" anchor="ctr"/>
          <a:lstStyle/>
          <a:p>
            <a:pPr>
              <a:defRPr/>
            </a:pPr>
            <a:endParaRPr lang="en-US"/>
          </a:p>
        </p:txBody>
      </p:sp>
      <p:sp>
        <p:nvSpPr>
          <p:cNvPr id="132099" name="Rectangle 3"/>
          <p:cNvSpPr>
            <a:spLocks noGrp="1" noChangeArrowheads="1"/>
          </p:cNvSpPr>
          <p:nvPr>
            <p:ph type="ctrTitle"/>
          </p:nvPr>
        </p:nvSpPr>
        <p:spPr>
          <a:xfrm>
            <a:off x="457200" y="1981200"/>
            <a:ext cx="8229600" cy="1143000"/>
          </a:xfrm>
        </p:spPr>
        <p:txBody>
          <a:bodyPr/>
          <a:lstStyle>
            <a:lvl1pPr algn="ctr">
              <a:defRPr sz="3800"/>
            </a:lvl1pPr>
          </a:lstStyle>
          <a:p>
            <a:r>
              <a:rPr lang="en-US" altLang="en-US"/>
              <a:t>Place Presentation Title Here</a:t>
            </a:r>
          </a:p>
        </p:txBody>
      </p:sp>
      <p:sp>
        <p:nvSpPr>
          <p:cNvPr id="132100" name="Rectangle 4"/>
          <p:cNvSpPr>
            <a:spLocks noGrp="1" noChangeArrowheads="1"/>
          </p:cNvSpPr>
          <p:nvPr>
            <p:ph type="subTitle" idx="1"/>
          </p:nvPr>
        </p:nvSpPr>
        <p:spPr>
          <a:xfrm>
            <a:off x="457200" y="3276600"/>
            <a:ext cx="8229600" cy="1752600"/>
          </a:xfrm>
        </p:spPr>
        <p:txBody>
          <a:bodyPr/>
          <a:lstStyle>
            <a:lvl1pPr marL="0" indent="0" algn="ctr">
              <a:buFontTx/>
              <a:buNone/>
              <a:defRPr/>
            </a:lvl1pPr>
          </a:lstStyle>
          <a:p>
            <a:r>
              <a:rPr lang="en-US" altLang="en-US"/>
              <a:t>Place Presenter Information Here</a:t>
            </a:r>
          </a:p>
        </p:txBody>
      </p:sp>
      <p:sp>
        <p:nvSpPr>
          <p:cNvPr id="6" name="Rectangle 5"/>
          <p:cNvSpPr>
            <a:spLocks noGrp="1" noChangeArrowheads="1"/>
          </p:cNvSpPr>
          <p:nvPr>
            <p:ph type="dt" sz="half" idx="10"/>
          </p:nvPr>
        </p:nvSpPr>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p:txBody>
          <a:bodyPr/>
          <a:lstStyle>
            <a:lvl1pPr>
              <a:defRPr>
                <a:latin typeface="Times" pitchFamily="18" charset="0"/>
              </a:defRPr>
            </a:lvl1pPr>
          </a:lstStyle>
          <a:p>
            <a:pPr>
              <a:defRPr/>
            </a:pPr>
            <a:endParaRPr lang="en-US" altLang="en-US"/>
          </a:p>
        </p:txBody>
      </p:sp>
      <p:sp>
        <p:nvSpPr>
          <p:cNvPr id="8" name="Rectangle 7"/>
          <p:cNvSpPr>
            <a:spLocks noGrp="1" noChangeArrowheads="1"/>
          </p:cNvSpPr>
          <p:nvPr>
            <p:ph type="sldNum" sz="quarter" idx="12"/>
          </p:nvPr>
        </p:nvSpPr>
        <p:spPr/>
        <p:txBody>
          <a:bodyPr/>
          <a:lstStyle>
            <a:lvl1pPr>
              <a:defRPr/>
            </a:lvl1pPr>
          </a:lstStyle>
          <a:p>
            <a:pPr>
              <a:defRPr/>
            </a:pPr>
            <a:fld id="{D9345DE0-C7F8-4BB9-9D1D-00B45E314E56}" type="slidenum">
              <a:rPr lang="en-US" altLang="en-US"/>
              <a:pPr>
                <a:defRPr/>
              </a:pPr>
              <a:t>‹#›</a:t>
            </a:fld>
            <a:endParaRPr lang="en-US" altLang="en-US" sz="1400">
              <a:latin typeface="Times"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D409F67-1799-4721-9FED-1E2EED1CA2AF}"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1336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2484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07A94825-10E4-4393-9159-B78F5389C3FA}"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F9ED74-D4C4-4195-85B9-52C0E242C75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9BF338-8F5E-4A96-A8E7-BA601ABCFD5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6AF1AA-F8C3-45BA-A82F-51A598E4E05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0BC94F-5955-48A2-A5D5-2FF0A5AEF61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A7A0C1B-85C7-4360-94EE-811B635DA7A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83CA69E-7CEB-477C-B9FC-72A42114AED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5D3FC06-C230-45F0-BD32-6367A2DDA9AA}"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13782F-4560-4116-8E0B-5649810D7F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53971D3-BF66-40DB-BD03-E25ECEA3162B}"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F6DCC6-BC0E-42A5-B539-5DC93C46757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7D495C-B82D-4876-86CF-F80E24A87C5F}"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742ABA-DD06-45BF-8EF5-9F5CF50B6900}"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26826E-428F-470B-85BA-233B97CD0C8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C9DCEDBF-34F2-4679-8BF9-428742B0337B}"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4191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4191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CB6E338-BA50-4EB8-93C2-8B2DD8628FF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4B471CD3-221D-41BA-A396-17E30AB98D0B}"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3733C3FE-F491-4887-89E3-75C2A8A33AC5}"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C3AAC149-B4A6-4D9C-B275-7BA5C30D1189}"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213C7F0B-4390-4606-BA71-CD145F19F621}"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608FCF4-1A50-4090-8F50-333642FBE67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hyperlink" Target="http://www.ni.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file:///C:\www.ni.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file:///C:\ni.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3"/>
          <a:srcRect/>
          <a:stretch>
            <a:fillRect/>
          </a:stretch>
        </p:blipFill>
        <p:spPr bwMode="auto">
          <a:xfrm>
            <a:off x="0" y="0"/>
            <a:ext cx="9145588" cy="6859588"/>
          </a:xfrm>
          <a:prstGeom prst="rect">
            <a:avLst/>
          </a:prstGeom>
          <a:noFill/>
          <a:ln w="9525">
            <a:noFill/>
            <a:miter lim="800000"/>
            <a:headEnd/>
            <a:tailEnd/>
          </a:ln>
        </p:spPr>
      </p:pic>
      <p:sp>
        <p:nvSpPr>
          <p:cNvPr id="9219" name="Rectangle 3"/>
          <p:cNvSpPr>
            <a:spLocks noGrp="1" noChangeArrowheads="1"/>
          </p:cNvSpPr>
          <p:nvPr>
            <p:ph type="title"/>
          </p:nvPr>
        </p:nvSpPr>
        <p:spPr bwMode="auto">
          <a:xfrm>
            <a:off x="381000" y="152400"/>
            <a:ext cx="8534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Place Slide Title Here</a:t>
            </a:r>
          </a:p>
        </p:txBody>
      </p:sp>
      <p:sp>
        <p:nvSpPr>
          <p:cNvPr id="9220" name="Rectangle 4"/>
          <p:cNvSpPr>
            <a:spLocks noGrp="1" noChangeArrowheads="1"/>
          </p:cNvSpPr>
          <p:nvPr>
            <p:ph type="body" idx="1"/>
          </p:nvPr>
        </p:nvSpPr>
        <p:spPr bwMode="auto">
          <a:xfrm>
            <a:off x="381000" y="1295400"/>
            <a:ext cx="85344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1077" name="Rectangle 5"/>
          <p:cNvSpPr>
            <a:spLocks noGrp="1" noChangeArrowheads="1"/>
          </p:cNvSpPr>
          <p:nvPr>
            <p:ph type="dt" sz="half" idx="2"/>
          </p:nvPr>
        </p:nvSpPr>
        <p:spPr bwMode="auto">
          <a:xfrm>
            <a:off x="8382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i="1">
                <a:solidFill>
                  <a:schemeClr val="tx1"/>
                </a:solidFill>
                <a:effectLst/>
                <a:latin typeface="+mn-lt"/>
              </a:defRPr>
            </a:lvl1pPr>
          </a:lstStyle>
          <a:p>
            <a:pPr>
              <a:defRPr/>
            </a:pPr>
            <a:endParaRPr lang="en-US" altLang="en-US"/>
          </a:p>
        </p:txBody>
      </p:sp>
      <p:sp>
        <p:nvSpPr>
          <p:cNvPr id="131078" name="Rectangle 6"/>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i="1">
                <a:solidFill>
                  <a:schemeClr val="tx1"/>
                </a:solidFill>
                <a:effectLst/>
                <a:latin typeface="+mn-lt"/>
              </a:defRPr>
            </a:lvl1pPr>
          </a:lstStyle>
          <a:p>
            <a:pPr>
              <a:defRPr/>
            </a:pPr>
            <a:endParaRPr lang="en-US" altLang="en-US"/>
          </a:p>
        </p:txBody>
      </p:sp>
      <p:sp>
        <p:nvSpPr>
          <p:cNvPr id="131079" name="Rectangle 7"/>
          <p:cNvSpPr>
            <a:spLocks noGrp="1" noChangeArrowheads="1"/>
          </p:cNvSpPr>
          <p:nvPr>
            <p:ph type="sldNum" sz="quarter" idx="4"/>
          </p:nvPr>
        </p:nvSpPr>
        <p:spPr bwMode="auto">
          <a:xfrm>
            <a:off x="0" y="6629400"/>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i="1">
                <a:solidFill>
                  <a:schemeClr val="tx1"/>
                </a:solidFill>
                <a:effectLst/>
                <a:latin typeface="+mn-lt"/>
              </a:defRPr>
            </a:lvl1pPr>
          </a:lstStyle>
          <a:p>
            <a:pPr>
              <a:defRPr/>
            </a:pPr>
            <a:fld id="{5F48FA3E-5CCC-4F4A-B60A-F6AF4C58763C}" type="slidenum">
              <a:rPr lang="en-US" altLang="en-US"/>
              <a:pPr>
                <a:defRPr/>
              </a:pPr>
              <a:t>‹#›</a:t>
            </a:fld>
            <a:endParaRPr lang="en-US" altLang="en-US"/>
          </a:p>
        </p:txBody>
      </p:sp>
      <p:sp>
        <p:nvSpPr>
          <p:cNvPr id="131080" name="Rectangle 8">
            <a:hlinkClick r:id="rId14" action="ppaction://hlinkfile"/>
          </p:cNvPr>
          <p:cNvSpPr>
            <a:spLocks noChangeArrowheads="1"/>
          </p:cNvSpPr>
          <p:nvPr/>
        </p:nvSpPr>
        <p:spPr bwMode="auto">
          <a:xfrm>
            <a:off x="838200" y="6172200"/>
            <a:ext cx="1066800" cy="304800"/>
          </a:xfrm>
          <a:prstGeom prst="rect">
            <a:avLst/>
          </a:prstGeom>
          <a:noFill/>
          <a:ln w="9525">
            <a:noFill/>
            <a:miter lim="800000"/>
            <a:headEnd type="none" w="sm" len="sm"/>
            <a:tailEnd type="none" w="sm" len="sm"/>
          </a:ln>
          <a:effectLst/>
        </p:spPr>
        <p:txBody>
          <a:bodyPr wrap="none" anchor="ctr"/>
          <a:lstStyle/>
          <a:p>
            <a:pPr>
              <a:defRPr/>
            </a:pPr>
            <a:endParaRPr lang="en-US"/>
          </a:p>
        </p:txBody>
      </p:sp>
      <p:sp>
        <p:nvSpPr>
          <p:cNvPr id="131081" name="Rectangle 9">
            <a:hlinkClick r:id="rId15" action="ppaction://hlinkfile"/>
          </p:cNvPr>
          <p:cNvSpPr>
            <a:spLocks noChangeArrowheads="1"/>
          </p:cNvSpPr>
          <p:nvPr/>
        </p:nvSpPr>
        <p:spPr bwMode="auto">
          <a:xfrm>
            <a:off x="914400" y="6096000"/>
            <a:ext cx="914400" cy="457200"/>
          </a:xfrm>
          <a:prstGeom prst="rect">
            <a:avLst/>
          </a:prstGeom>
          <a:noFill/>
          <a:ln w="9525">
            <a:noFill/>
            <a:miter lim="800000"/>
            <a:headEnd type="none" w="sm" len="sm"/>
            <a:tailEnd type="none" w="sm" len="sm"/>
          </a:ln>
          <a:effectLst/>
        </p:spPr>
        <p:txBody>
          <a:bodyPr wrap="none" anchor="ctr"/>
          <a:lstStyle/>
          <a:p>
            <a:pPr>
              <a:defRPr/>
            </a:pPr>
            <a:endParaRPr lang="en-US"/>
          </a:p>
        </p:txBody>
      </p:sp>
      <p:sp>
        <p:nvSpPr>
          <p:cNvPr id="131082" name="Rectangle 10">
            <a:hlinkClick r:id="rId16"/>
          </p:cNvPr>
          <p:cNvSpPr>
            <a:spLocks noChangeArrowheads="1"/>
          </p:cNvSpPr>
          <p:nvPr/>
        </p:nvSpPr>
        <p:spPr bwMode="auto">
          <a:xfrm>
            <a:off x="838200" y="6096000"/>
            <a:ext cx="1143000" cy="381000"/>
          </a:xfrm>
          <a:prstGeom prst="rect">
            <a:avLst/>
          </a:prstGeom>
          <a:noFill/>
          <a:ln w="9525">
            <a:noFill/>
            <a:miter lim="800000"/>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23"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Narrow" pitchFamily="34" charset="0"/>
        </a:defRPr>
      </a:lvl2pPr>
      <a:lvl3pPr algn="l" rtl="0" eaLnBrk="0" fontAlgn="base" hangingPunct="0">
        <a:spcBef>
          <a:spcPct val="0"/>
        </a:spcBef>
        <a:spcAft>
          <a:spcPct val="0"/>
        </a:spcAft>
        <a:defRPr sz="3600" b="1">
          <a:solidFill>
            <a:schemeClr val="tx1"/>
          </a:solidFill>
          <a:latin typeface="Arial Narrow" pitchFamily="34" charset="0"/>
        </a:defRPr>
      </a:lvl3pPr>
      <a:lvl4pPr algn="l" rtl="0" eaLnBrk="0" fontAlgn="base" hangingPunct="0">
        <a:spcBef>
          <a:spcPct val="0"/>
        </a:spcBef>
        <a:spcAft>
          <a:spcPct val="0"/>
        </a:spcAft>
        <a:defRPr sz="3600" b="1">
          <a:solidFill>
            <a:schemeClr val="tx1"/>
          </a:solidFill>
          <a:latin typeface="Arial Narrow" pitchFamily="34" charset="0"/>
        </a:defRPr>
      </a:lvl4pPr>
      <a:lvl5pPr algn="l" rtl="0" eaLnBrk="0" fontAlgn="base" hangingPunct="0">
        <a:spcBef>
          <a:spcPct val="0"/>
        </a:spcBef>
        <a:spcAft>
          <a:spcPct val="0"/>
        </a:spcAft>
        <a:defRPr sz="3600" b="1">
          <a:solidFill>
            <a:schemeClr val="tx1"/>
          </a:solidFill>
          <a:latin typeface="Arial Narrow" pitchFamily="34" charset="0"/>
        </a:defRPr>
      </a:lvl5pPr>
      <a:lvl6pPr marL="457200" algn="l" rtl="0" fontAlgn="base">
        <a:spcBef>
          <a:spcPct val="0"/>
        </a:spcBef>
        <a:spcAft>
          <a:spcPct val="0"/>
        </a:spcAft>
        <a:defRPr sz="3600" b="1">
          <a:solidFill>
            <a:schemeClr val="tx1"/>
          </a:solidFill>
          <a:latin typeface="Arial Narrow" pitchFamily="34" charset="0"/>
        </a:defRPr>
      </a:lvl6pPr>
      <a:lvl7pPr marL="914400" algn="l" rtl="0" fontAlgn="base">
        <a:spcBef>
          <a:spcPct val="0"/>
        </a:spcBef>
        <a:spcAft>
          <a:spcPct val="0"/>
        </a:spcAft>
        <a:defRPr sz="3600" b="1">
          <a:solidFill>
            <a:schemeClr val="tx1"/>
          </a:solidFill>
          <a:latin typeface="Arial Narrow" pitchFamily="34" charset="0"/>
        </a:defRPr>
      </a:lvl7pPr>
      <a:lvl8pPr marL="1371600" algn="l" rtl="0" fontAlgn="base">
        <a:spcBef>
          <a:spcPct val="0"/>
        </a:spcBef>
        <a:spcAft>
          <a:spcPct val="0"/>
        </a:spcAft>
        <a:defRPr sz="3600" b="1">
          <a:solidFill>
            <a:schemeClr val="tx1"/>
          </a:solidFill>
          <a:latin typeface="Arial Narrow" pitchFamily="34" charset="0"/>
        </a:defRPr>
      </a:lvl8pPr>
      <a:lvl9pPr marL="1828800" algn="l" rtl="0" fontAlgn="base">
        <a:spcBef>
          <a:spcPct val="0"/>
        </a:spcBef>
        <a:spcAft>
          <a:spcPct val="0"/>
        </a:spcAft>
        <a:defRPr sz="3600" b="1">
          <a:solidFill>
            <a:schemeClr val="tx1"/>
          </a:solidFill>
          <a:latin typeface="Arial Narrow" pitchFamily="34" charset="0"/>
        </a:defRPr>
      </a:lvl9pPr>
    </p:titleStyle>
    <p:bodyStyle>
      <a:lvl1pPr marL="174625" indent="-174625" algn="l" rtl="0" eaLnBrk="0" fontAlgn="base" hangingPunct="0">
        <a:spcBef>
          <a:spcPct val="20000"/>
        </a:spcBef>
        <a:spcAft>
          <a:spcPct val="0"/>
        </a:spcAft>
        <a:buChar char="•"/>
        <a:defRPr sz="3200">
          <a:solidFill>
            <a:schemeClr val="tx1"/>
          </a:solidFill>
          <a:latin typeface="+mn-lt"/>
          <a:ea typeface="+mn-ea"/>
          <a:cs typeface="+mn-cs"/>
        </a:defRPr>
      </a:lvl1pPr>
      <a:lvl2pPr marL="508000" indent="-217488" algn="l" rtl="0" eaLnBrk="0" fontAlgn="base" hangingPunct="0">
        <a:spcBef>
          <a:spcPct val="20000"/>
        </a:spcBef>
        <a:spcAft>
          <a:spcPct val="0"/>
        </a:spcAft>
        <a:buChar char="–"/>
        <a:defRPr sz="2800">
          <a:solidFill>
            <a:schemeClr val="tx1"/>
          </a:solidFill>
          <a:latin typeface="+mn-lt"/>
        </a:defRPr>
      </a:lvl2pPr>
      <a:lvl3pPr marL="857250" indent="-176213" algn="l" rtl="0" eaLnBrk="0" fontAlgn="base" hangingPunct="0">
        <a:spcBef>
          <a:spcPct val="20000"/>
        </a:spcBef>
        <a:spcAft>
          <a:spcPct val="0"/>
        </a:spcAft>
        <a:buChar char="•"/>
        <a:defRPr sz="2400">
          <a:solidFill>
            <a:schemeClr val="tx1"/>
          </a:solidFill>
          <a:latin typeface="+mn-lt"/>
        </a:defRPr>
      </a:lvl3pPr>
      <a:lvl4pPr marL="1206500" indent="-234950" algn="l" rtl="0" eaLnBrk="0" fontAlgn="base" hangingPunct="0">
        <a:spcBef>
          <a:spcPct val="20000"/>
        </a:spcBef>
        <a:spcAft>
          <a:spcPct val="0"/>
        </a:spcAft>
        <a:buChar char="–"/>
        <a:defRPr sz="2000">
          <a:solidFill>
            <a:schemeClr val="tx1"/>
          </a:solidFill>
          <a:latin typeface="+mn-lt"/>
        </a:defRPr>
      </a:lvl4pPr>
      <a:lvl5pPr marL="1482725" indent="-161925" algn="l" rtl="0" eaLnBrk="0" fontAlgn="base" hangingPunct="0">
        <a:spcBef>
          <a:spcPct val="20000"/>
        </a:spcBef>
        <a:spcAft>
          <a:spcPct val="0"/>
        </a:spcAft>
        <a:buChar char="»"/>
        <a:defRPr sz="2000">
          <a:solidFill>
            <a:schemeClr val="tx1"/>
          </a:solidFill>
          <a:latin typeface="+mn-lt"/>
        </a:defRPr>
      </a:lvl5pPr>
      <a:lvl6pPr marL="1939925" indent="-161925" algn="l" rtl="0" fontAlgn="base">
        <a:spcBef>
          <a:spcPct val="20000"/>
        </a:spcBef>
        <a:spcAft>
          <a:spcPct val="0"/>
        </a:spcAft>
        <a:buChar char="»"/>
        <a:defRPr>
          <a:solidFill>
            <a:schemeClr val="tx1"/>
          </a:solidFill>
          <a:latin typeface="+mn-lt"/>
        </a:defRPr>
      </a:lvl6pPr>
      <a:lvl7pPr marL="2397125" indent="-161925" algn="l" rtl="0" fontAlgn="base">
        <a:spcBef>
          <a:spcPct val="20000"/>
        </a:spcBef>
        <a:spcAft>
          <a:spcPct val="0"/>
        </a:spcAft>
        <a:buChar char="»"/>
        <a:defRPr>
          <a:solidFill>
            <a:schemeClr val="tx1"/>
          </a:solidFill>
          <a:latin typeface="+mn-lt"/>
        </a:defRPr>
      </a:lvl7pPr>
      <a:lvl8pPr marL="2854325" indent="-161925" algn="l" rtl="0" fontAlgn="base">
        <a:spcBef>
          <a:spcPct val="20000"/>
        </a:spcBef>
        <a:spcAft>
          <a:spcPct val="0"/>
        </a:spcAft>
        <a:buChar char="»"/>
        <a:defRPr>
          <a:solidFill>
            <a:schemeClr val="tx1"/>
          </a:solidFill>
          <a:latin typeface="+mn-lt"/>
        </a:defRPr>
      </a:lvl8pPr>
      <a:lvl9pPr marL="3311525" indent="-161925"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4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tx1"/>
                </a:solidFill>
                <a:effectLst/>
                <a:latin typeface="+mn-lt"/>
              </a:defRPr>
            </a:lvl1pPr>
          </a:lstStyle>
          <a:p>
            <a:pPr>
              <a:defRPr/>
            </a:pPr>
            <a:endParaRPr lang="en-US"/>
          </a:p>
        </p:txBody>
      </p:sp>
      <p:sp>
        <p:nvSpPr>
          <p:cNvPr id="514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effectLst/>
                <a:latin typeface="+mn-lt"/>
              </a:defRPr>
            </a:lvl1pPr>
          </a:lstStyle>
          <a:p>
            <a:pPr>
              <a:defRPr/>
            </a:pPr>
            <a:endParaRPr lang="en-US"/>
          </a:p>
        </p:txBody>
      </p:sp>
      <p:sp>
        <p:nvSpPr>
          <p:cNvPr id="514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effectLst/>
                <a:latin typeface="+mn-lt"/>
              </a:defRPr>
            </a:lvl1pPr>
          </a:lstStyle>
          <a:p>
            <a:pPr>
              <a:defRPr/>
            </a:pPr>
            <a:fld id="{6585C8FE-C8B1-4D1A-94D5-7D92D54884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notesSlide" Target="../notesSlides/notesSlide14.xml"/><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18.xml"/><Relationship Id="rId16" Type="http://schemas.openxmlformats.org/officeDocument/2006/relationships/image" Target="../media/image28.png"/><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5" Type="http://schemas.openxmlformats.org/officeDocument/2006/relationships/image" Target="../media/image27.png"/><Relationship Id="rId10" Type="http://schemas.openxmlformats.org/officeDocument/2006/relationships/oleObject" Target="../embeddings/oleObject8.bin"/><Relationship Id="rId4" Type="http://schemas.openxmlformats.org/officeDocument/2006/relationships/image" Target="../media/image26.wmf"/><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21.bin"/><Relationship Id="rId18" Type="http://schemas.openxmlformats.org/officeDocument/2006/relationships/oleObject" Target="../embeddings/oleObject26.bin"/><Relationship Id="rId3" Type="http://schemas.openxmlformats.org/officeDocument/2006/relationships/notesSlide" Target="../notesSlides/notesSlide15.xml"/><Relationship Id="rId7" Type="http://schemas.openxmlformats.org/officeDocument/2006/relationships/oleObject" Target="../embeddings/oleObject15.bin"/><Relationship Id="rId12" Type="http://schemas.openxmlformats.org/officeDocument/2006/relationships/oleObject" Target="../embeddings/oleObject20.bin"/><Relationship Id="rId17" Type="http://schemas.openxmlformats.org/officeDocument/2006/relationships/oleObject" Target="../embeddings/oleObject25.bin"/><Relationship Id="rId2" Type="http://schemas.openxmlformats.org/officeDocument/2006/relationships/slideLayout" Target="../slideLayouts/slideLayout18.xml"/><Relationship Id="rId16" Type="http://schemas.openxmlformats.org/officeDocument/2006/relationships/oleObject" Target="../embeddings/oleObject24.bin"/><Relationship Id="rId1" Type="http://schemas.openxmlformats.org/officeDocument/2006/relationships/vmlDrawing" Target="../drawings/vmlDrawing3.v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5" Type="http://schemas.openxmlformats.org/officeDocument/2006/relationships/oleObject" Target="../embeddings/oleObject23.bin"/><Relationship Id="rId10" Type="http://schemas.openxmlformats.org/officeDocument/2006/relationships/oleObject" Target="../embeddings/oleObject18.bin"/><Relationship Id="rId4" Type="http://schemas.openxmlformats.org/officeDocument/2006/relationships/image" Target="../media/image43.wmf"/><Relationship Id="rId9" Type="http://schemas.openxmlformats.org/officeDocument/2006/relationships/oleObject" Target="../embeddings/oleObject17.bin"/><Relationship Id="rId1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7.xml"/><Relationship Id="rId7" Type="http://schemas.openxmlformats.org/officeDocument/2006/relationships/image" Target="../media/image50.png"/><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8.xml"/><Relationship Id="rId7" Type="http://schemas.openxmlformats.org/officeDocument/2006/relationships/oleObject" Target="../embeddings/oleObject35.bin"/><Relationship Id="rId2" Type="http://schemas.openxmlformats.org/officeDocument/2006/relationships/slideLayout" Target="../slideLayouts/slideLayout23.xml"/><Relationship Id="rId1" Type="http://schemas.openxmlformats.org/officeDocument/2006/relationships/vmlDrawing" Target="../drawings/vmlDrawing6.vml"/><Relationship Id="rId6" Type="http://schemas.openxmlformats.org/officeDocument/2006/relationships/oleObject" Target="../embeddings/oleObject34.bin"/><Relationship Id="rId5" Type="http://schemas.openxmlformats.org/officeDocument/2006/relationships/image" Target="../media/image55.png"/><Relationship Id="rId4" Type="http://schemas.openxmlformats.org/officeDocument/2006/relationships/oleObject" Target="../embeddings/oleObject3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vmlDrawing" Target="../drawings/vmlDrawing7.vml"/><Relationship Id="rId4"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46200" y="471488"/>
            <a:ext cx="5607050" cy="728662"/>
          </a:xfrm>
        </p:spPr>
        <p:txBody>
          <a:bodyPr/>
          <a:lstStyle/>
          <a:p>
            <a:pPr eaLnBrk="1" hangingPunct="1"/>
            <a:r>
              <a:rPr lang="en-US" sz="4000" smtClean="0">
                <a:solidFill>
                  <a:srgbClr val="2424EE"/>
                </a:solidFill>
              </a:rPr>
              <a:t>Lecture -1</a:t>
            </a:r>
          </a:p>
        </p:txBody>
      </p:sp>
      <p:sp>
        <p:nvSpPr>
          <p:cNvPr id="12291" name="Rectangle 3"/>
          <p:cNvSpPr>
            <a:spLocks noGrp="1" noChangeArrowheads="1"/>
          </p:cNvSpPr>
          <p:nvPr>
            <p:ph type="body" idx="1"/>
          </p:nvPr>
        </p:nvSpPr>
        <p:spPr>
          <a:xfrm>
            <a:off x="885825" y="1700213"/>
            <a:ext cx="7604125" cy="4610100"/>
          </a:xfrm>
        </p:spPr>
        <p:txBody>
          <a:bodyPr/>
          <a:lstStyle/>
          <a:p>
            <a:pPr eaLnBrk="1" hangingPunct="1">
              <a:buFontTx/>
              <a:buNone/>
            </a:pPr>
            <a:r>
              <a:rPr lang="en-US" b="1" smtClean="0">
                <a:solidFill>
                  <a:srgbClr val="336600"/>
                </a:solidFill>
              </a:rPr>
              <a:t>Virtual Instrumentation with LabVIEW</a:t>
            </a:r>
          </a:p>
          <a:p>
            <a:pPr eaLnBrk="1" hangingPunct="1"/>
            <a:endParaRPr lang="en-US" smtClean="0"/>
          </a:p>
          <a:p>
            <a:pPr eaLnBrk="1" hangingPunct="1"/>
            <a:r>
              <a:rPr lang="en-US" smtClean="0"/>
              <a:t>LabVIEW terms</a:t>
            </a:r>
          </a:p>
          <a:p>
            <a:pPr eaLnBrk="1" hangingPunct="1"/>
            <a:r>
              <a:rPr lang="en-US" smtClean="0"/>
              <a:t>Components of a LabVIEW application</a:t>
            </a:r>
          </a:p>
          <a:p>
            <a:pPr eaLnBrk="1" hangingPunct="1"/>
            <a:r>
              <a:rPr lang="en-US" smtClean="0"/>
              <a:t>LabVIEW programming tools</a:t>
            </a:r>
          </a:p>
          <a:p>
            <a:pPr eaLnBrk="1" hangingPunct="1"/>
            <a:r>
              <a:rPr lang="en-US" smtClean="0"/>
              <a:t>Creating an application in LabVIEW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85825" y="0"/>
            <a:ext cx="6604000" cy="939800"/>
          </a:xfrm>
        </p:spPr>
        <p:txBody>
          <a:bodyPr/>
          <a:lstStyle/>
          <a:p>
            <a:pPr eaLnBrk="1" hangingPunct="1"/>
            <a:r>
              <a:rPr lang="en-US" sz="3600" b="1" smtClean="0">
                <a:solidFill>
                  <a:srgbClr val="336600"/>
                </a:solidFill>
              </a:rPr>
              <a:t>VI Block Diagram</a:t>
            </a:r>
          </a:p>
        </p:txBody>
      </p:sp>
      <p:sp>
        <p:nvSpPr>
          <p:cNvPr id="21507" name="Rectangle 2"/>
          <p:cNvSpPr>
            <a:spLocks noChangeArrowheads="1"/>
          </p:cNvSpPr>
          <p:nvPr/>
        </p:nvSpPr>
        <p:spPr bwMode="auto">
          <a:xfrm>
            <a:off x="609600" y="685800"/>
            <a:ext cx="8191500" cy="2000250"/>
          </a:xfrm>
          <a:prstGeom prst="rect">
            <a:avLst/>
          </a:prstGeom>
          <a:noFill/>
          <a:ln w="9525">
            <a:noFill/>
            <a:miter lim="800000"/>
            <a:headEnd/>
            <a:tailEnd/>
          </a:ln>
        </p:spPr>
        <p:txBody>
          <a:bodyPr>
            <a:spAutoFit/>
          </a:bodyPr>
          <a:lstStyle/>
          <a:p>
            <a:pPr algn="l"/>
            <a:r>
              <a:rPr lang="en-US" sz="2800" b="1">
                <a:solidFill>
                  <a:srgbClr val="2424EE"/>
                </a:solidFill>
                <a:effectLst/>
              </a:rPr>
              <a:t>Block Diagram Window</a:t>
            </a:r>
          </a:p>
          <a:p>
            <a:pPr algn="l"/>
            <a:r>
              <a:rPr lang="en-US">
                <a:solidFill>
                  <a:schemeClr val="tx1"/>
                </a:solidFill>
                <a:effectLst/>
              </a:rPr>
              <a:t>After we create the front panel window, we add code using graphical representations of functions to control the front panel objects. The block diagram window contains this graphical source code.</a:t>
            </a:r>
          </a:p>
        </p:txBody>
      </p:sp>
      <p:pic>
        <p:nvPicPr>
          <p:cNvPr id="21508" name="Picture 2"/>
          <p:cNvPicPr>
            <a:picLocks noChangeAspect="1" noChangeArrowheads="1"/>
          </p:cNvPicPr>
          <p:nvPr/>
        </p:nvPicPr>
        <p:blipFill>
          <a:blip r:embed="rId3"/>
          <a:srcRect/>
          <a:stretch>
            <a:fillRect/>
          </a:stretch>
        </p:blipFill>
        <p:spPr bwMode="auto">
          <a:xfrm>
            <a:off x="2400300" y="2400300"/>
            <a:ext cx="6176963" cy="4419600"/>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3"/>
          <p:cNvPicPr>
            <a:picLocks noChangeAspect="1" noChangeArrowheads="1"/>
          </p:cNvPicPr>
          <p:nvPr/>
        </p:nvPicPr>
        <p:blipFill>
          <a:blip r:embed="rId3"/>
          <a:srcRect/>
          <a:stretch>
            <a:fillRect/>
          </a:stretch>
        </p:blipFill>
        <p:spPr bwMode="auto">
          <a:xfrm>
            <a:off x="5867400" y="1362075"/>
            <a:ext cx="2800350" cy="5495925"/>
          </a:xfrm>
          <a:prstGeom prst="rect">
            <a:avLst/>
          </a:prstGeom>
          <a:noFill/>
          <a:ln w="12700" algn="ctr">
            <a:noFill/>
            <a:miter lim="800000"/>
            <a:headEnd/>
            <a:tailEnd/>
          </a:ln>
        </p:spPr>
      </p:pic>
      <p:sp>
        <p:nvSpPr>
          <p:cNvPr id="22531" name="Rectangle 2"/>
          <p:cNvSpPr>
            <a:spLocks noChangeArrowheads="1"/>
          </p:cNvSpPr>
          <p:nvPr/>
        </p:nvSpPr>
        <p:spPr bwMode="auto">
          <a:xfrm>
            <a:off x="228600" y="990600"/>
            <a:ext cx="3568700" cy="461963"/>
          </a:xfrm>
          <a:prstGeom prst="rect">
            <a:avLst/>
          </a:prstGeom>
          <a:noFill/>
          <a:ln w="9525">
            <a:noFill/>
            <a:miter lim="800000"/>
            <a:headEnd/>
            <a:tailEnd/>
          </a:ln>
        </p:spPr>
        <p:txBody>
          <a:bodyPr wrap="none">
            <a:spAutoFit/>
          </a:bodyPr>
          <a:lstStyle/>
          <a:p>
            <a:r>
              <a:rPr lang="en-US" b="1">
                <a:solidFill>
                  <a:srgbClr val="2424EE"/>
                </a:solidFill>
                <a:effectLst/>
              </a:rPr>
              <a:t>Block Diagram Terminals</a:t>
            </a:r>
          </a:p>
        </p:txBody>
      </p:sp>
      <p:sp>
        <p:nvSpPr>
          <p:cNvPr id="22532" name="Rectangle 2"/>
          <p:cNvSpPr>
            <a:spLocks noGrp="1" noChangeArrowheads="1"/>
          </p:cNvSpPr>
          <p:nvPr>
            <p:ph type="title" idx="4294967295"/>
          </p:nvPr>
        </p:nvSpPr>
        <p:spPr>
          <a:xfrm>
            <a:off x="885825" y="0"/>
            <a:ext cx="6604000" cy="939800"/>
          </a:xfrm>
        </p:spPr>
        <p:txBody>
          <a:bodyPr/>
          <a:lstStyle/>
          <a:p>
            <a:pPr eaLnBrk="1" hangingPunct="1"/>
            <a:r>
              <a:rPr lang="en-US" sz="3600" b="1" smtClean="0">
                <a:solidFill>
                  <a:srgbClr val="336600"/>
                </a:solidFill>
              </a:rPr>
              <a:t>Block Diagram Components</a:t>
            </a:r>
          </a:p>
        </p:txBody>
      </p:sp>
      <p:sp>
        <p:nvSpPr>
          <p:cNvPr id="22533" name="Rectangle 4"/>
          <p:cNvSpPr>
            <a:spLocks noChangeArrowheads="1"/>
          </p:cNvSpPr>
          <p:nvPr/>
        </p:nvSpPr>
        <p:spPr bwMode="auto">
          <a:xfrm>
            <a:off x="647700" y="1524000"/>
            <a:ext cx="5067300" cy="461963"/>
          </a:xfrm>
          <a:prstGeom prst="rect">
            <a:avLst/>
          </a:prstGeom>
          <a:noFill/>
          <a:ln w="9525">
            <a:noFill/>
            <a:miter lim="800000"/>
            <a:headEnd/>
            <a:tailEnd/>
          </a:ln>
        </p:spPr>
        <p:txBody>
          <a:bodyPr>
            <a:spAutoFit/>
          </a:bodyPr>
          <a:lstStyle/>
          <a:p>
            <a:pPr algn="l"/>
            <a:r>
              <a:rPr lang="en-US" b="1">
                <a:solidFill>
                  <a:schemeClr val="tx1"/>
                </a:solidFill>
                <a:effectLst/>
              </a:rPr>
              <a:t>Controls, Indicators, and Constants</a:t>
            </a:r>
          </a:p>
        </p:txBody>
      </p:sp>
      <p:sp>
        <p:nvSpPr>
          <p:cNvPr id="22534" name="Rectangle 5"/>
          <p:cNvSpPr>
            <a:spLocks noChangeArrowheads="1"/>
          </p:cNvSpPr>
          <p:nvPr/>
        </p:nvSpPr>
        <p:spPr bwMode="auto">
          <a:xfrm>
            <a:off x="342900" y="2476500"/>
            <a:ext cx="3057525" cy="461963"/>
          </a:xfrm>
          <a:prstGeom prst="rect">
            <a:avLst/>
          </a:prstGeom>
          <a:noFill/>
          <a:ln w="9525">
            <a:noFill/>
            <a:miter lim="800000"/>
            <a:headEnd/>
            <a:tailEnd/>
          </a:ln>
        </p:spPr>
        <p:txBody>
          <a:bodyPr wrap="none">
            <a:spAutoFit/>
          </a:bodyPr>
          <a:lstStyle/>
          <a:p>
            <a:r>
              <a:rPr lang="en-US" b="1">
                <a:solidFill>
                  <a:srgbClr val="2424EE"/>
                </a:solidFill>
                <a:effectLst/>
              </a:rPr>
              <a:t>Block Diagram Nodes</a:t>
            </a:r>
          </a:p>
        </p:txBody>
      </p:sp>
      <p:sp>
        <p:nvSpPr>
          <p:cNvPr id="22535" name="Rectangle 6"/>
          <p:cNvSpPr>
            <a:spLocks noChangeArrowheads="1"/>
          </p:cNvSpPr>
          <p:nvPr/>
        </p:nvSpPr>
        <p:spPr bwMode="auto">
          <a:xfrm>
            <a:off x="1066800" y="3048000"/>
            <a:ext cx="2616200" cy="461963"/>
          </a:xfrm>
          <a:prstGeom prst="rect">
            <a:avLst/>
          </a:prstGeom>
          <a:noFill/>
          <a:ln w="9525">
            <a:noFill/>
            <a:miter lim="800000"/>
            <a:headEnd/>
            <a:tailEnd/>
          </a:ln>
        </p:spPr>
        <p:txBody>
          <a:bodyPr wrap="none">
            <a:spAutoFit/>
          </a:bodyPr>
          <a:lstStyle/>
          <a:p>
            <a:r>
              <a:rPr lang="en-US" b="1">
                <a:solidFill>
                  <a:schemeClr val="tx1"/>
                </a:solidFill>
                <a:effectLst/>
              </a:rPr>
              <a:t>Functions, SubVIs</a:t>
            </a:r>
          </a:p>
        </p:txBody>
      </p:sp>
      <p:sp>
        <p:nvSpPr>
          <p:cNvPr id="22536" name="Rectangle 7"/>
          <p:cNvSpPr>
            <a:spLocks noChangeArrowheads="1"/>
          </p:cNvSpPr>
          <p:nvPr/>
        </p:nvSpPr>
        <p:spPr bwMode="auto">
          <a:xfrm>
            <a:off x="5829300" y="914400"/>
            <a:ext cx="2447925" cy="461963"/>
          </a:xfrm>
          <a:prstGeom prst="rect">
            <a:avLst/>
          </a:prstGeom>
          <a:noFill/>
          <a:ln w="9525">
            <a:noFill/>
            <a:miter lim="800000"/>
            <a:headEnd/>
            <a:tailEnd/>
          </a:ln>
        </p:spPr>
        <p:txBody>
          <a:bodyPr wrap="none">
            <a:spAutoFit/>
          </a:bodyPr>
          <a:lstStyle/>
          <a:p>
            <a:r>
              <a:rPr lang="en-US" b="1">
                <a:solidFill>
                  <a:srgbClr val="2424EE"/>
                </a:solidFill>
                <a:effectLst/>
              </a:rPr>
              <a:t>Functions Palette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23"/>
          <p:cNvSpPr>
            <a:spLocks noChangeArrowheads="1"/>
          </p:cNvSpPr>
          <p:nvPr/>
        </p:nvSpPr>
        <p:spPr bwMode="auto">
          <a:xfrm>
            <a:off x="381000" y="152400"/>
            <a:ext cx="8534400" cy="1066800"/>
          </a:xfrm>
          <a:prstGeom prst="rect">
            <a:avLst/>
          </a:prstGeom>
          <a:noFill/>
          <a:ln w="9525">
            <a:noFill/>
            <a:miter lim="800000"/>
            <a:headEnd/>
            <a:tailEnd/>
          </a:ln>
        </p:spPr>
        <p:txBody>
          <a:bodyPr anchor="ctr"/>
          <a:lstStyle/>
          <a:p>
            <a:pPr algn="l" eaLnBrk="1" hangingPunct="1"/>
            <a:r>
              <a:rPr lang="en-US" sz="3600" b="1">
                <a:solidFill>
                  <a:srgbClr val="336600"/>
                </a:solidFill>
                <a:effectLst/>
                <a:latin typeface="Arial Narrow" pitchFamily="34" charset="0"/>
              </a:rPr>
              <a:t>Express VIs, VIs and Functions</a:t>
            </a:r>
          </a:p>
        </p:txBody>
      </p:sp>
      <p:sp>
        <p:nvSpPr>
          <p:cNvPr id="1029" name="Rectangle 24"/>
          <p:cNvSpPr>
            <a:spLocks noChangeArrowheads="1"/>
          </p:cNvSpPr>
          <p:nvPr/>
        </p:nvSpPr>
        <p:spPr bwMode="auto">
          <a:xfrm>
            <a:off x="381000" y="1143000"/>
            <a:ext cx="8534400" cy="4267200"/>
          </a:xfrm>
          <a:prstGeom prst="rect">
            <a:avLst/>
          </a:prstGeom>
          <a:noFill/>
          <a:ln w="9525">
            <a:noFill/>
            <a:miter lim="800000"/>
            <a:headEnd/>
            <a:tailEnd/>
          </a:ln>
        </p:spPr>
        <p:txBody>
          <a:bodyPr/>
          <a:lstStyle/>
          <a:p>
            <a:pPr marL="174625" indent="-174625" algn="l" eaLnBrk="1" hangingPunct="1">
              <a:spcBef>
                <a:spcPct val="20000"/>
              </a:spcBef>
              <a:buFontTx/>
              <a:buChar char="•"/>
            </a:pPr>
            <a:r>
              <a:rPr lang="en-US" sz="2800" b="1">
                <a:solidFill>
                  <a:srgbClr val="2424EE"/>
                </a:solidFill>
                <a:effectLst/>
                <a:latin typeface="Arial Narrow" pitchFamily="34" charset="0"/>
              </a:rPr>
              <a:t>Express VIs</a:t>
            </a:r>
            <a:r>
              <a:rPr lang="en-US" sz="2800">
                <a:solidFill>
                  <a:schemeClr val="tx1"/>
                </a:solidFill>
                <a:effectLst/>
                <a:latin typeface="Arial Narrow" pitchFamily="34" charset="0"/>
              </a:rPr>
              <a:t>: interactive VIs with configurable dialog page</a:t>
            </a:r>
          </a:p>
          <a:p>
            <a:pPr marL="174625" indent="-174625" algn="l" eaLnBrk="1" hangingPunct="1">
              <a:spcBef>
                <a:spcPct val="20000"/>
              </a:spcBef>
              <a:buFontTx/>
              <a:buChar char="•"/>
            </a:pPr>
            <a:r>
              <a:rPr lang="en-US" sz="2800" b="1">
                <a:solidFill>
                  <a:srgbClr val="2424EE"/>
                </a:solidFill>
                <a:effectLst/>
                <a:latin typeface="Arial Narrow" pitchFamily="34" charset="0"/>
              </a:rPr>
              <a:t>Standard VIs</a:t>
            </a:r>
            <a:r>
              <a:rPr lang="en-US" sz="2800">
                <a:solidFill>
                  <a:schemeClr val="tx1"/>
                </a:solidFill>
                <a:effectLst/>
                <a:latin typeface="Arial Narrow" pitchFamily="34" charset="0"/>
              </a:rPr>
              <a:t>: modularized VIs customized by wiring</a:t>
            </a:r>
          </a:p>
          <a:p>
            <a:pPr marL="174625" indent="-174625" algn="l" eaLnBrk="1" hangingPunct="1">
              <a:spcBef>
                <a:spcPct val="20000"/>
              </a:spcBef>
              <a:buFontTx/>
              <a:buChar char="•"/>
            </a:pPr>
            <a:r>
              <a:rPr lang="en-US" sz="2800" b="1">
                <a:solidFill>
                  <a:srgbClr val="2424EE"/>
                </a:solidFill>
                <a:effectLst/>
                <a:latin typeface="Arial Narrow" pitchFamily="34" charset="0"/>
              </a:rPr>
              <a:t>Functions</a:t>
            </a:r>
            <a:r>
              <a:rPr lang="en-US" sz="2800">
                <a:solidFill>
                  <a:schemeClr val="tx2"/>
                </a:solidFill>
                <a:effectLst/>
                <a:latin typeface="Arial Narrow" pitchFamily="34" charset="0"/>
              </a:rPr>
              <a:t>:</a:t>
            </a:r>
            <a:r>
              <a:rPr lang="en-US" sz="2800">
                <a:solidFill>
                  <a:schemeClr val="tx1"/>
                </a:solidFill>
                <a:effectLst/>
                <a:latin typeface="Arial Narrow" pitchFamily="34" charset="0"/>
              </a:rPr>
              <a:t> fundamental operating elements of </a:t>
            </a:r>
            <a:br>
              <a:rPr lang="en-US" sz="2800">
                <a:solidFill>
                  <a:schemeClr val="tx1"/>
                </a:solidFill>
                <a:effectLst/>
                <a:latin typeface="Arial Narrow" pitchFamily="34" charset="0"/>
              </a:rPr>
            </a:br>
            <a:r>
              <a:rPr lang="en-US" sz="2800">
                <a:solidFill>
                  <a:schemeClr val="tx1"/>
                </a:solidFill>
                <a:effectLst/>
                <a:latin typeface="Arial Narrow" pitchFamily="34" charset="0"/>
              </a:rPr>
              <a:t>LabVIEW; no front panel or block diagram</a:t>
            </a:r>
          </a:p>
        </p:txBody>
      </p:sp>
      <p:pic>
        <p:nvPicPr>
          <p:cNvPr id="1030" name="Picture 25"/>
          <p:cNvPicPr>
            <a:picLocks noChangeAspect="1" noChangeArrowheads="1"/>
          </p:cNvPicPr>
          <p:nvPr/>
        </p:nvPicPr>
        <p:blipFill>
          <a:blip r:embed="rId4"/>
          <a:srcRect/>
          <a:stretch>
            <a:fillRect/>
          </a:stretch>
        </p:blipFill>
        <p:spPr bwMode="auto">
          <a:xfrm>
            <a:off x="368300" y="3203575"/>
            <a:ext cx="3822700" cy="2381250"/>
          </a:xfrm>
          <a:prstGeom prst="rect">
            <a:avLst/>
          </a:prstGeom>
          <a:noFill/>
          <a:ln w="9525">
            <a:noFill/>
            <a:miter lim="800000"/>
            <a:headEnd/>
            <a:tailEnd/>
          </a:ln>
        </p:spPr>
      </p:pic>
      <p:pic>
        <p:nvPicPr>
          <p:cNvPr id="1031" name="Picture 26"/>
          <p:cNvPicPr>
            <a:picLocks noChangeAspect="1" noChangeArrowheads="1"/>
          </p:cNvPicPr>
          <p:nvPr/>
        </p:nvPicPr>
        <p:blipFill>
          <a:blip r:embed="rId5"/>
          <a:srcRect l="10605"/>
          <a:stretch>
            <a:fillRect/>
          </a:stretch>
        </p:blipFill>
        <p:spPr bwMode="auto">
          <a:xfrm>
            <a:off x="5321300" y="3454400"/>
            <a:ext cx="3213100" cy="1754188"/>
          </a:xfrm>
          <a:prstGeom prst="rect">
            <a:avLst/>
          </a:prstGeom>
          <a:noFill/>
          <a:ln w="9525">
            <a:noFill/>
            <a:miter lim="800000"/>
            <a:headEnd/>
            <a:tailEnd/>
          </a:ln>
        </p:spPr>
      </p:pic>
      <p:graphicFrame>
        <p:nvGraphicFramePr>
          <p:cNvPr id="1026" name="Object 27"/>
          <p:cNvGraphicFramePr>
            <a:graphicFrameLocks noChangeAspect="1"/>
          </p:cNvGraphicFramePr>
          <p:nvPr/>
        </p:nvGraphicFramePr>
        <p:xfrm>
          <a:off x="4787900" y="3582988"/>
          <a:ext cx="684213" cy="1522412"/>
        </p:xfrm>
        <a:graphic>
          <a:graphicData uri="http://schemas.openxmlformats.org/presentationml/2006/ole">
            <p:oleObj spid="_x0000_s1026" name="Bitmap Image" r:id="rId6" imgW="923810" imgH="2057143" progId="PBrush">
              <p:embed/>
            </p:oleObj>
          </a:graphicData>
        </a:graphic>
      </p:graphicFrame>
      <p:graphicFrame>
        <p:nvGraphicFramePr>
          <p:cNvPr id="1027" name="Object 28"/>
          <p:cNvGraphicFramePr>
            <a:graphicFrameLocks noChangeAspect="1"/>
          </p:cNvGraphicFramePr>
          <p:nvPr/>
        </p:nvGraphicFramePr>
        <p:xfrm>
          <a:off x="7391400" y="2362200"/>
          <a:ext cx="762000" cy="609600"/>
        </p:xfrm>
        <a:graphic>
          <a:graphicData uri="http://schemas.openxmlformats.org/presentationml/2006/ole">
            <p:oleObj spid="_x0000_s1027" name="Bitmap Image" r:id="rId7" imgW="476316" imgH="380852" progId="PBrush">
              <p:embed/>
            </p:oleObj>
          </a:graphicData>
        </a:graphic>
      </p:graphicFrame>
      <p:sp>
        <p:nvSpPr>
          <p:cNvPr id="336925" name="Text Box 29"/>
          <p:cNvSpPr txBox="1">
            <a:spLocks noChangeArrowheads="1"/>
          </p:cNvSpPr>
          <p:nvPr/>
        </p:nvSpPr>
        <p:spPr bwMode="auto">
          <a:xfrm>
            <a:off x="2133600" y="5546725"/>
            <a:ext cx="1447800" cy="396875"/>
          </a:xfrm>
          <a:prstGeom prst="rect">
            <a:avLst/>
          </a:prstGeom>
          <a:noFill/>
          <a:ln w="12700">
            <a:noFill/>
            <a:miter lim="800000"/>
            <a:headEnd/>
            <a:tailEnd/>
          </a:ln>
          <a:effectLst/>
        </p:spPr>
        <p:txBody>
          <a:bodyPr>
            <a:spAutoFit/>
          </a:bodyPr>
          <a:lstStyle/>
          <a:p>
            <a:pPr>
              <a:spcBef>
                <a:spcPct val="50000"/>
              </a:spcBef>
              <a:defRPr/>
            </a:pPr>
            <a:r>
              <a:rPr lang="en-US" sz="2000">
                <a:solidFill>
                  <a:srgbClr val="2424EE"/>
                </a:solidFill>
                <a:effectLst>
                  <a:outerShdw blurRad="38100" dist="38100" dir="2700000" algn="tl">
                    <a:srgbClr val="C0C0C0"/>
                  </a:outerShdw>
                </a:effectLst>
              </a:rPr>
              <a:t>Express VI</a:t>
            </a:r>
          </a:p>
        </p:txBody>
      </p:sp>
      <p:sp>
        <p:nvSpPr>
          <p:cNvPr id="336926" name="Text Box 30"/>
          <p:cNvSpPr txBox="1">
            <a:spLocks noChangeArrowheads="1"/>
          </p:cNvSpPr>
          <p:nvPr/>
        </p:nvSpPr>
        <p:spPr bwMode="auto">
          <a:xfrm>
            <a:off x="6477000" y="5486400"/>
            <a:ext cx="1447800" cy="396875"/>
          </a:xfrm>
          <a:prstGeom prst="rect">
            <a:avLst/>
          </a:prstGeom>
          <a:noFill/>
          <a:ln w="12700">
            <a:noFill/>
            <a:miter lim="800000"/>
            <a:headEnd/>
            <a:tailEnd/>
          </a:ln>
          <a:effectLst/>
        </p:spPr>
        <p:txBody>
          <a:bodyPr>
            <a:spAutoFit/>
          </a:bodyPr>
          <a:lstStyle/>
          <a:p>
            <a:pPr>
              <a:spcBef>
                <a:spcPct val="50000"/>
              </a:spcBef>
              <a:defRPr/>
            </a:pPr>
            <a:r>
              <a:rPr lang="en-US" sz="2000">
                <a:solidFill>
                  <a:srgbClr val="2424EE"/>
                </a:solidFill>
                <a:effectLst>
                  <a:outerShdw blurRad="38100" dist="38100" dir="2700000" algn="tl">
                    <a:srgbClr val="C0C0C0"/>
                  </a:outerShdw>
                </a:effectLst>
              </a:rPr>
              <a:t>Standard VI</a:t>
            </a:r>
          </a:p>
        </p:txBody>
      </p:sp>
      <p:sp>
        <p:nvSpPr>
          <p:cNvPr id="336927" name="Text Box 31"/>
          <p:cNvSpPr txBox="1">
            <a:spLocks noChangeArrowheads="1"/>
          </p:cNvSpPr>
          <p:nvPr/>
        </p:nvSpPr>
        <p:spPr bwMode="auto">
          <a:xfrm>
            <a:off x="6934200" y="2895600"/>
            <a:ext cx="1447800" cy="396875"/>
          </a:xfrm>
          <a:prstGeom prst="rect">
            <a:avLst/>
          </a:prstGeom>
          <a:noFill/>
          <a:ln w="12700">
            <a:noFill/>
            <a:miter lim="800000"/>
            <a:headEnd/>
            <a:tailEnd/>
          </a:ln>
          <a:effectLst/>
        </p:spPr>
        <p:txBody>
          <a:bodyPr>
            <a:spAutoFit/>
          </a:bodyPr>
          <a:lstStyle/>
          <a:p>
            <a:pPr>
              <a:spcBef>
                <a:spcPct val="50000"/>
              </a:spcBef>
              <a:defRPr/>
            </a:pPr>
            <a:r>
              <a:rPr lang="en-US" sz="2000">
                <a:solidFill>
                  <a:srgbClr val="2424EE"/>
                </a:solidFill>
                <a:effectLst>
                  <a:outerShdw blurRad="38100" dist="38100" dir="2700000" algn="tl">
                    <a:srgbClr val="C0C0C0"/>
                  </a:outerShdw>
                </a:effectLst>
              </a:rPr>
              <a:t>Function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03200"/>
            <a:ext cx="5727700" cy="627063"/>
          </a:xfrm>
        </p:spPr>
        <p:txBody>
          <a:bodyPr/>
          <a:lstStyle/>
          <a:p>
            <a:pPr eaLnBrk="1" hangingPunct="1"/>
            <a:r>
              <a:rPr lang="en-US" b="1" smtClean="0">
                <a:solidFill>
                  <a:srgbClr val="336600"/>
                </a:solidFill>
                <a:latin typeface="Times New Roman" pitchFamily="18" charset="0"/>
              </a:rPr>
              <a:t>Controls and Functions Palettes</a:t>
            </a:r>
          </a:p>
        </p:txBody>
      </p:sp>
      <p:sp>
        <p:nvSpPr>
          <p:cNvPr id="23555" name="Rectangle 3"/>
          <p:cNvSpPr>
            <a:spLocks noChangeArrowheads="1"/>
          </p:cNvSpPr>
          <p:nvPr/>
        </p:nvSpPr>
        <p:spPr bwMode="auto">
          <a:xfrm>
            <a:off x="1000125" y="5926138"/>
            <a:ext cx="3109913" cy="673100"/>
          </a:xfrm>
          <a:prstGeom prst="rect">
            <a:avLst/>
          </a:prstGeom>
          <a:noFill/>
          <a:ln w="9525">
            <a:noFill/>
            <a:miter lim="800000"/>
            <a:headEnd/>
            <a:tailEnd/>
          </a:ln>
        </p:spPr>
        <p:txBody>
          <a:bodyPr wrap="none" lIns="63500" tIns="25400" rIns="63500" bIns="25400">
            <a:spAutoFit/>
          </a:bodyPr>
          <a:lstStyle/>
          <a:p>
            <a:pPr>
              <a:lnSpc>
                <a:spcPct val="85000"/>
              </a:lnSpc>
            </a:pPr>
            <a:r>
              <a:rPr lang="en-US" b="1">
                <a:solidFill>
                  <a:schemeClr val="tx1"/>
                </a:solidFill>
                <a:effectLst/>
                <a:latin typeface="Arial" charset="0"/>
              </a:rPr>
              <a:t>   </a:t>
            </a:r>
            <a:r>
              <a:rPr lang="en-US" sz="2800" b="1">
                <a:solidFill>
                  <a:schemeClr val="tx1"/>
                </a:solidFill>
                <a:effectLst/>
                <a:latin typeface="Arial" charset="0"/>
              </a:rPr>
              <a:t>Controls Palette</a:t>
            </a:r>
          </a:p>
          <a:p>
            <a:pPr>
              <a:lnSpc>
                <a:spcPct val="85000"/>
              </a:lnSpc>
            </a:pPr>
            <a:r>
              <a:rPr lang="en-US" sz="2000" b="1">
                <a:solidFill>
                  <a:schemeClr val="tx1"/>
                </a:solidFill>
                <a:effectLst/>
                <a:latin typeface="Arial" charset="0"/>
              </a:rPr>
              <a:t>  (Front Panel Window)</a:t>
            </a:r>
          </a:p>
        </p:txBody>
      </p:sp>
      <p:sp>
        <p:nvSpPr>
          <p:cNvPr id="23556" name="Rectangle 4"/>
          <p:cNvSpPr>
            <a:spLocks noChangeArrowheads="1"/>
          </p:cNvSpPr>
          <p:nvPr/>
        </p:nvSpPr>
        <p:spPr bwMode="auto">
          <a:xfrm>
            <a:off x="5608638" y="6184900"/>
            <a:ext cx="3186112" cy="673100"/>
          </a:xfrm>
          <a:prstGeom prst="rect">
            <a:avLst/>
          </a:prstGeom>
          <a:noFill/>
          <a:ln w="9525">
            <a:noFill/>
            <a:miter lim="800000"/>
            <a:headEnd/>
            <a:tailEnd/>
          </a:ln>
        </p:spPr>
        <p:txBody>
          <a:bodyPr wrap="none" lIns="63500" tIns="25400" rIns="63500" bIns="25400">
            <a:spAutoFit/>
          </a:bodyPr>
          <a:lstStyle/>
          <a:p>
            <a:pPr>
              <a:lnSpc>
                <a:spcPct val="85000"/>
              </a:lnSpc>
            </a:pPr>
            <a:r>
              <a:rPr lang="en-US" sz="2800" b="1">
                <a:solidFill>
                  <a:schemeClr val="tx1"/>
                </a:solidFill>
                <a:effectLst/>
                <a:latin typeface="Arial" charset="0"/>
              </a:rPr>
              <a:t>Functions Palette</a:t>
            </a:r>
          </a:p>
          <a:p>
            <a:pPr>
              <a:lnSpc>
                <a:spcPct val="85000"/>
              </a:lnSpc>
            </a:pPr>
            <a:r>
              <a:rPr lang="en-US" sz="2000" b="1">
                <a:solidFill>
                  <a:schemeClr val="tx1"/>
                </a:solidFill>
                <a:effectLst/>
                <a:latin typeface="Arial" charset="0"/>
              </a:rPr>
              <a:t> (Block Diagram Window)</a:t>
            </a:r>
          </a:p>
        </p:txBody>
      </p:sp>
      <p:pic>
        <p:nvPicPr>
          <p:cNvPr id="23557" name="Picture 5"/>
          <p:cNvPicPr>
            <a:picLocks noChangeAspect="1" noChangeArrowheads="1"/>
          </p:cNvPicPr>
          <p:nvPr/>
        </p:nvPicPr>
        <p:blipFill>
          <a:blip r:embed="rId3"/>
          <a:srcRect/>
          <a:stretch>
            <a:fillRect/>
          </a:stretch>
        </p:blipFill>
        <p:spPr bwMode="auto">
          <a:xfrm>
            <a:off x="1230313" y="1123950"/>
            <a:ext cx="2724150" cy="4657725"/>
          </a:xfrm>
          <a:prstGeom prst="rect">
            <a:avLst/>
          </a:prstGeom>
          <a:noFill/>
          <a:ln w="9525">
            <a:noFill/>
            <a:miter lim="800000"/>
            <a:headEnd/>
            <a:tailEnd/>
          </a:ln>
        </p:spPr>
      </p:pic>
      <p:pic>
        <p:nvPicPr>
          <p:cNvPr id="23558" name="Picture 6"/>
          <p:cNvPicPr>
            <a:picLocks noChangeAspect="1" noChangeArrowheads="1"/>
          </p:cNvPicPr>
          <p:nvPr/>
        </p:nvPicPr>
        <p:blipFill>
          <a:blip r:embed="rId4"/>
          <a:srcRect/>
          <a:stretch>
            <a:fillRect/>
          </a:stretch>
        </p:blipFill>
        <p:spPr bwMode="auto">
          <a:xfrm>
            <a:off x="5838825" y="125413"/>
            <a:ext cx="2752725" cy="607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0" name="Rectangle 17"/>
          <p:cNvSpPr>
            <a:spLocks noChangeArrowheads="1"/>
          </p:cNvSpPr>
          <p:nvPr/>
        </p:nvSpPr>
        <p:spPr bwMode="auto">
          <a:xfrm>
            <a:off x="5334000" y="3225800"/>
            <a:ext cx="3810000" cy="2700338"/>
          </a:xfrm>
          <a:prstGeom prst="rect">
            <a:avLst/>
          </a:prstGeom>
          <a:noFill/>
          <a:ln w="9525">
            <a:noFill/>
            <a:miter lim="800000"/>
            <a:headEnd/>
            <a:tailEnd/>
          </a:ln>
        </p:spPr>
        <p:txBody>
          <a:bodyPr lIns="92075" tIns="46038" rIns="92075" bIns="46038"/>
          <a:lstStyle/>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Scrolling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Breakpoint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Probe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Color Copy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Coloring Tool</a:t>
            </a:r>
          </a:p>
        </p:txBody>
      </p:sp>
      <p:sp>
        <p:nvSpPr>
          <p:cNvPr id="2061" name="Rectangle 18"/>
          <p:cNvSpPr>
            <a:spLocks noGrp="1" noChangeArrowheads="1"/>
          </p:cNvSpPr>
          <p:nvPr>
            <p:ph type="title" idx="4294967295"/>
          </p:nvPr>
        </p:nvSpPr>
        <p:spPr>
          <a:xfrm>
            <a:off x="615950" y="165100"/>
            <a:ext cx="6665913" cy="987425"/>
          </a:xfrm>
        </p:spPr>
        <p:txBody>
          <a:bodyPr/>
          <a:lstStyle/>
          <a:p>
            <a:pPr eaLnBrk="1" hangingPunct="1"/>
            <a:r>
              <a:rPr lang="en-US" sz="4000" b="1" smtClean="0">
                <a:solidFill>
                  <a:srgbClr val="336600"/>
                </a:solidFill>
              </a:rPr>
              <a:t>Tools Palette</a:t>
            </a:r>
          </a:p>
        </p:txBody>
      </p:sp>
      <p:grpSp>
        <p:nvGrpSpPr>
          <p:cNvPr id="2062" name="Group 26"/>
          <p:cNvGrpSpPr>
            <a:grpSpLocks/>
          </p:cNvGrpSpPr>
          <p:nvPr/>
        </p:nvGrpSpPr>
        <p:grpSpPr bwMode="auto">
          <a:xfrm>
            <a:off x="520700" y="1103313"/>
            <a:ext cx="7350125" cy="5321300"/>
            <a:chOff x="328" y="695"/>
            <a:chExt cx="4630" cy="3352"/>
          </a:xfrm>
        </p:grpSpPr>
        <p:sp>
          <p:nvSpPr>
            <p:cNvPr id="2063" name="Rectangle 2"/>
            <p:cNvSpPr>
              <a:spLocks noChangeArrowheads="1"/>
            </p:cNvSpPr>
            <p:nvPr/>
          </p:nvSpPr>
          <p:spPr bwMode="auto">
            <a:xfrm>
              <a:off x="768" y="2151"/>
              <a:ext cx="2400" cy="1665"/>
            </a:xfrm>
            <a:prstGeom prst="rect">
              <a:avLst/>
            </a:prstGeom>
            <a:noFill/>
            <a:ln w="9525">
              <a:noFill/>
              <a:miter lim="800000"/>
              <a:headEnd/>
              <a:tailEnd/>
            </a:ln>
          </p:spPr>
          <p:txBody>
            <a:bodyPr lIns="92075" tIns="46038" rIns="92075" bIns="46038"/>
            <a:lstStyle/>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Operating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Positioning/Resizing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Labeling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Wiring Tool</a:t>
              </a:r>
            </a:p>
            <a:p>
              <a:pPr marL="346075" indent="-346075" algn="l" defTabSz="915988">
                <a:lnSpc>
                  <a:spcPct val="150000"/>
                </a:lnSpc>
                <a:spcBef>
                  <a:spcPct val="20000"/>
                </a:spcBef>
                <a:buFont typeface="Webdings" pitchFamily="18" charset="2"/>
                <a:buNone/>
              </a:pPr>
              <a:r>
                <a:rPr lang="en-US" sz="2000" b="1">
                  <a:solidFill>
                    <a:schemeClr val="tx1"/>
                  </a:solidFill>
                  <a:effectLst/>
                  <a:latin typeface="Arial" charset="0"/>
                </a:rPr>
                <a:t>Shortcut Menu Tool</a:t>
              </a:r>
            </a:p>
          </p:txBody>
        </p:sp>
        <p:pic>
          <p:nvPicPr>
            <p:cNvPr id="2064" name="Picture 3"/>
            <p:cNvPicPr>
              <a:picLocks noChangeArrowheads="1"/>
            </p:cNvPicPr>
            <p:nvPr/>
          </p:nvPicPr>
          <p:blipFill>
            <a:blip r:embed="rId4"/>
            <a:srcRect/>
            <a:stretch>
              <a:fillRect/>
            </a:stretch>
          </p:blipFill>
          <p:spPr bwMode="auto">
            <a:xfrm>
              <a:off x="480" y="2867"/>
              <a:ext cx="196" cy="196"/>
            </a:xfrm>
            <a:prstGeom prst="rect">
              <a:avLst/>
            </a:prstGeom>
            <a:noFill/>
            <a:ln w="9525">
              <a:noFill/>
              <a:miter lim="800000"/>
              <a:headEnd/>
              <a:tailEnd/>
            </a:ln>
          </p:spPr>
        </p:pic>
        <p:sp>
          <p:nvSpPr>
            <p:cNvPr id="2065" name="Rectangle 4"/>
            <p:cNvSpPr>
              <a:spLocks noChangeArrowheads="1"/>
            </p:cNvSpPr>
            <p:nvPr/>
          </p:nvSpPr>
          <p:spPr bwMode="auto">
            <a:xfrm>
              <a:off x="328" y="2823"/>
              <a:ext cx="2412" cy="1224"/>
            </a:xfrm>
            <a:prstGeom prst="rect">
              <a:avLst/>
            </a:prstGeom>
            <a:noFill/>
            <a:ln w="9525">
              <a:noFill/>
              <a:miter lim="800000"/>
              <a:headEnd/>
              <a:tailEnd/>
            </a:ln>
          </p:spPr>
          <p:txBody>
            <a:bodyPr lIns="92075" tIns="46038" rIns="92075" bIns="46038"/>
            <a:lstStyle/>
            <a:p>
              <a:pPr marL="285750" indent="-285750" algn="l">
                <a:lnSpc>
                  <a:spcPct val="160000"/>
                </a:lnSpc>
                <a:spcBef>
                  <a:spcPct val="30000"/>
                </a:spcBef>
              </a:pPr>
              <a:endParaRPr lang="en-US" sz="1800" b="1">
                <a:solidFill>
                  <a:schemeClr val="tx1"/>
                </a:solidFill>
                <a:effectLst/>
                <a:latin typeface="Arial" charset="0"/>
              </a:endParaRPr>
            </a:p>
            <a:p>
              <a:pPr marL="285750" indent="-285750" algn="l">
                <a:lnSpc>
                  <a:spcPct val="160000"/>
                </a:lnSpc>
                <a:spcBef>
                  <a:spcPct val="30000"/>
                </a:spcBef>
              </a:pPr>
              <a:endParaRPr lang="en-US" sz="1800" b="1">
                <a:solidFill>
                  <a:schemeClr val="tx1"/>
                </a:solidFill>
                <a:effectLst/>
                <a:latin typeface="Arial" charset="0"/>
              </a:endParaRPr>
            </a:p>
          </p:txBody>
        </p:sp>
        <p:sp>
          <p:nvSpPr>
            <p:cNvPr id="2066" name="Rectangle 5"/>
            <p:cNvSpPr>
              <a:spLocks noChangeArrowheads="1"/>
            </p:cNvSpPr>
            <p:nvPr/>
          </p:nvSpPr>
          <p:spPr bwMode="auto">
            <a:xfrm>
              <a:off x="979" y="792"/>
              <a:ext cx="3120" cy="960"/>
            </a:xfrm>
            <a:prstGeom prst="rect">
              <a:avLst/>
            </a:prstGeom>
            <a:noFill/>
            <a:ln w="9525">
              <a:noFill/>
              <a:miter lim="800000"/>
              <a:headEnd/>
              <a:tailEnd/>
            </a:ln>
          </p:spPr>
          <p:txBody>
            <a:bodyPr lIns="92075" tIns="46038" rIns="92075" bIns="46038"/>
            <a:lstStyle/>
            <a:p>
              <a:pPr marL="285750" indent="-285750" algn="l">
                <a:buFontTx/>
                <a:buChar char="•"/>
              </a:pPr>
              <a:r>
                <a:rPr lang="en-US" b="1">
                  <a:solidFill>
                    <a:schemeClr val="tx1"/>
                  </a:solidFill>
                  <a:effectLst/>
                  <a:latin typeface="Arial" charset="0"/>
                </a:rPr>
                <a:t>Floating Palette</a:t>
              </a:r>
            </a:p>
            <a:p>
              <a:pPr marL="285750" indent="-285750" algn="l">
                <a:buFontTx/>
                <a:buChar char="•"/>
              </a:pPr>
              <a:r>
                <a:rPr lang="en-US" b="1">
                  <a:solidFill>
                    <a:schemeClr val="tx1"/>
                  </a:solidFill>
                  <a:effectLst/>
                  <a:latin typeface="Arial" charset="0"/>
                </a:rPr>
                <a:t>Used to operate and modify front panel and block diagram objects.</a:t>
              </a:r>
            </a:p>
          </p:txBody>
        </p:sp>
        <p:graphicFrame>
          <p:nvGraphicFramePr>
            <p:cNvPr id="2050" name="Object 7"/>
            <p:cNvGraphicFramePr>
              <a:graphicFrameLocks/>
            </p:cNvGraphicFramePr>
            <p:nvPr/>
          </p:nvGraphicFramePr>
          <p:xfrm>
            <a:off x="480" y="2195"/>
            <a:ext cx="229" cy="229"/>
          </p:xfrm>
          <a:graphic>
            <a:graphicData uri="http://schemas.openxmlformats.org/presentationml/2006/ole">
              <p:oleObj spid="_x0000_s2050" name="Bitmap Image" r:id="rId5" imgW="181096" imgH="181096" progId="PBrush">
                <p:embed/>
              </p:oleObj>
            </a:graphicData>
          </a:graphic>
        </p:graphicFrame>
        <p:graphicFrame>
          <p:nvGraphicFramePr>
            <p:cNvPr id="2051" name="Object 8"/>
            <p:cNvGraphicFramePr>
              <a:graphicFrameLocks/>
            </p:cNvGraphicFramePr>
            <p:nvPr/>
          </p:nvGraphicFramePr>
          <p:xfrm>
            <a:off x="480" y="2529"/>
            <a:ext cx="206" cy="242"/>
          </p:xfrm>
          <a:graphic>
            <a:graphicData uri="http://schemas.openxmlformats.org/presentationml/2006/ole">
              <p:oleObj spid="_x0000_s2051" name="Bitmap Image" r:id="rId6" imgW="230040" imgH="269640" progId="PBrush">
                <p:embed/>
              </p:oleObj>
            </a:graphicData>
          </a:graphic>
        </p:graphicFrame>
        <p:graphicFrame>
          <p:nvGraphicFramePr>
            <p:cNvPr id="2052" name="Object 9"/>
            <p:cNvGraphicFramePr>
              <a:graphicFrameLocks/>
            </p:cNvGraphicFramePr>
            <p:nvPr/>
          </p:nvGraphicFramePr>
          <p:xfrm>
            <a:off x="480" y="2867"/>
            <a:ext cx="213" cy="208"/>
          </p:xfrm>
          <a:graphic>
            <a:graphicData uri="http://schemas.openxmlformats.org/presentationml/2006/ole">
              <p:oleObj spid="_x0000_s2052" name="Bitmap Image" r:id="rId7" imgW="296640" imgH="288720" progId="PBrush">
                <p:embed/>
              </p:oleObj>
            </a:graphicData>
          </a:graphic>
        </p:graphicFrame>
        <p:graphicFrame>
          <p:nvGraphicFramePr>
            <p:cNvPr id="2053" name="Object 10"/>
            <p:cNvGraphicFramePr>
              <a:graphicFrameLocks/>
            </p:cNvGraphicFramePr>
            <p:nvPr/>
          </p:nvGraphicFramePr>
          <p:xfrm>
            <a:off x="480" y="3196"/>
            <a:ext cx="253" cy="247"/>
          </p:xfrm>
          <a:graphic>
            <a:graphicData uri="http://schemas.openxmlformats.org/presentationml/2006/ole">
              <p:oleObj spid="_x0000_s2053" name="Bitmap Image" r:id="rId8" imgW="296640" imgH="288720" progId="PBrush">
                <p:embed/>
              </p:oleObj>
            </a:graphicData>
          </a:graphic>
        </p:graphicFrame>
        <p:graphicFrame>
          <p:nvGraphicFramePr>
            <p:cNvPr id="2054" name="Object 11"/>
            <p:cNvGraphicFramePr>
              <a:graphicFrameLocks/>
            </p:cNvGraphicFramePr>
            <p:nvPr/>
          </p:nvGraphicFramePr>
          <p:xfrm>
            <a:off x="480" y="3539"/>
            <a:ext cx="238" cy="232"/>
          </p:xfrm>
          <a:graphic>
            <a:graphicData uri="http://schemas.openxmlformats.org/presentationml/2006/ole">
              <p:oleObj spid="_x0000_s2054" name="Bitmap Image" r:id="rId9" imgW="296640" imgH="288720" progId="PBrush">
                <p:embed/>
              </p:oleObj>
            </a:graphicData>
          </a:graphic>
        </p:graphicFrame>
        <p:graphicFrame>
          <p:nvGraphicFramePr>
            <p:cNvPr id="2055" name="Object 12"/>
            <p:cNvGraphicFramePr>
              <a:graphicFrameLocks/>
            </p:cNvGraphicFramePr>
            <p:nvPr/>
          </p:nvGraphicFramePr>
          <p:xfrm>
            <a:off x="3120" y="2207"/>
            <a:ext cx="246" cy="246"/>
          </p:xfrm>
          <a:graphic>
            <a:graphicData uri="http://schemas.openxmlformats.org/presentationml/2006/ole">
              <p:oleObj spid="_x0000_s2055" name="Bitmap Image" r:id="rId10" imgW="296640" imgH="296640" progId="PBrush">
                <p:embed/>
              </p:oleObj>
            </a:graphicData>
          </a:graphic>
        </p:graphicFrame>
        <p:graphicFrame>
          <p:nvGraphicFramePr>
            <p:cNvPr id="2056" name="Object 13"/>
            <p:cNvGraphicFramePr>
              <a:graphicFrameLocks/>
            </p:cNvGraphicFramePr>
            <p:nvPr/>
          </p:nvGraphicFramePr>
          <p:xfrm>
            <a:off x="3143" y="2591"/>
            <a:ext cx="234" cy="225"/>
          </p:xfrm>
          <a:graphic>
            <a:graphicData uri="http://schemas.openxmlformats.org/presentationml/2006/ole">
              <p:oleObj spid="_x0000_s2056" name="Bitmap Image" r:id="rId11" imgW="288720" imgH="277560" progId="PBrush">
                <p:embed/>
              </p:oleObj>
            </a:graphicData>
          </a:graphic>
        </p:graphicFrame>
        <p:graphicFrame>
          <p:nvGraphicFramePr>
            <p:cNvPr id="2057" name="Object 14"/>
            <p:cNvGraphicFramePr>
              <a:graphicFrameLocks/>
            </p:cNvGraphicFramePr>
            <p:nvPr/>
          </p:nvGraphicFramePr>
          <p:xfrm>
            <a:off x="3120" y="2881"/>
            <a:ext cx="239" cy="190"/>
          </p:xfrm>
          <a:graphic>
            <a:graphicData uri="http://schemas.openxmlformats.org/presentationml/2006/ole">
              <p:oleObj spid="_x0000_s2057" name="Bitmap Image" r:id="rId12" imgW="288720" imgH="230040" progId="PBrush">
                <p:embed/>
              </p:oleObj>
            </a:graphicData>
          </a:graphic>
        </p:graphicFrame>
        <p:graphicFrame>
          <p:nvGraphicFramePr>
            <p:cNvPr id="2058" name="Object 15"/>
            <p:cNvGraphicFramePr>
              <a:graphicFrameLocks/>
            </p:cNvGraphicFramePr>
            <p:nvPr/>
          </p:nvGraphicFramePr>
          <p:xfrm>
            <a:off x="3124" y="3167"/>
            <a:ext cx="220" cy="214"/>
          </p:xfrm>
          <a:graphic>
            <a:graphicData uri="http://schemas.openxmlformats.org/presentationml/2006/ole">
              <p:oleObj spid="_x0000_s2058" name="Bitmap Image" r:id="rId13" imgW="296640" imgH="288720" progId="PBrush">
                <p:embed/>
              </p:oleObj>
            </a:graphicData>
          </a:graphic>
        </p:graphicFrame>
        <p:graphicFrame>
          <p:nvGraphicFramePr>
            <p:cNvPr id="2059" name="Object 16"/>
            <p:cNvGraphicFramePr>
              <a:graphicFrameLocks/>
            </p:cNvGraphicFramePr>
            <p:nvPr/>
          </p:nvGraphicFramePr>
          <p:xfrm>
            <a:off x="2880" y="3441"/>
            <a:ext cx="494" cy="302"/>
          </p:xfrm>
          <a:graphic>
            <a:graphicData uri="http://schemas.openxmlformats.org/presentationml/2006/ole">
              <p:oleObj spid="_x0000_s2059" name="Bitmap Image" r:id="rId14" imgW="706320" imgH="431640" progId="PBrush">
                <p:embed/>
              </p:oleObj>
            </a:graphicData>
          </a:graphic>
        </p:graphicFrame>
        <p:pic>
          <p:nvPicPr>
            <p:cNvPr id="2067" name="Picture 21"/>
            <p:cNvPicPr>
              <a:picLocks noChangeAspect="1" noChangeArrowheads="1"/>
            </p:cNvPicPr>
            <p:nvPr/>
          </p:nvPicPr>
          <p:blipFill>
            <a:blip r:embed="rId15"/>
            <a:srcRect/>
            <a:stretch>
              <a:fillRect/>
            </a:stretch>
          </p:blipFill>
          <p:spPr bwMode="auto">
            <a:xfrm>
              <a:off x="340" y="695"/>
              <a:ext cx="518" cy="1056"/>
            </a:xfrm>
            <a:prstGeom prst="rect">
              <a:avLst/>
            </a:prstGeom>
            <a:noFill/>
            <a:ln w="12700">
              <a:noFill/>
              <a:miter lim="800000"/>
              <a:headEnd type="none" w="sm" len="sm"/>
              <a:tailEnd type="none" w="sm" len="sm"/>
            </a:ln>
          </p:spPr>
        </p:pic>
        <p:pic>
          <p:nvPicPr>
            <p:cNvPr id="2068" name="Picture 24"/>
            <p:cNvPicPr>
              <a:picLocks noChangeAspect="1" noChangeArrowheads="1"/>
            </p:cNvPicPr>
            <p:nvPr/>
          </p:nvPicPr>
          <p:blipFill>
            <a:blip r:embed="rId16"/>
            <a:srcRect/>
            <a:stretch>
              <a:fillRect/>
            </a:stretch>
          </p:blipFill>
          <p:spPr bwMode="auto">
            <a:xfrm>
              <a:off x="2082" y="1836"/>
              <a:ext cx="701" cy="213"/>
            </a:xfrm>
            <a:prstGeom prst="rect">
              <a:avLst/>
            </a:prstGeom>
            <a:noFill/>
            <a:ln w="12700" algn="ctr">
              <a:noFill/>
              <a:miter lim="800000"/>
              <a:headEnd/>
              <a:tailEnd/>
            </a:ln>
          </p:spPr>
        </p:pic>
        <p:sp>
          <p:nvSpPr>
            <p:cNvPr id="2069" name="Text Box 25"/>
            <p:cNvSpPr txBox="1">
              <a:spLocks noChangeArrowheads="1"/>
            </p:cNvSpPr>
            <p:nvPr/>
          </p:nvSpPr>
          <p:spPr bwMode="auto">
            <a:xfrm>
              <a:off x="2923" y="1815"/>
              <a:ext cx="2035" cy="250"/>
            </a:xfrm>
            <a:prstGeom prst="rect">
              <a:avLst/>
            </a:prstGeom>
            <a:noFill/>
            <a:ln w="12700" algn="ctr">
              <a:noFill/>
              <a:miter lim="800000"/>
              <a:headEnd/>
              <a:tailEnd/>
            </a:ln>
          </p:spPr>
          <p:txBody>
            <a:bodyPr wrap="none">
              <a:spAutoFit/>
            </a:bodyPr>
            <a:lstStyle/>
            <a:p>
              <a:r>
                <a:rPr lang="en-US" sz="2000" b="1">
                  <a:solidFill>
                    <a:schemeClr val="tx1"/>
                  </a:solidFill>
                  <a:effectLst/>
                  <a:latin typeface="Arial" charset="0"/>
                </a:rPr>
                <a:t>Automatic Selection Tool</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8" name="Rectangle 27"/>
          <p:cNvSpPr>
            <a:spLocks noGrp="1" noChangeArrowheads="1"/>
          </p:cNvSpPr>
          <p:nvPr>
            <p:ph type="title" idx="4294967295"/>
          </p:nvPr>
        </p:nvSpPr>
        <p:spPr>
          <a:xfrm>
            <a:off x="385763" y="0"/>
            <a:ext cx="7772400" cy="1143000"/>
          </a:xfrm>
        </p:spPr>
        <p:txBody>
          <a:bodyPr/>
          <a:lstStyle/>
          <a:p>
            <a:pPr eaLnBrk="1" hangingPunct="1"/>
            <a:r>
              <a:rPr lang="en-US" sz="4000" b="1" smtClean="0">
                <a:solidFill>
                  <a:srgbClr val="336600"/>
                </a:solidFill>
              </a:rPr>
              <a:t>Status Toolbar</a:t>
            </a:r>
          </a:p>
        </p:txBody>
      </p:sp>
      <p:grpSp>
        <p:nvGrpSpPr>
          <p:cNvPr id="3089" name="Group 62"/>
          <p:cNvGrpSpPr>
            <a:grpSpLocks/>
          </p:cNvGrpSpPr>
          <p:nvPr/>
        </p:nvGrpSpPr>
        <p:grpSpPr bwMode="auto">
          <a:xfrm>
            <a:off x="346075" y="1379538"/>
            <a:ext cx="8537575" cy="4852987"/>
            <a:chOff x="218" y="869"/>
            <a:chExt cx="5378" cy="3057"/>
          </a:xfrm>
        </p:grpSpPr>
        <p:sp>
          <p:nvSpPr>
            <p:cNvPr id="3090" name="Rectangle 3"/>
            <p:cNvSpPr>
              <a:spLocks noChangeArrowheads="1"/>
            </p:cNvSpPr>
            <p:nvPr/>
          </p:nvSpPr>
          <p:spPr bwMode="auto">
            <a:xfrm>
              <a:off x="1283" y="1248"/>
              <a:ext cx="1723" cy="2678"/>
            </a:xfrm>
            <a:prstGeom prst="rect">
              <a:avLst/>
            </a:prstGeom>
            <a:noFill/>
            <a:ln w="9525">
              <a:noFill/>
              <a:miter lim="800000"/>
              <a:headEnd/>
              <a:tailEnd/>
            </a:ln>
          </p:spPr>
          <p:txBody>
            <a:bodyPr lIns="63500" tIns="25400" rIns="63500" bIns="25400">
              <a:spAutoFit/>
            </a:bodyPr>
            <a:lstStyle/>
            <a:p>
              <a:pPr algn="l">
                <a:lnSpc>
                  <a:spcPct val="85000"/>
                </a:lnSpc>
              </a:pPr>
              <a:r>
                <a:rPr lang="en-US" sz="1800" b="1">
                  <a:solidFill>
                    <a:schemeClr val="tx1"/>
                  </a:solidFill>
                  <a:effectLst/>
                  <a:latin typeface="Arial" charset="0"/>
                </a:rPr>
                <a:t>Run Button </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Continuous Run Button</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Abort Execution</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Pause/Continue Button</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Text Settings</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Align Objects</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Distribute Objects</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Reorder</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Resize front panel objects</a:t>
              </a:r>
            </a:p>
          </p:txBody>
        </p:sp>
        <p:pic>
          <p:nvPicPr>
            <p:cNvPr id="3091" name="Picture 4"/>
            <p:cNvPicPr>
              <a:picLocks noChangeArrowheads="1"/>
            </p:cNvPicPr>
            <p:nvPr/>
          </p:nvPicPr>
          <p:blipFill>
            <a:blip r:embed="rId4"/>
            <a:srcRect/>
            <a:stretch>
              <a:fillRect/>
            </a:stretch>
          </p:blipFill>
          <p:spPr bwMode="auto">
            <a:xfrm>
              <a:off x="975" y="1245"/>
              <a:ext cx="192" cy="168"/>
            </a:xfrm>
            <a:prstGeom prst="rect">
              <a:avLst/>
            </a:prstGeom>
            <a:noFill/>
            <a:ln w="9525">
              <a:noFill/>
              <a:miter lim="800000"/>
              <a:headEnd/>
              <a:tailEnd/>
            </a:ln>
          </p:spPr>
        </p:pic>
        <p:sp>
          <p:nvSpPr>
            <p:cNvPr id="3092" name="Rectangle 6"/>
            <p:cNvSpPr>
              <a:spLocks noChangeArrowheads="1"/>
            </p:cNvSpPr>
            <p:nvPr/>
          </p:nvSpPr>
          <p:spPr bwMode="auto">
            <a:xfrm>
              <a:off x="3796" y="2077"/>
              <a:ext cx="1800" cy="1355"/>
            </a:xfrm>
            <a:prstGeom prst="rect">
              <a:avLst/>
            </a:prstGeom>
            <a:noFill/>
            <a:ln w="9525">
              <a:noFill/>
              <a:miter lim="800000"/>
              <a:headEnd/>
              <a:tailEnd/>
            </a:ln>
          </p:spPr>
          <p:txBody>
            <a:bodyPr lIns="63500" tIns="25400" rIns="63500" bIns="25400">
              <a:spAutoFit/>
            </a:bodyPr>
            <a:lstStyle/>
            <a:p>
              <a:pPr algn="l">
                <a:lnSpc>
                  <a:spcPct val="85000"/>
                </a:lnSpc>
              </a:pPr>
              <a:r>
                <a:rPr lang="en-US" sz="1800" b="1">
                  <a:solidFill>
                    <a:schemeClr val="tx1"/>
                  </a:solidFill>
                  <a:effectLst/>
                  <a:latin typeface="Arial" charset="0"/>
                </a:rPr>
                <a:t>Execution Highlighting Button</a:t>
              </a:r>
            </a:p>
            <a:p>
              <a:pPr algn="l">
                <a:lnSpc>
                  <a:spcPct val="85000"/>
                </a:lnSpc>
              </a:pPr>
              <a:r>
                <a:rPr lang="en-US" sz="1800" b="1">
                  <a:solidFill>
                    <a:schemeClr val="tx1"/>
                  </a:solidFill>
                  <a:effectLst/>
                  <a:latin typeface="Arial" charset="0"/>
                </a:rPr>
                <a:t> </a:t>
              </a:r>
            </a:p>
            <a:p>
              <a:pPr algn="l">
                <a:lnSpc>
                  <a:spcPct val="85000"/>
                </a:lnSpc>
              </a:pPr>
              <a:r>
                <a:rPr lang="en-US" sz="1800" b="1">
                  <a:solidFill>
                    <a:schemeClr val="tx1"/>
                  </a:solidFill>
                  <a:effectLst/>
                  <a:latin typeface="Arial" charset="0"/>
                </a:rPr>
                <a:t>Step Into Button</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Step Over Button</a:t>
              </a:r>
            </a:p>
            <a:p>
              <a:pPr algn="l">
                <a:lnSpc>
                  <a:spcPct val="85000"/>
                </a:lnSpc>
              </a:pPr>
              <a:endParaRPr lang="en-US" sz="1800" b="1">
                <a:solidFill>
                  <a:schemeClr val="tx1"/>
                </a:solidFill>
                <a:effectLst/>
                <a:latin typeface="Arial" charset="0"/>
              </a:endParaRPr>
            </a:p>
            <a:p>
              <a:pPr algn="l">
                <a:lnSpc>
                  <a:spcPct val="85000"/>
                </a:lnSpc>
              </a:pPr>
              <a:r>
                <a:rPr lang="en-US" sz="1800" b="1">
                  <a:solidFill>
                    <a:schemeClr val="tx1"/>
                  </a:solidFill>
                  <a:effectLst/>
                  <a:latin typeface="Arial" charset="0"/>
                </a:rPr>
                <a:t>Step Out Button</a:t>
              </a:r>
            </a:p>
            <a:p>
              <a:pPr algn="l">
                <a:lnSpc>
                  <a:spcPct val="85000"/>
                </a:lnSpc>
              </a:pPr>
              <a:endParaRPr lang="en-US" sz="1800" b="1">
                <a:solidFill>
                  <a:schemeClr val="tx1"/>
                </a:solidFill>
                <a:effectLst/>
                <a:latin typeface="Arial" charset="0"/>
              </a:endParaRPr>
            </a:p>
          </p:txBody>
        </p:sp>
        <p:sp>
          <p:nvSpPr>
            <p:cNvPr id="3093" name="Rectangle 9"/>
            <p:cNvSpPr>
              <a:spLocks noChangeArrowheads="1"/>
            </p:cNvSpPr>
            <p:nvPr/>
          </p:nvSpPr>
          <p:spPr bwMode="auto">
            <a:xfrm>
              <a:off x="3460" y="1511"/>
              <a:ext cx="1872" cy="358"/>
            </a:xfrm>
            <a:prstGeom prst="rect">
              <a:avLst/>
            </a:prstGeom>
            <a:noFill/>
            <a:ln w="9525">
              <a:noFill/>
              <a:miter lim="800000"/>
              <a:headEnd/>
              <a:tailEnd/>
            </a:ln>
          </p:spPr>
          <p:txBody>
            <a:bodyPr lIns="63500" tIns="25400" rIns="63500" bIns="25400">
              <a:spAutoFit/>
            </a:bodyPr>
            <a:lstStyle/>
            <a:p>
              <a:pPr algn="l">
                <a:lnSpc>
                  <a:spcPct val="85000"/>
                </a:lnSpc>
              </a:pPr>
              <a:r>
                <a:rPr lang="en-US" sz="2000" b="1">
                  <a:solidFill>
                    <a:srgbClr val="4159D1"/>
                  </a:solidFill>
                  <a:effectLst/>
                  <a:latin typeface="Arial" charset="0"/>
                </a:rPr>
                <a:t>Additional Buttons on the Diagram Toolbar</a:t>
              </a:r>
            </a:p>
          </p:txBody>
        </p:sp>
        <p:graphicFrame>
          <p:nvGraphicFramePr>
            <p:cNvPr id="3074" name="Object 46"/>
            <p:cNvGraphicFramePr>
              <a:graphicFrameLocks noChangeAspect="1"/>
            </p:cNvGraphicFramePr>
            <p:nvPr/>
          </p:nvGraphicFramePr>
          <p:xfrm>
            <a:off x="872" y="3571"/>
            <a:ext cx="339" cy="220"/>
          </p:xfrm>
          <a:graphic>
            <a:graphicData uri="http://schemas.openxmlformats.org/presentationml/2006/ole">
              <p:oleObj spid="_x0000_s3074" name="Bitmap Image" r:id="rId5" imgW="352474" imgH="228571" progId="PBrush">
                <p:embed/>
              </p:oleObj>
            </a:graphicData>
          </a:graphic>
        </p:graphicFrame>
        <p:graphicFrame>
          <p:nvGraphicFramePr>
            <p:cNvPr id="3075" name="Object 47"/>
            <p:cNvGraphicFramePr>
              <a:graphicFrameLocks noChangeAspect="1"/>
            </p:cNvGraphicFramePr>
            <p:nvPr/>
          </p:nvGraphicFramePr>
          <p:xfrm>
            <a:off x="243" y="869"/>
            <a:ext cx="5299" cy="282"/>
          </p:xfrm>
          <a:graphic>
            <a:graphicData uri="http://schemas.openxmlformats.org/presentationml/2006/ole">
              <p:oleObj spid="_x0000_s3075" name="Bitmap Image" r:id="rId6" imgW="4296375" imgH="228571" progId="PBrush">
                <p:embed/>
              </p:oleObj>
            </a:graphicData>
          </a:graphic>
        </p:graphicFrame>
        <p:graphicFrame>
          <p:nvGraphicFramePr>
            <p:cNvPr id="3076" name="Object 48"/>
            <p:cNvGraphicFramePr>
              <a:graphicFrameLocks noChangeAspect="1"/>
            </p:cNvGraphicFramePr>
            <p:nvPr/>
          </p:nvGraphicFramePr>
          <p:xfrm>
            <a:off x="751" y="1224"/>
            <a:ext cx="460" cy="221"/>
          </p:xfrm>
          <a:graphic>
            <a:graphicData uri="http://schemas.openxmlformats.org/presentationml/2006/ole">
              <p:oleObj spid="_x0000_s3076" name="Bitmap Image" r:id="rId7" imgW="495369" imgH="237969" progId="PBrush">
                <p:embed/>
              </p:oleObj>
            </a:graphicData>
          </a:graphic>
        </p:graphicFrame>
        <p:graphicFrame>
          <p:nvGraphicFramePr>
            <p:cNvPr id="3077" name="Object 49"/>
            <p:cNvGraphicFramePr>
              <a:graphicFrameLocks noChangeAspect="1"/>
            </p:cNvGraphicFramePr>
            <p:nvPr/>
          </p:nvGraphicFramePr>
          <p:xfrm>
            <a:off x="751" y="1490"/>
            <a:ext cx="460" cy="230"/>
          </p:xfrm>
          <a:graphic>
            <a:graphicData uri="http://schemas.openxmlformats.org/presentationml/2006/ole">
              <p:oleObj spid="_x0000_s3077" name="Bitmap Image" r:id="rId8" imgW="495369" imgH="247685" progId="PBrush">
                <p:embed/>
              </p:oleObj>
            </a:graphicData>
          </a:graphic>
        </p:graphicFrame>
        <p:graphicFrame>
          <p:nvGraphicFramePr>
            <p:cNvPr id="3078" name="Object 50"/>
            <p:cNvGraphicFramePr>
              <a:graphicFrameLocks noChangeAspect="1"/>
            </p:cNvGraphicFramePr>
            <p:nvPr/>
          </p:nvGraphicFramePr>
          <p:xfrm>
            <a:off x="993" y="1780"/>
            <a:ext cx="218" cy="210"/>
          </p:xfrm>
          <a:graphic>
            <a:graphicData uri="http://schemas.openxmlformats.org/presentationml/2006/ole">
              <p:oleObj spid="_x0000_s3078" name="Bitmap Image" r:id="rId9" imgW="257007" imgH="247685" progId="PBrush">
                <p:embed/>
              </p:oleObj>
            </a:graphicData>
          </a:graphic>
        </p:graphicFrame>
        <p:graphicFrame>
          <p:nvGraphicFramePr>
            <p:cNvPr id="3079" name="Object 51"/>
            <p:cNvGraphicFramePr>
              <a:graphicFrameLocks noChangeAspect="1"/>
            </p:cNvGraphicFramePr>
            <p:nvPr/>
          </p:nvGraphicFramePr>
          <p:xfrm>
            <a:off x="993" y="2071"/>
            <a:ext cx="242" cy="234"/>
          </p:xfrm>
          <a:graphic>
            <a:graphicData uri="http://schemas.openxmlformats.org/presentationml/2006/ole">
              <p:oleObj spid="_x0000_s3079" name="Bitmap Image" r:id="rId10" imgW="276117" imgH="266737" progId="PBrush">
                <p:embed/>
              </p:oleObj>
            </a:graphicData>
          </a:graphic>
        </p:graphicFrame>
        <p:graphicFrame>
          <p:nvGraphicFramePr>
            <p:cNvPr id="3080" name="Object 52"/>
            <p:cNvGraphicFramePr>
              <a:graphicFrameLocks noChangeAspect="1"/>
            </p:cNvGraphicFramePr>
            <p:nvPr/>
          </p:nvGraphicFramePr>
          <p:xfrm>
            <a:off x="218" y="2436"/>
            <a:ext cx="1065" cy="143"/>
          </p:xfrm>
          <a:graphic>
            <a:graphicData uri="http://schemas.openxmlformats.org/presentationml/2006/ole">
              <p:oleObj spid="_x0000_s3080" name="Bitmap Image" r:id="rId11" imgW="1419048" imgH="190426" progId="PBrush">
                <p:embed/>
              </p:oleObj>
            </a:graphicData>
          </a:graphic>
        </p:graphicFrame>
        <p:graphicFrame>
          <p:nvGraphicFramePr>
            <p:cNvPr id="3081" name="Object 53"/>
            <p:cNvGraphicFramePr>
              <a:graphicFrameLocks noChangeAspect="1"/>
            </p:cNvGraphicFramePr>
            <p:nvPr/>
          </p:nvGraphicFramePr>
          <p:xfrm>
            <a:off x="872" y="2700"/>
            <a:ext cx="339" cy="217"/>
          </p:xfrm>
          <a:graphic>
            <a:graphicData uri="http://schemas.openxmlformats.org/presentationml/2006/ole">
              <p:oleObj spid="_x0000_s3081" name="Bitmap Image" r:id="rId12" imgW="343039" imgH="219222" progId="PBrush">
                <p:embed/>
              </p:oleObj>
            </a:graphicData>
          </a:graphic>
        </p:graphicFrame>
        <p:graphicFrame>
          <p:nvGraphicFramePr>
            <p:cNvPr id="3082" name="Object 54"/>
            <p:cNvGraphicFramePr>
              <a:graphicFrameLocks noChangeAspect="1"/>
            </p:cNvGraphicFramePr>
            <p:nvPr/>
          </p:nvGraphicFramePr>
          <p:xfrm>
            <a:off x="872" y="2990"/>
            <a:ext cx="339" cy="223"/>
          </p:xfrm>
          <a:graphic>
            <a:graphicData uri="http://schemas.openxmlformats.org/presentationml/2006/ole">
              <p:oleObj spid="_x0000_s3082" name="Bitmap Image" r:id="rId13" imgW="333333" imgH="219222" progId="PBrush">
                <p:embed/>
              </p:oleObj>
            </a:graphicData>
          </a:graphic>
        </p:graphicFrame>
        <p:graphicFrame>
          <p:nvGraphicFramePr>
            <p:cNvPr id="3083" name="Object 56"/>
            <p:cNvGraphicFramePr>
              <a:graphicFrameLocks noChangeAspect="1"/>
            </p:cNvGraphicFramePr>
            <p:nvPr/>
          </p:nvGraphicFramePr>
          <p:xfrm>
            <a:off x="872" y="3253"/>
            <a:ext cx="363" cy="245"/>
          </p:xfrm>
          <a:graphic>
            <a:graphicData uri="http://schemas.openxmlformats.org/presentationml/2006/ole">
              <p:oleObj spid="_x0000_s3083" name="Bitmap Image" r:id="rId14" imgW="352474" imgH="237969" progId="PBrush">
                <p:embed/>
              </p:oleObj>
            </a:graphicData>
          </a:graphic>
        </p:graphicFrame>
        <p:graphicFrame>
          <p:nvGraphicFramePr>
            <p:cNvPr id="3084" name="Object 57"/>
            <p:cNvGraphicFramePr>
              <a:graphicFrameLocks noChangeAspect="1"/>
            </p:cNvGraphicFramePr>
            <p:nvPr/>
          </p:nvGraphicFramePr>
          <p:xfrm>
            <a:off x="3267" y="2119"/>
            <a:ext cx="460" cy="226"/>
          </p:xfrm>
          <a:graphic>
            <a:graphicData uri="http://schemas.openxmlformats.org/presentationml/2006/ole">
              <p:oleObj spid="_x0000_s3084" name="Bitmap Image" r:id="rId15" imgW="485586" imgH="237969" progId="PBrush">
                <p:embed/>
              </p:oleObj>
            </a:graphicData>
          </a:graphic>
        </p:graphicFrame>
        <p:graphicFrame>
          <p:nvGraphicFramePr>
            <p:cNvPr id="3085" name="Object 58"/>
            <p:cNvGraphicFramePr>
              <a:graphicFrameLocks noChangeAspect="1"/>
            </p:cNvGraphicFramePr>
            <p:nvPr/>
          </p:nvGraphicFramePr>
          <p:xfrm>
            <a:off x="3485" y="2458"/>
            <a:ext cx="253" cy="235"/>
          </p:xfrm>
          <a:graphic>
            <a:graphicData uri="http://schemas.openxmlformats.org/presentationml/2006/ole">
              <p:oleObj spid="_x0000_s3085" name="Bitmap Image" r:id="rId16" imgW="266737" imgH="247685" progId="PBrush">
                <p:embed/>
              </p:oleObj>
            </a:graphicData>
          </a:graphic>
        </p:graphicFrame>
        <p:graphicFrame>
          <p:nvGraphicFramePr>
            <p:cNvPr id="3086" name="Object 59"/>
            <p:cNvGraphicFramePr>
              <a:graphicFrameLocks noChangeAspect="1"/>
            </p:cNvGraphicFramePr>
            <p:nvPr/>
          </p:nvGraphicFramePr>
          <p:xfrm>
            <a:off x="3485" y="2748"/>
            <a:ext cx="244" cy="244"/>
          </p:xfrm>
          <a:graphic>
            <a:graphicData uri="http://schemas.openxmlformats.org/presentationml/2006/ole">
              <p:oleObj spid="_x0000_s3086" name="Bitmap Image" r:id="rId17" imgW="237969" imgH="237969" progId="PBrush">
                <p:embed/>
              </p:oleObj>
            </a:graphicData>
          </a:graphic>
        </p:graphicFrame>
        <p:graphicFrame>
          <p:nvGraphicFramePr>
            <p:cNvPr id="3087" name="Object 60"/>
            <p:cNvGraphicFramePr>
              <a:graphicFrameLocks noChangeAspect="1"/>
            </p:cNvGraphicFramePr>
            <p:nvPr/>
          </p:nvGraphicFramePr>
          <p:xfrm>
            <a:off x="3485" y="3038"/>
            <a:ext cx="241" cy="241"/>
          </p:xfrm>
          <a:graphic>
            <a:graphicData uri="http://schemas.openxmlformats.org/presentationml/2006/ole">
              <p:oleObj spid="_x0000_s3087" name="Bitmap Image" r:id="rId18" imgW="247685" imgH="247685" progId="PBrush">
                <p:embed/>
              </p:oleObj>
            </a:graphicData>
          </a:graphic>
        </p:graphicFrame>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7"/>
          <p:cNvSpPr>
            <a:spLocks noGrp="1" noChangeArrowheads="1"/>
          </p:cNvSpPr>
          <p:nvPr>
            <p:ph type="title" idx="4294967295"/>
          </p:nvPr>
        </p:nvSpPr>
        <p:spPr>
          <a:xfrm>
            <a:off x="501650" y="0"/>
            <a:ext cx="7772400" cy="1143000"/>
          </a:xfrm>
        </p:spPr>
        <p:txBody>
          <a:bodyPr/>
          <a:lstStyle/>
          <a:p>
            <a:pPr eaLnBrk="1" hangingPunct="1"/>
            <a:r>
              <a:rPr lang="en-US" sz="4000" b="1" smtClean="0">
                <a:solidFill>
                  <a:srgbClr val="336600"/>
                </a:solidFill>
              </a:rPr>
              <a:t>Creating a VI</a:t>
            </a:r>
          </a:p>
        </p:txBody>
      </p:sp>
      <p:grpSp>
        <p:nvGrpSpPr>
          <p:cNvPr id="4101" name="Group 12"/>
          <p:cNvGrpSpPr>
            <a:grpSpLocks/>
          </p:cNvGrpSpPr>
          <p:nvPr/>
        </p:nvGrpSpPr>
        <p:grpSpPr bwMode="auto">
          <a:xfrm>
            <a:off x="631825" y="1482725"/>
            <a:ext cx="8404225" cy="4198938"/>
            <a:chOff x="398" y="934"/>
            <a:chExt cx="5294" cy="2645"/>
          </a:xfrm>
        </p:grpSpPr>
        <p:sp>
          <p:nvSpPr>
            <p:cNvPr id="4102" name="Rectangle 3"/>
            <p:cNvSpPr>
              <a:spLocks noChangeArrowheads="1"/>
            </p:cNvSpPr>
            <p:nvPr/>
          </p:nvSpPr>
          <p:spPr bwMode="auto">
            <a:xfrm>
              <a:off x="2160" y="2808"/>
              <a:ext cx="788" cy="360"/>
            </a:xfrm>
            <a:prstGeom prst="rect">
              <a:avLst/>
            </a:prstGeom>
            <a:noFill/>
            <a:ln w="9525">
              <a:noFill/>
              <a:miter lim="800000"/>
              <a:headEnd/>
              <a:tailEnd/>
            </a:ln>
          </p:spPr>
          <p:txBody>
            <a:bodyPr wrap="none" lIns="92075" tIns="46038" rIns="92075" bIns="46038">
              <a:spAutoFit/>
            </a:bodyPr>
            <a:lstStyle/>
            <a:p>
              <a:pPr algn="l" eaLnBrk="1" hangingPunct="1">
                <a:lnSpc>
                  <a:spcPct val="87000"/>
                </a:lnSpc>
              </a:pPr>
              <a:r>
                <a:rPr lang="en-US" sz="1800">
                  <a:solidFill>
                    <a:schemeClr val="tx1"/>
                  </a:solidFill>
                  <a:effectLst/>
                  <a:latin typeface="Arial" charset="0"/>
                </a:rPr>
                <a:t>Control</a:t>
              </a:r>
            </a:p>
            <a:p>
              <a:pPr algn="l" eaLnBrk="1" hangingPunct="1">
                <a:lnSpc>
                  <a:spcPct val="87000"/>
                </a:lnSpc>
              </a:pPr>
              <a:r>
                <a:rPr lang="en-US" sz="1800">
                  <a:solidFill>
                    <a:schemeClr val="tx1"/>
                  </a:solidFill>
                  <a:effectLst/>
                  <a:latin typeface="Arial" charset="0"/>
                </a:rPr>
                <a:t>Terminals </a:t>
              </a:r>
            </a:p>
          </p:txBody>
        </p:sp>
        <p:sp>
          <p:nvSpPr>
            <p:cNvPr id="4103" name="Rectangle 4"/>
            <p:cNvSpPr>
              <a:spLocks noChangeArrowheads="1"/>
            </p:cNvSpPr>
            <p:nvPr/>
          </p:nvSpPr>
          <p:spPr bwMode="auto">
            <a:xfrm>
              <a:off x="3564" y="2064"/>
              <a:ext cx="1716" cy="209"/>
            </a:xfrm>
            <a:prstGeom prst="rect">
              <a:avLst/>
            </a:prstGeom>
            <a:noFill/>
            <a:ln w="9525">
              <a:noFill/>
              <a:miter lim="800000"/>
              <a:headEnd/>
              <a:tailEnd/>
            </a:ln>
          </p:spPr>
          <p:txBody>
            <a:bodyPr wrap="none" lIns="92075" tIns="46038" rIns="92075" bIns="46038">
              <a:spAutoFit/>
            </a:bodyPr>
            <a:lstStyle/>
            <a:p>
              <a:pPr algn="l" eaLnBrk="1" hangingPunct="1">
                <a:lnSpc>
                  <a:spcPct val="87000"/>
                </a:lnSpc>
              </a:pPr>
              <a:r>
                <a:rPr lang="en-US" sz="1800" b="1">
                  <a:solidFill>
                    <a:schemeClr val="tx1"/>
                  </a:solidFill>
                  <a:effectLst/>
                  <a:latin typeface="Arial" charset="0"/>
                </a:rPr>
                <a:t>Block Diagram Window</a:t>
              </a:r>
            </a:p>
          </p:txBody>
        </p:sp>
        <p:sp>
          <p:nvSpPr>
            <p:cNvPr id="4104" name="Rectangle 5"/>
            <p:cNvSpPr>
              <a:spLocks noChangeArrowheads="1"/>
            </p:cNvSpPr>
            <p:nvPr/>
          </p:nvSpPr>
          <p:spPr bwMode="auto">
            <a:xfrm>
              <a:off x="398" y="934"/>
              <a:ext cx="1500" cy="209"/>
            </a:xfrm>
            <a:prstGeom prst="rect">
              <a:avLst/>
            </a:prstGeom>
            <a:noFill/>
            <a:ln w="9525">
              <a:noFill/>
              <a:miter lim="800000"/>
              <a:headEnd/>
              <a:tailEnd/>
            </a:ln>
          </p:spPr>
          <p:txBody>
            <a:bodyPr wrap="none" lIns="92075" tIns="46038" rIns="92075" bIns="46038">
              <a:spAutoFit/>
            </a:bodyPr>
            <a:lstStyle/>
            <a:p>
              <a:pPr algn="l" eaLnBrk="1" hangingPunct="1">
                <a:lnSpc>
                  <a:spcPct val="87000"/>
                </a:lnSpc>
              </a:pPr>
              <a:r>
                <a:rPr lang="en-US" sz="1800" b="1">
                  <a:solidFill>
                    <a:schemeClr val="tx1"/>
                  </a:solidFill>
                  <a:effectLst/>
                  <a:latin typeface="Arial" charset="0"/>
                </a:rPr>
                <a:t>Front Panel Window</a:t>
              </a:r>
            </a:p>
          </p:txBody>
        </p:sp>
        <p:sp>
          <p:nvSpPr>
            <p:cNvPr id="4105" name="Rectangle 6"/>
            <p:cNvSpPr>
              <a:spLocks noChangeArrowheads="1"/>
            </p:cNvSpPr>
            <p:nvPr/>
          </p:nvSpPr>
          <p:spPr bwMode="auto">
            <a:xfrm>
              <a:off x="4944" y="2832"/>
              <a:ext cx="748" cy="360"/>
            </a:xfrm>
            <a:prstGeom prst="rect">
              <a:avLst/>
            </a:prstGeom>
            <a:noFill/>
            <a:ln w="9525">
              <a:noFill/>
              <a:miter lim="800000"/>
              <a:headEnd/>
              <a:tailEnd/>
            </a:ln>
          </p:spPr>
          <p:txBody>
            <a:bodyPr wrap="none" lIns="92075" tIns="46038" rIns="92075" bIns="46038">
              <a:spAutoFit/>
            </a:bodyPr>
            <a:lstStyle/>
            <a:p>
              <a:pPr algn="l" eaLnBrk="1" hangingPunct="1">
                <a:lnSpc>
                  <a:spcPct val="87000"/>
                </a:lnSpc>
              </a:pPr>
              <a:r>
                <a:rPr lang="en-US" sz="1800">
                  <a:solidFill>
                    <a:schemeClr val="tx1"/>
                  </a:solidFill>
                  <a:effectLst/>
                  <a:latin typeface="Arial" charset="0"/>
                </a:rPr>
                <a:t>Indicator </a:t>
              </a:r>
            </a:p>
            <a:p>
              <a:pPr algn="l" eaLnBrk="1" hangingPunct="1">
                <a:lnSpc>
                  <a:spcPct val="87000"/>
                </a:lnSpc>
              </a:pPr>
              <a:r>
                <a:rPr lang="en-US" sz="1800">
                  <a:solidFill>
                    <a:schemeClr val="tx1"/>
                  </a:solidFill>
                  <a:effectLst/>
                  <a:latin typeface="Arial" charset="0"/>
                </a:rPr>
                <a:t>Terminals</a:t>
              </a:r>
            </a:p>
          </p:txBody>
        </p:sp>
        <p:graphicFrame>
          <p:nvGraphicFramePr>
            <p:cNvPr id="4098" name="Object 10"/>
            <p:cNvGraphicFramePr>
              <a:graphicFrameLocks noChangeAspect="1"/>
            </p:cNvGraphicFramePr>
            <p:nvPr/>
          </p:nvGraphicFramePr>
          <p:xfrm>
            <a:off x="3120" y="2352"/>
            <a:ext cx="1785" cy="1227"/>
          </p:xfrm>
          <a:graphic>
            <a:graphicData uri="http://schemas.openxmlformats.org/presentationml/2006/ole">
              <p:oleObj spid="_x0000_s4098" name="Bitmap Image" r:id="rId4" imgW="1857143" imgH="1276190" progId="PBrush">
                <p:embed/>
              </p:oleObj>
            </a:graphicData>
          </a:graphic>
        </p:graphicFrame>
        <p:graphicFrame>
          <p:nvGraphicFramePr>
            <p:cNvPr id="4099" name="Object 11"/>
            <p:cNvGraphicFramePr>
              <a:graphicFrameLocks noChangeAspect="1"/>
            </p:cNvGraphicFramePr>
            <p:nvPr/>
          </p:nvGraphicFramePr>
          <p:xfrm>
            <a:off x="412" y="1241"/>
            <a:ext cx="1983" cy="1276"/>
          </p:xfrm>
          <a:graphic>
            <a:graphicData uri="http://schemas.openxmlformats.org/presentationml/2006/ole">
              <p:oleObj spid="_x0000_s4099" name="Bitmap Image" r:id="rId5" imgW="2324424" imgH="1495634" progId="PBrush">
                <p:embed/>
              </p:oleObj>
            </a:graphicData>
          </a:graphic>
        </p:graphicFrame>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6" name="Rectangle 2"/>
          <p:cNvSpPr>
            <a:spLocks noGrp="1" noChangeArrowheads="1"/>
          </p:cNvSpPr>
          <p:nvPr>
            <p:ph type="title" idx="4294967295"/>
          </p:nvPr>
        </p:nvSpPr>
        <p:spPr>
          <a:xfrm>
            <a:off x="385763" y="0"/>
            <a:ext cx="7772400" cy="1143000"/>
          </a:xfrm>
        </p:spPr>
        <p:txBody>
          <a:bodyPr/>
          <a:lstStyle/>
          <a:p>
            <a:pPr eaLnBrk="1" hangingPunct="1"/>
            <a:r>
              <a:rPr lang="en-US" sz="4000" b="1" smtClean="0">
                <a:solidFill>
                  <a:srgbClr val="336600"/>
                </a:solidFill>
              </a:rPr>
              <a:t>Creating a VI – Block Diagram</a:t>
            </a:r>
          </a:p>
        </p:txBody>
      </p:sp>
      <p:grpSp>
        <p:nvGrpSpPr>
          <p:cNvPr id="5127" name="Group 10"/>
          <p:cNvGrpSpPr>
            <a:grpSpLocks/>
          </p:cNvGrpSpPr>
          <p:nvPr/>
        </p:nvGrpSpPr>
        <p:grpSpPr bwMode="auto">
          <a:xfrm>
            <a:off x="762000" y="1066800"/>
            <a:ext cx="8002588" cy="4799013"/>
            <a:chOff x="480" y="672"/>
            <a:chExt cx="5041" cy="3023"/>
          </a:xfrm>
        </p:grpSpPr>
        <p:graphicFrame>
          <p:nvGraphicFramePr>
            <p:cNvPr id="5122" name="Object 3"/>
            <p:cNvGraphicFramePr>
              <a:graphicFrameLocks noChangeAspect="1"/>
            </p:cNvGraphicFramePr>
            <p:nvPr/>
          </p:nvGraphicFramePr>
          <p:xfrm>
            <a:off x="480" y="672"/>
            <a:ext cx="1392" cy="1339"/>
          </p:xfrm>
          <a:graphic>
            <a:graphicData uri="http://schemas.openxmlformats.org/presentationml/2006/ole">
              <p:oleObj spid="_x0000_s5122" name="Bitmap Image" r:id="rId4" imgW="743054" imgH="714286" progId="PBrush">
                <p:embed/>
              </p:oleObj>
            </a:graphicData>
          </a:graphic>
        </p:graphicFrame>
        <p:graphicFrame>
          <p:nvGraphicFramePr>
            <p:cNvPr id="5123" name="Object 4"/>
            <p:cNvGraphicFramePr>
              <a:graphicFrameLocks noChangeAspect="1"/>
            </p:cNvGraphicFramePr>
            <p:nvPr/>
          </p:nvGraphicFramePr>
          <p:xfrm>
            <a:off x="1488" y="960"/>
            <a:ext cx="816" cy="816"/>
          </p:xfrm>
          <a:graphic>
            <a:graphicData uri="http://schemas.openxmlformats.org/presentationml/2006/ole">
              <p:oleObj spid="_x0000_s5123" name="Bitmap Image" r:id="rId5" imgW="533474" imgH="533474" progId="PBrush">
                <p:embed/>
              </p:oleObj>
            </a:graphicData>
          </a:graphic>
        </p:graphicFrame>
        <p:graphicFrame>
          <p:nvGraphicFramePr>
            <p:cNvPr id="5124" name="Object 5"/>
            <p:cNvGraphicFramePr>
              <a:graphicFrameLocks noChangeAspect="1"/>
            </p:cNvGraphicFramePr>
            <p:nvPr/>
          </p:nvGraphicFramePr>
          <p:xfrm>
            <a:off x="816" y="2208"/>
            <a:ext cx="2592" cy="1487"/>
          </p:xfrm>
          <a:graphic>
            <a:graphicData uri="http://schemas.openxmlformats.org/presentationml/2006/ole">
              <p:oleObj spid="_x0000_s5124" name="Bitmap Image" r:id="rId6" imgW="2457143" imgH="1409897" progId="PBrush">
                <p:embed/>
              </p:oleObj>
            </a:graphicData>
          </a:graphic>
        </p:graphicFrame>
        <p:grpSp>
          <p:nvGrpSpPr>
            <p:cNvPr id="5128" name="Group 6"/>
            <p:cNvGrpSpPr>
              <a:grpSpLocks/>
            </p:cNvGrpSpPr>
            <p:nvPr/>
          </p:nvGrpSpPr>
          <p:grpSpPr bwMode="auto">
            <a:xfrm>
              <a:off x="3360" y="2688"/>
              <a:ext cx="1806" cy="720"/>
              <a:chOff x="3360" y="2688"/>
              <a:chExt cx="1806" cy="720"/>
            </a:xfrm>
          </p:grpSpPr>
          <p:sp useBgFill="1">
            <p:nvSpPr>
              <p:cNvPr id="327687" name="AutoShape 7"/>
              <p:cNvSpPr>
                <a:spLocks noChangeArrowheads="1"/>
              </p:cNvSpPr>
              <p:nvPr/>
            </p:nvSpPr>
            <p:spPr bwMode="auto">
              <a:xfrm>
                <a:off x="3360" y="2688"/>
                <a:ext cx="864" cy="720"/>
              </a:xfrm>
              <a:prstGeom prst="rightArrow">
                <a:avLst>
                  <a:gd name="adj1" fmla="val 50000"/>
                  <a:gd name="adj2" fmla="val 30000"/>
                </a:avLst>
              </a:prstGeom>
              <a:ln w="12700">
                <a:solidFill>
                  <a:schemeClr val="tx1"/>
                </a:solidFill>
                <a:miter lim="800000"/>
                <a:headEnd type="none" w="sm" len="sm"/>
                <a:tailEnd type="none" w="sm" len="sm"/>
              </a:ln>
              <a:effectLst/>
            </p:spPr>
            <p:txBody>
              <a:bodyPr wrap="none" anchor="ctr"/>
              <a:lstStyle/>
              <a:p>
                <a:pPr>
                  <a:defRPr/>
                </a:pPr>
                <a:endParaRPr lang="en-US"/>
              </a:p>
            </p:txBody>
          </p:sp>
          <p:pic>
            <p:nvPicPr>
              <p:cNvPr id="5130" name="Picture 8"/>
              <p:cNvPicPr>
                <a:picLocks noChangeAspect="1" noChangeArrowheads="1"/>
              </p:cNvPicPr>
              <p:nvPr/>
            </p:nvPicPr>
            <p:blipFill>
              <a:blip r:embed="rId7"/>
              <a:srcRect/>
              <a:stretch>
                <a:fillRect/>
              </a:stretch>
            </p:blipFill>
            <p:spPr bwMode="auto">
              <a:xfrm>
                <a:off x="4560" y="2784"/>
                <a:ext cx="606" cy="606"/>
              </a:xfrm>
              <a:prstGeom prst="rect">
                <a:avLst/>
              </a:prstGeom>
              <a:noFill/>
              <a:ln w="12700">
                <a:noFill/>
                <a:miter lim="800000"/>
                <a:headEnd type="none" w="sm" len="sm"/>
                <a:tailEnd type="none" w="sm" len="sm"/>
              </a:ln>
            </p:spPr>
          </p:pic>
        </p:grpSp>
        <p:graphicFrame>
          <p:nvGraphicFramePr>
            <p:cNvPr id="5125" name="Object 9"/>
            <p:cNvGraphicFramePr>
              <a:graphicFrameLocks noChangeAspect="1"/>
            </p:cNvGraphicFramePr>
            <p:nvPr/>
          </p:nvGraphicFramePr>
          <p:xfrm>
            <a:off x="3799" y="781"/>
            <a:ext cx="1722" cy="1639"/>
          </p:xfrm>
          <a:graphic>
            <a:graphicData uri="http://schemas.openxmlformats.org/presentationml/2006/ole">
              <p:oleObj spid="_x0000_s5125" name="Bitmap Image" r:id="rId8" imgW="1971950" imgH="1876190" progId="PBrush">
                <p:embed/>
              </p:oleObj>
            </a:graphicData>
          </a:graphic>
        </p:graphicFrame>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0" name="Rectangle 1028"/>
          <p:cNvSpPr>
            <a:spLocks noGrp="1" noChangeArrowheads="1"/>
          </p:cNvSpPr>
          <p:nvPr>
            <p:ph type="title" sz="quarter"/>
          </p:nvPr>
        </p:nvSpPr>
        <p:spPr/>
        <p:txBody>
          <a:bodyPr/>
          <a:lstStyle/>
          <a:p>
            <a:pPr eaLnBrk="1" hangingPunct="1"/>
            <a:r>
              <a:rPr lang="en-US" sz="4000" b="1" smtClean="0">
                <a:solidFill>
                  <a:srgbClr val="336600"/>
                </a:solidFill>
              </a:rPr>
              <a:t>Wiring Tips – Block Diagram</a:t>
            </a:r>
          </a:p>
        </p:txBody>
      </p:sp>
      <p:grpSp>
        <p:nvGrpSpPr>
          <p:cNvPr id="6151" name="Group 1057"/>
          <p:cNvGrpSpPr>
            <a:grpSpLocks/>
          </p:cNvGrpSpPr>
          <p:nvPr/>
        </p:nvGrpSpPr>
        <p:grpSpPr bwMode="auto">
          <a:xfrm>
            <a:off x="309563" y="1679575"/>
            <a:ext cx="8299450" cy="4514850"/>
            <a:chOff x="195" y="975"/>
            <a:chExt cx="5228" cy="2844"/>
          </a:xfrm>
        </p:grpSpPr>
        <p:sp>
          <p:nvSpPr>
            <p:cNvPr id="6152" name="Text Box 1033"/>
            <p:cNvSpPr txBox="1">
              <a:spLocks noChangeArrowheads="1"/>
            </p:cNvSpPr>
            <p:nvPr/>
          </p:nvSpPr>
          <p:spPr bwMode="auto">
            <a:xfrm>
              <a:off x="606" y="975"/>
              <a:ext cx="1348" cy="231"/>
            </a:xfrm>
            <a:prstGeom prst="rect">
              <a:avLst/>
            </a:prstGeom>
            <a:noFill/>
            <a:ln w="12700">
              <a:noFill/>
              <a:miter lim="800000"/>
              <a:headEnd type="none" w="sm" len="sm"/>
              <a:tailEnd type="none" w="sm" len="sm"/>
            </a:ln>
          </p:spPr>
          <p:txBody>
            <a:bodyPr wrap="none">
              <a:spAutoFit/>
            </a:bodyPr>
            <a:lstStyle/>
            <a:p>
              <a:pPr algn="l"/>
              <a:r>
                <a:rPr lang="en-US" sz="1800" b="1">
                  <a:solidFill>
                    <a:schemeClr val="tx1"/>
                  </a:solidFill>
                  <a:effectLst/>
                  <a:latin typeface="Arial" charset="0"/>
                </a:rPr>
                <a:t>Wiring “Hot Spot”</a:t>
              </a:r>
            </a:p>
          </p:txBody>
        </p:sp>
        <p:graphicFrame>
          <p:nvGraphicFramePr>
            <p:cNvPr id="6146" name="Object 1024"/>
            <p:cNvGraphicFramePr>
              <a:graphicFrameLocks noChangeAspect="1"/>
            </p:cNvGraphicFramePr>
            <p:nvPr/>
          </p:nvGraphicFramePr>
          <p:xfrm>
            <a:off x="1971" y="1317"/>
            <a:ext cx="3406" cy="937"/>
          </p:xfrm>
          <a:graphic>
            <a:graphicData uri="http://schemas.openxmlformats.org/presentationml/2006/ole">
              <p:oleObj spid="_x0000_s6146" name="Bitmap Image" r:id="rId4" imgW="4486901" imgH="1123810" progId="PBrush">
                <p:embed/>
              </p:oleObj>
            </a:graphicData>
          </a:graphic>
        </p:graphicFrame>
        <p:grpSp>
          <p:nvGrpSpPr>
            <p:cNvPr id="6153" name="Group 1038"/>
            <p:cNvGrpSpPr>
              <a:grpSpLocks/>
            </p:cNvGrpSpPr>
            <p:nvPr/>
          </p:nvGrpSpPr>
          <p:grpSpPr bwMode="auto">
            <a:xfrm>
              <a:off x="1013" y="1381"/>
              <a:ext cx="703" cy="569"/>
              <a:chOff x="824" y="1120"/>
              <a:chExt cx="753" cy="584"/>
            </a:xfrm>
          </p:grpSpPr>
          <p:pic>
            <p:nvPicPr>
              <p:cNvPr id="6162" name="Picture 1029"/>
              <p:cNvPicPr>
                <a:picLocks noChangeAspect="1" noChangeArrowheads="1"/>
              </p:cNvPicPr>
              <p:nvPr/>
            </p:nvPicPr>
            <p:blipFill>
              <a:blip r:embed="rId5"/>
              <a:srcRect/>
              <a:stretch>
                <a:fillRect/>
              </a:stretch>
            </p:blipFill>
            <p:spPr bwMode="auto">
              <a:xfrm>
                <a:off x="848" y="1168"/>
                <a:ext cx="729" cy="536"/>
              </a:xfrm>
              <a:prstGeom prst="rect">
                <a:avLst/>
              </a:prstGeom>
              <a:noFill/>
              <a:ln w="9525">
                <a:noFill/>
                <a:miter lim="800000"/>
                <a:headEnd/>
                <a:tailEnd/>
              </a:ln>
            </p:spPr>
          </p:pic>
          <p:sp>
            <p:nvSpPr>
              <p:cNvPr id="288778" name="Oval 1034"/>
              <p:cNvSpPr>
                <a:spLocks noChangeArrowheads="1"/>
              </p:cNvSpPr>
              <p:nvPr/>
            </p:nvSpPr>
            <p:spPr bwMode="auto">
              <a:xfrm>
                <a:off x="824" y="1120"/>
                <a:ext cx="217" cy="193"/>
              </a:xfrm>
              <a:prstGeom prst="ellipse">
                <a:avLst/>
              </a:prstGeom>
              <a:noFill/>
              <a:ln w="28575">
                <a:solidFill>
                  <a:srgbClr val="FF3300"/>
                </a:solidFill>
                <a:round/>
                <a:headEnd type="none" w="sm" len="sm"/>
                <a:tailEnd type="none" w="sm" len="sm"/>
              </a:ln>
              <a:effectLst/>
            </p:spPr>
            <p:txBody>
              <a:bodyPr wrap="none" anchor="ctr"/>
              <a:lstStyle/>
              <a:p>
                <a:pPr>
                  <a:defRPr/>
                </a:pPr>
                <a:endParaRPr lang="en-US"/>
              </a:p>
            </p:txBody>
          </p:sp>
        </p:grpSp>
        <p:sp>
          <p:nvSpPr>
            <p:cNvPr id="6154" name="Text Box 1035"/>
            <p:cNvSpPr txBox="1">
              <a:spLocks noChangeArrowheads="1"/>
            </p:cNvSpPr>
            <p:nvPr/>
          </p:nvSpPr>
          <p:spPr bwMode="auto">
            <a:xfrm>
              <a:off x="2856" y="2195"/>
              <a:ext cx="1228" cy="231"/>
            </a:xfrm>
            <a:prstGeom prst="rect">
              <a:avLst/>
            </a:prstGeom>
            <a:noFill/>
            <a:ln w="12700">
              <a:noFill/>
              <a:miter lim="800000"/>
              <a:headEnd type="none" w="sm" len="sm"/>
              <a:tailEnd type="none" w="sm" len="sm"/>
            </a:ln>
          </p:spPr>
          <p:txBody>
            <a:bodyPr wrap="none">
              <a:spAutoFit/>
            </a:bodyPr>
            <a:lstStyle/>
            <a:p>
              <a:pPr algn="l"/>
              <a:r>
                <a:rPr lang="en-US" sz="1800" b="1">
                  <a:solidFill>
                    <a:schemeClr val="tx1"/>
                  </a:solidFill>
                  <a:effectLst/>
                  <a:latin typeface="Arial" charset="0"/>
                </a:rPr>
                <a:t>Clean Up Wiring</a:t>
              </a:r>
            </a:p>
          </p:txBody>
        </p:sp>
        <p:sp>
          <p:nvSpPr>
            <p:cNvPr id="6155" name="Text Box 1036"/>
            <p:cNvSpPr txBox="1">
              <a:spLocks noChangeArrowheads="1"/>
            </p:cNvSpPr>
            <p:nvPr/>
          </p:nvSpPr>
          <p:spPr bwMode="auto">
            <a:xfrm>
              <a:off x="195" y="2184"/>
              <a:ext cx="1161" cy="404"/>
            </a:xfrm>
            <a:prstGeom prst="rect">
              <a:avLst/>
            </a:prstGeom>
            <a:noFill/>
            <a:ln w="12700">
              <a:noFill/>
              <a:miter lim="800000"/>
              <a:headEnd type="none" w="sm" len="sm"/>
              <a:tailEnd type="none" w="sm" len="sm"/>
            </a:ln>
          </p:spPr>
          <p:txBody>
            <a:bodyPr>
              <a:spAutoFit/>
            </a:bodyPr>
            <a:lstStyle/>
            <a:p>
              <a:r>
                <a:rPr lang="en-US" sz="1800" b="1">
                  <a:solidFill>
                    <a:schemeClr val="tx1"/>
                  </a:solidFill>
                  <a:effectLst/>
                  <a:latin typeface="Arial" charset="0"/>
                </a:rPr>
                <a:t>Use Automatic Wire Routing</a:t>
              </a:r>
            </a:p>
          </p:txBody>
        </p:sp>
        <p:sp>
          <p:nvSpPr>
            <p:cNvPr id="6156" name="Text Box 1037"/>
            <p:cNvSpPr txBox="1">
              <a:spLocks noChangeArrowheads="1"/>
            </p:cNvSpPr>
            <p:nvPr/>
          </p:nvSpPr>
          <p:spPr bwMode="auto">
            <a:xfrm>
              <a:off x="3170" y="975"/>
              <a:ext cx="1572" cy="231"/>
            </a:xfrm>
            <a:prstGeom prst="rect">
              <a:avLst/>
            </a:prstGeom>
            <a:noFill/>
            <a:ln w="12700">
              <a:noFill/>
              <a:miter lim="800000"/>
              <a:headEnd type="none" w="sm" len="sm"/>
              <a:tailEnd type="none" w="sm" len="sm"/>
            </a:ln>
          </p:spPr>
          <p:txBody>
            <a:bodyPr wrap="none">
              <a:spAutoFit/>
            </a:bodyPr>
            <a:lstStyle/>
            <a:p>
              <a:pPr algn="l"/>
              <a:r>
                <a:rPr lang="en-US" sz="1800" b="1">
                  <a:solidFill>
                    <a:schemeClr val="tx1"/>
                  </a:solidFill>
                  <a:effectLst/>
                  <a:latin typeface="Arial" charset="0"/>
                </a:rPr>
                <a:t>Click To Select Wires</a:t>
              </a:r>
            </a:p>
          </p:txBody>
        </p:sp>
        <p:grpSp>
          <p:nvGrpSpPr>
            <p:cNvPr id="6157" name="Group 1051"/>
            <p:cNvGrpSpPr>
              <a:grpSpLocks/>
            </p:cNvGrpSpPr>
            <p:nvPr/>
          </p:nvGrpSpPr>
          <p:grpSpPr bwMode="auto">
            <a:xfrm>
              <a:off x="316" y="2580"/>
              <a:ext cx="1305" cy="983"/>
              <a:chOff x="533" y="2532"/>
              <a:chExt cx="1305" cy="983"/>
            </a:xfrm>
          </p:grpSpPr>
          <p:graphicFrame>
            <p:nvGraphicFramePr>
              <p:cNvPr id="6149" name="Object 1027"/>
              <p:cNvGraphicFramePr>
                <a:graphicFrameLocks noChangeAspect="1"/>
              </p:cNvGraphicFramePr>
              <p:nvPr/>
            </p:nvGraphicFramePr>
            <p:xfrm>
              <a:off x="533" y="2532"/>
              <a:ext cx="1305" cy="934"/>
            </p:xfrm>
            <a:graphic>
              <a:graphicData uri="http://schemas.openxmlformats.org/presentationml/2006/ole">
                <p:oleObj spid="_x0000_s6149" name="Bitmap Image" r:id="rId6" imgW="1343212" imgH="961905" progId="PBrush">
                  <p:embed/>
                </p:oleObj>
              </a:graphicData>
            </a:graphic>
          </p:graphicFrame>
          <p:grpSp>
            <p:nvGrpSpPr>
              <p:cNvPr id="6159" name="Group 1045"/>
              <p:cNvGrpSpPr>
                <a:grpSpLocks/>
              </p:cNvGrpSpPr>
              <p:nvPr/>
            </p:nvGrpSpPr>
            <p:grpSpPr bwMode="auto">
              <a:xfrm>
                <a:off x="1500" y="3365"/>
                <a:ext cx="170" cy="150"/>
                <a:chOff x="824" y="1120"/>
                <a:chExt cx="753" cy="584"/>
              </a:xfrm>
            </p:grpSpPr>
            <p:pic>
              <p:nvPicPr>
                <p:cNvPr id="6160" name="Picture 1046"/>
                <p:cNvPicPr>
                  <a:picLocks noChangeAspect="1" noChangeArrowheads="1"/>
                </p:cNvPicPr>
                <p:nvPr/>
              </p:nvPicPr>
              <p:blipFill>
                <a:blip r:embed="rId5"/>
                <a:srcRect/>
                <a:stretch>
                  <a:fillRect/>
                </a:stretch>
              </p:blipFill>
              <p:spPr bwMode="auto">
                <a:xfrm>
                  <a:off x="848" y="1168"/>
                  <a:ext cx="729" cy="536"/>
                </a:xfrm>
                <a:prstGeom prst="rect">
                  <a:avLst/>
                </a:prstGeom>
                <a:noFill/>
                <a:ln w="9525">
                  <a:noFill/>
                  <a:miter lim="800000"/>
                  <a:headEnd/>
                  <a:tailEnd/>
                </a:ln>
              </p:spPr>
            </p:pic>
            <p:sp>
              <p:nvSpPr>
                <p:cNvPr id="288791" name="Oval 1047"/>
                <p:cNvSpPr>
                  <a:spLocks noChangeArrowheads="1"/>
                </p:cNvSpPr>
                <p:nvPr/>
              </p:nvSpPr>
              <p:spPr bwMode="auto">
                <a:xfrm>
                  <a:off x="824" y="1120"/>
                  <a:ext cx="217" cy="195"/>
                </a:xfrm>
                <a:prstGeom prst="ellipse">
                  <a:avLst/>
                </a:prstGeom>
                <a:noFill/>
                <a:ln w="28575">
                  <a:solidFill>
                    <a:schemeClr val="bg1"/>
                  </a:solidFill>
                  <a:round/>
                  <a:headEnd type="none" w="sm" len="sm"/>
                  <a:tailEnd type="none" w="sm" len="sm"/>
                </a:ln>
                <a:effectLst/>
              </p:spPr>
              <p:txBody>
                <a:bodyPr wrap="none" anchor="ctr"/>
                <a:lstStyle/>
                <a:p>
                  <a:pPr>
                    <a:defRPr/>
                  </a:pPr>
                  <a:endParaRPr lang="en-US"/>
                </a:p>
              </p:txBody>
            </p:sp>
          </p:grpSp>
        </p:grpSp>
        <p:graphicFrame>
          <p:nvGraphicFramePr>
            <p:cNvPr id="6147" name="Object 1025"/>
            <p:cNvGraphicFramePr>
              <a:graphicFrameLocks noChangeAspect="1"/>
            </p:cNvGraphicFramePr>
            <p:nvPr/>
          </p:nvGraphicFramePr>
          <p:xfrm>
            <a:off x="1792" y="2578"/>
            <a:ext cx="2201" cy="937"/>
          </p:xfrm>
          <a:graphic>
            <a:graphicData uri="http://schemas.openxmlformats.org/presentationml/2006/ole">
              <p:oleObj spid="_x0000_s6147" name="Bitmap Image" r:id="rId7" imgW="2828571" imgH="2448267" progId="PBrush">
                <p:embed/>
              </p:oleObj>
            </a:graphicData>
          </a:graphic>
        </p:graphicFrame>
        <p:graphicFrame>
          <p:nvGraphicFramePr>
            <p:cNvPr id="6148" name="Object 1026"/>
            <p:cNvGraphicFramePr>
              <a:graphicFrameLocks noChangeAspect="1"/>
            </p:cNvGraphicFramePr>
            <p:nvPr/>
          </p:nvGraphicFramePr>
          <p:xfrm>
            <a:off x="4163" y="2924"/>
            <a:ext cx="1260" cy="895"/>
          </p:xfrm>
          <a:graphic>
            <a:graphicData uri="http://schemas.openxmlformats.org/presentationml/2006/ole">
              <p:oleObj spid="_x0000_s6148" name="Bitmap Image" r:id="rId8" imgW="1504762" imgH="971686" progId="PBrush">
                <p:embed/>
              </p:oleObj>
            </a:graphicData>
          </a:graphic>
        </p:graphicFrame>
        <p:sp>
          <p:nvSpPr>
            <p:cNvPr id="288800" name="AutoShape 1056"/>
            <p:cNvSpPr>
              <a:spLocks noChangeArrowheads="1"/>
            </p:cNvSpPr>
            <p:nvPr/>
          </p:nvSpPr>
          <p:spPr bwMode="auto">
            <a:xfrm>
              <a:off x="3025" y="2499"/>
              <a:ext cx="2105" cy="217"/>
            </a:xfrm>
            <a:prstGeom prst="curvedDownArrow">
              <a:avLst>
                <a:gd name="adj1" fmla="val 194009"/>
                <a:gd name="adj2" fmla="val 388018"/>
                <a:gd name="adj3" fmla="val 33333"/>
              </a:avLst>
            </a:prstGeom>
            <a:solidFill>
              <a:srgbClr val="FF3300"/>
            </a:solidFill>
            <a:ln w="12700">
              <a:noFill/>
              <a:miter lim="800000"/>
              <a:headEnd/>
              <a:tailEnd/>
            </a:ln>
            <a:effectLst/>
          </p:spPr>
          <p:txBody>
            <a:bodyPr wrap="none" anchor="ctr"/>
            <a:lstStyle/>
            <a:p>
              <a:pPr>
                <a:defRPr/>
              </a:pPr>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15"/>
          <p:cNvSpPr>
            <a:spLocks noChangeArrowheads="1"/>
          </p:cNvSpPr>
          <p:nvPr/>
        </p:nvSpPr>
        <p:spPr bwMode="auto">
          <a:xfrm>
            <a:off x="381000" y="304800"/>
            <a:ext cx="8077200" cy="685800"/>
          </a:xfrm>
          <a:prstGeom prst="rect">
            <a:avLst/>
          </a:prstGeom>
          <a:noFill/>
          <a:ln w="9525">
            <a:noFill/>
            <a:miter lim="800000"/>
            <a:headEnd/>
            <a:tailEnd/>
          </a:ln>
        </p:spPr>
        <p:txBody>
          <a:bodyPr anchor="ctr"/>
          <a:lstStyle/>
          <a:p>
            <a:pPr algn="l" eaLnBrk="1" hangingPunct="1"/>
            <a:r>
              <a:rPr lang="en-US" sz="4000" b="1">
                <a:solidFill>
                  <a:srgbClr val="336600"/>
                </a:solidFill>
                <a:effectLst/>
                <a:latin typeface="Arial Narrow" pitchFamily="34" charset="0"/>
              </a:rPr>
              <a:t>Dataflow Programming</a:t>
            </a:r>
          </a:p>
        </p:txBody>
      </p:sp>
      <p:grpSp>
        <p:nvGrpSpPr>
          <p:cNvPr id="7172" name="Group 17"/>
          <p:cNvGrpSpPr>
            <a:grpSpLocks/>
          </p:cNvGrpSpPr>
          <p:nvPr/>
        </p:nvGrpSpPr>
        <p:grpSpPr bwMode="auto">
          <a:xfrm>
            <a:off x="457200" y="1549400"/>
            <a:ext cx="8382000" cy="4337050"/>
            <a:chOff x="288" y="976"/>
            <a:chExt cx="5280" cy="2732"/>
          </a:xfrm>
        </p:grpSpPr>
        <p:sp>
          <p:nvSpPr>
            <p:cNvPr id="7173" name="Rectangle 14"/>
            <p:cNvSpPr>
              <a:spLocks noChangeArrowheads="1"/>
            </p:cNvSpPr>
            <p:nvPr/>
          </p:nvSpPr>
          <p:spPr bwMode="auto">
            <a:xfrm>
              <a:off x="288" y="976"/>
              <a:ext cx="2640" cy="2732"/>
            </a:xfrm>
            <a:prstGeom prst="rect">
              <a:avLst/>
            </a:prstGeom>
            <a:noFill/>
            <a:ln w="9525">
              <a:noFill/>
              <a:miter lim="800000"/>
              <a:headEnd/>
              <a:tailEnd/>
            </a:ln>
          </p:spPr>
          <p:txBody>
            <a:bodyPr lIns="63398" tIns="25359" rIns="63398" bIns="25359">
              <a:spAutoFit/>
            </a:bodyPr>
            <a:lstStyle/>
            <a:p>
              <a:pPr marL="228600" indent="-228600" algn="l" defTabSz="912813">
                <a:spcAft>
                  <a:spcPct val="20000"/>
                </a:spcAft>
                <a:buFontTx/>
                <a:buChar char="•"/>
              </a:pPr>
              <a:r>
                <a:rPr lang="en-US" sz="2600" dirty="0">
                  <a:solidFill>
                    <a:schemeClr val="tx1"/>
                  </a:solidFill>
                  <a:effectLst/>
                  <a:latin typeface="Arial Narrow" pitchFamily="34" charset="0"/>
                </a:rPr>
                <a:t>Block diagram </a:t>
              </a:r>
              <a:r>
                <a:rPr lang="en-US" sz="2600" dirty="0" smtClean="0">
                  <a:solidFill>
                    <a:schemeClr val="tx1"/>
                  </a:solidFill>
                  <a:effectLst/>
                  <a:latin typeface="Arial Narrow" pitchFamily="34" charset="0"/>
                </a:rPr>
                <a:t>execution is </a:t>
              </a:r>
              <a:r>
                <a:rPr lang="en-US" sz="2600" dirty="0">
                  <a:solidFill>
                    <a:schemeClr val="tx1"/>
                  </a:solidFill>
                  <a:effectLst/>
                  <a:latin typeface="Arial Narrow" pitchFamily="34" charset="0"/>
                </a:rPr>
                <a:t>dependent on the flow of data; block diagram does NOT execute left to right</a:t>
              </a:r>
            </a:p>
            <a:p>
              <a:pPr marL="228600" indent="-228600" algn="l" defTabSz="912813">
                <a:spcAft>
                  <a:spcPct val="20000"/>
                </a:spcAft>
              </a:pPr>
              <a:endParaRPr lang="en-US" sz="2600" dirty="0">
                <a:solidFill>
                  <a:schemeClr val="tx1"/>
                </a:solidFill>
                <a:effectLst/>
                <a:latin typeface="Arial Narrow" pitchFamily="34" charset="0"/>
              </a:endParaRPr>
            </a:p>
            <a:p>
              <a:pPr marL="228600" indent="-228600" algn="l" defTabSz="912813">
                <a:spcAft>
                  <a:spcPct val="20000"/>
                </a:spcAft>
                <a:buFontTx/>
                <a:buChar char="•"/>
              </a:pPr>
              <a:r>
                <a:rPr lang="en-US" sz="2600" dirty="0">
                  <a:solidFill>
                    <a:schemeClr val="tx1"/>
                  </a:solidFill>
                  <a:effectLst/>
                  <a:latin typeface="Arial Narrow" pitchFamily="34" charset="0"/>
                </a:rPr>
                <a:t>Node executes when data is available to ALL input terminals</a:t>
              </a:r>
            </a:p>
            <a:p>
              <a:pPr marL="228600" indent="-228600" algn="l" defTabSz="912813">
                <a:spcAft>
                  <a:spcPct val="20000"/>
                </a:spcAft>
              </a:pPr>
              <a:endParaRPr lang="en-US" sz="2600" dirty="0">
                <a:solidFill>
                  <a:schemeClr val="tx1"/>
                </a:solidFill>
                <a:effectLst/>
                <a:latin typeface="Arial Narrow" pitchFamily="34" charset="0"/>
              </a:endParaRPr>
            </a:p>
            <a:p>
              <a:pPr marL="228600" indent="-228600" algn="l" defTabSz="912813">
                <a:spcAft>
                  <a:spcPct val="20000"/>
                </a:spcAft>
                <a:buFontTx/>
                <a:buChar char="•"/>
              </a:pPr>
              <a:r>
                <a:rPr lang="en-US" sz="2600" dirty="0">
                  <a:solidFill>
                    <a:schemeClr val="tx1"/>
                  </a:solidFill>
                  <a:effectLst/>
                  <a:latin typeface="Arial Narrow" pitchFamily="34" charset="0"/>
                </a:rPr>
                <a:t>Nodes supply data to all output terminals when done</a:t>
              </a:r>
            </a:p>
          </p:txBody>
        </p:sp>
        <p:graphicFrame>
          <p:nvGraphicFramePr>
            <p:cNvPr id="7170" name="Object 16"/>
            <p:cNvGraphicFramePr>
              <a:graphicFrameLocks noChangeAspect="1"/>
            </p:cNvGraphicFramePr>
            <p:nvPr/>
          </p:nvGraphicFramePr>
          <p:xfrm>
            <a:off x="3072" y="1179"/>
            <a:ext cx="2496" cy="2389"/>
          </p:xfrm>
          <a:graphic>
            <a:graphicData uri="http://schemas.openxmlformats.org/presentationml/2006/ole">
              <p:oleObj spid="_x0000_s7170" name="Bitmap Image" r:id="rId4" imgW="2448267" imgH="2343477" progId="PBrush">
                <p:embed/>
              </p:oleObj>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04900" y="1028700"/>
            <a:ext cx="7353300" cy="1200150"/>
          </a:xfrm>
          <a:prstGeom prst="rect">
            <a:avLst/>
          </a:prstGeom>
        </p:spPr>
        <p:txBody>
          <a:bodyPr>
            <a:spAutoFit/>
          </a:bodyPr>
          <a:lstStyle/>
          <a:p>
            <a:pPr algn="l">
              <a:defRPr/>
            </a:pPr>
            <a:r>
              <a:rPr lang="en-US" dirty="0">
                <a:solidFill>
                  <a:schemeClr val="tx1"/>
                </a:solidFill>
                <a:effectLst/>
                <a:latin typeface="+mn-lt"/>
              </a:rPr>
              <a:t>LabVIEW software is a graphical (G) programming environment that uses icons, terminals, and wires rather than text to help you program</a:t>
            </a:r>
            <a:r>
              <a:rPr lang="en-US" b="1" dirty="0">
                <a:solidFill>
                  <a:schemeClr val="tx1"/>
                </a:solidFill>
                <a:effectLst/>
                <a:latin typeface="+mn-lt"/>
              </a:rPr>
              <a:t>.</a:t>
            </a:r>
            <a:endParaRPr lang="en-US" sz="2000" dirty="0">
              <a:solidFill>
                <a:schemeClr val="tx1"/>
              </a:solidFill>
              <a:effectLst/>
              <a:latin typeface="+mn-lt"/>
            </a:endParaRPr>
          </a:p>
        </p:txBody>
      </p:sp>
      <p:sp>
        <p:nvSpPr>
          <p:cNvPr id="7" name="Rectangle 2"/>
          <p:cNvSpPr txBox="1">
            <a:spLocks noChangeArrowheads="1"/>
          </p:cNvSpPr>
          <p:nvPr/>
        </p:nvSpPr>
        <p:spPr bwMode="auto">
          <a:xfrm>
            <a:off x="914400" y="228600"/>
            <a:ext cx="7505700" cy="685800"/>
          </a:xfrm>
          <a:prstGeom prst="rect">
            <a:avLst/>
          </a:prstGeom>
          <a:noFill/>
          <a:ln w="9525">
            <a:noFill/>
            <a:miter lim="800000"/>
            <a:headEnd/>
            <a:tailEnd/>
          </a:ln>
          <a:effectLst/>
        </p:spPr>
        <p:txBody>
          <a:bodyPr anchor="ctr"/>
          <a:lstStyle/>
          <a:p>
            <a:pPr>
              <a:defRPr/>
            </a:pPr>
            <a:r>
              <a:rPr lang="en-US" sz="3200" b="1" dirty="0">
                <a:solidFill>
                  <a:srgbClr val="336600"/>
                </a:solidFill>
                <a:effectLst/>
                <a:latin typeface="+mj-lt"/>
              </a:rPr>
              <a:t>LabVIEW Environment</a:t>
            </a:r>
          </a:p>
        </p:txBody>
      </p:sp>
      <p:sp>
        <p:nvSpPr>
          <p:cNvPr id="8" name="Rectangle 7"/>
          <p:cNvSpPr/>
          <p:nvPr/>
        </p:nvSpPr>
        <p:spPr>
          <a:xfrm>
            <a:off x="304800" y="2438400"/>
            <a:ext cx="8572500" cy="3354388"/>
          </a:xfrm>
          <a:prstGeom prst="rect">
            <a:avLst/>
          </a:prstGeom>
        </p:spPr>
        <p:txBody>
          <a:bodyPr>
            <a:spAutoFit/>
          </a:bodyPr>
          <a:lstStyle/>
          <a:p>
            <a:pPr algn="l">
              <a:spcBef>
                <a:spcPts val="600"/>
              </a:spcBef>
              <a:defRPr/>
            </a:pPr>
            <a:r>
              <a:rPr lang="en-US" b="1" dirty="0">
                <a:solidFill>
                  <a:srgbClr val="2424EE"/>
                </a:solidFill>
                <a:effectLst/>
                <a:latin typeface="+mj-lt"/>
              </a:rPr>
              <a:t>Virtual Instruments (VIs)</a:t>
            </a:r>
          </a:p>
          <a:p>
            <a:pPr algn="l">
              <a:spcBef>
                <a:spcPts val="1200"/>
              </a:spcBef>
              <a:defRPr/>
            </a:pPr>
            <a:r>
              <a:rPr lang="en-US" dirty="0">
                <a:solidFill>
                  <a:schemeClr val="tx1"/>
                </a:solidFill>
                <a:effectLst/>
              </a:rPr>
              <a:t>LabVIEW programs are called virtual instruments, or VIs, because their appearance and operation imitate physical instruments, such as oscilloscopes and </a:t>
            </a:r>
            <a:r>
              <a:rPr lang="en-US" dirty="0" err="1">
                <a:solidFill>
                  <a:schemeClr val="tx1"/>
                </a:solidFill>
                <a:effectLst/>
              </a:rPr>
              <a:t>multimeters</a:t>
            </a:r>
            <a:r>
              <a:rPr lang="en-US" dirty="0">
                <a:solidFill>
                  <a:schemeClr val="tx1"/>
                </a:solidFill>
                <a:effectLst/>
              </a:rPr>
              <a:t>. LabVIEW contains a comprehensive set of tools for acquiring, analyzing, displaying, and storing data as well as tools to help us troubleshoot the code we write.</a:t>
            </a:r>
          </a:p>
          <a:p>
            <a:pPr algn="l">
              <a:spcBef>
                <a:spcPts val="1200"/>
              </a:spcBef>
              <a:defRPr/>
            </a:pPr>
            <a:r>
              <a:rPr lang="en-US" dirty="0">
                <a:solidFill>
                  <a:schemeClr val="tx1"/>
                </a:solidFill>
                <a:effectLst/>
              </a:rPr>
              <a:t>When we create a new VI, we see two windows: the front panel window and the block diagram.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b="1" smtClean="0">
                <a:solidFill>
                  <a:srgbClr val="336600"/>
                </a:solidFill>
              </a:rPr>
              <a:t>Help Options</a:t>
            </a:r>
          </a:p>
        </p:txBody>
      </p:sp>
      <p:grpSp>
        <p:nvGrpSpPr>
          <p:cNvPr id="24579" name="Group 17"/>
          <p:cNvGrpSpPr>
            <a:grpSpLocks/>
          </p:cNvGrpSpPr>
          <p:nvPr/>
        </p:nvGrpSpPr>
        <p:grpSpPr bwMode="auto">
          <a:xfrm>
            <a:off x="685800" y="1924050"/>
            <a:ext cx="8077200" cy="3425825"/>
            <a:chOff x="432" y="1212"/>
            <a:chExt cx="5088" cy="2158"/>
          </a:xfrm>
        </p:grpSpPr>
        <p:sp>
          <p:nvSpPr>
            <p:cNvPr id="24580" name="Rectangle 3"/>
            <p:cNvSpPr>
              <a:spLocks noChangeArrowheads="1"/>
            </p:cNvSpPr>
            <p:nvPr/>
          </p:nvSpPr>
          <p:spPr bwMode="auto">
            <a:xfrm>
              <a:off x="432" y="1212"/>
              <a:ext cx="5088" cy="2158"/>
            </a:xfrm>
            <a:prstGeom prst="rect">
              <a:avLst/>
            </a:prstGeom>
            <a:noFill/>
            <a:ln w="9525">
              <a:noFill/>
              <a:miter lim="800000"/>
              <a:headEnd/>
              <a:tailEnd/>
            </a:ln>
          </p:spPr>
          <p:txBody>
            <a:bodyPr lIns="91928" tIns="45964" rIns="91928" bIns="45964"/>
            <a:lstStyle/>
            <a:p>
              <a:pPr algn="l">
                <a:lnSpc>
                  <a:spcPct val="90000"/>
                </a:lnSpc>
                <a:spcBef>
                  <a:spcPct val="20000"/>
                </a:spcBef>
                <a:buFont typeface="Webdings" pitchFamily="18" charset="2"/>
                <a:buNone/>
              </a:pPr>
              <a:r>
                <a:rPr lang="en-US" sz="2800" b="1">
                  <a:solidFill>
                    <a:schemeClr val="tx1"/>
                  </a:solidFill>
                  <a:effectLst/>
                  <a:latin typeface="Arial" charset="0"/>
                </a:rPr>
                <a:t>Context Help</a:t>
              </a:r>
            </a:p>
            <a:p>
              <a:pPr marL="342900" lvl="1" indent="-166688" algn="l">
                <a:lnSpc>
                  <a:spcPct val="90000"/>
                </a:lnSpc>
                <a:spcBef>
                  <a:spcPct val="20000"/>
                </a:spcBef>
                <a:buFontTx/>
                <a:buChar char="•"/>
              </a:pPr>
              <a:r>
                <a:rPr lang="en-US" sz="2000" b="1">
                  <a:solidFill>
                    <a:schemeClr val="tx1"/>
                  </a:solidFill>
                  <a:effectLst/>
                  <a:latin typeface="Arial" charset="0"/>
                </a:rPr>
                <a:t>Online help</a:t>
              </a:r>
            </a:p>
            <a:p>
              <a:pPr marL="342900" lvl="1" indent="-166688" algn="l">
                <a:lnSpc>
                  <a:spcPct val="90000"/>
                </a:lnSpc>
                <a:spcBef>
                  <a:spcPct val="20000"/>
                </a:spcBef>
                <a:buFontTx/>
                <a:buChar char="•"/>
              </a:pPr>
              <a:r>
                <a:rPr lang="en-US" sz="2000" b="1">
                  <a:solidFill>
                    <a:schemeClr val="tx1"/>
                  </a:solidFill>
                  <a:effectLst/>
                  <a:latin typeface="Arial" charset="0"/>
                </a:rPr>
                <a:t>Lock help</a:t>
              </a:r>
            </a:p>
            <a:p>
              <a:pPr marL="342900" lvl="1" indent="-166688" algn="l">
                <a:lnSpc>
                  <a:spcPct val="90000"/>
                </a:lnSpc>
                <a:spcBef>
                  <a:spcPct val="20000"/>
                </a:spcBef>
                <a:buFontTx/>
                <a:buChar char="•"/>
              </a:pPr>
              <a:r>
                <a:rPr lang="en-US" sz="2000" b="1">
                  <a:solidFill>
                    <a:schemeClr val="tx1"/>
                  </a:solidFill>
                  <a:effectLst/>
                  <a:latin typeface="Arial" charset="0"/>
                </a:rPr>
                <a:t>Simple/Complex Diagram help</a:t>
              </a:r>
            </a:p>
            <a:p>
              <a:pPr marL="342900" lvl="1" indent="-166688" algn="l">
                <a:lnSpc>
                  <a:spcPct val="90000"/>
                </a:lnSpc>
                <a:spcBef>
                  <a:spcPct val="20000"/>
                </a:spcBef>
                <a:buFontTx/>
                <a:buChar char="•"/>
              </a:pPr>
              <a:r>
                <a:rPr lang="en-US" sz="2000" b="1">
                  <a:solidFill>
                    <a:schemeClr val="tx1"/>
                  </a:solidFill>
                  <a:effectLst/>
                  <a:latin typeface="Arial" charset="0"/>
                </a:rPr>
                <a:t>Ctrl + H</a:t>
              </a:r>
              <a:endParaRPr lang="en-US" b="1">
                <a:solidFill>
                  <a:schemeClr val="tx1"/>
                </a:solidFill>
                <a:effectLst/>
                <a:latin typeface="Arial" charset="0"/>
              </a:endParaRPr>
            </a:p>
            <a:p>
              <a:pPr algn="l">
                <a:lnSpc>
                  <a:spcPct val="90000"/>
                </a:lnSpc>
                <a:spcBef>
                  <a:spcPct val="20000"/>
                </a:spcBef>
                <a:buFont typeface="Webdings" pitchFamily="18" charset="2"/>
                <a:buNone/>
              </a:pPr>
              <a:endParaRPr lang="en-US" b="1">
                <a:solidFill>
                  <a:schemeClr val="tx1"/>
                </a:solidFill>
                <a:effectLst/>
                <a:latin typeface="Arial" charset="0"/>
              </a:endParaRPr>
            </a:p>
            <a:p>
              <a:pPr algn="l">
                <a:lnSpc>
                  <a:spcPct val="90000"/>
                </a:lnSpc>
                <a:spcBef>
                  <a:spcPct val="20000"/>
                </a:spcBef>
                <a:buFont typeface="Webdings" pitchFamily="18" charset="2"/>
                <a:buNone/>
              </a:pPr>
              <a:r>
                <a:rPr lang="en-US" sz="2800" b="1">
                  <a:solidFill>
                    <a:schemeClr val="tx1"/>
                  </a:solidFill>
                  <a:effectLst/>
                  <a:latin typeface="Arial" charset="0"/>
                </a:rPr>
                <a:t>Online reference</a:t>
              </a:r>
            </a:p>
            <a:p>
              <a:pPr marL="342900" lvl="1" indent="-166688" algn="l">
                <a:lnSpc>
                  <a:spcPct val="90000"/>
                </a:lnSpc>
                <a:spcBef>
                  <a:spcPct val="20000"/>
                </a:spcBef>
                <a:buFontTx/>
                <a:buChar char="•"/>
              </a:pPr>
              <a:r>
                <a:rPr lang="en-US" sz="2000" b="1">
                  <a:solidFill>
                    <a:schemeClr val="tx1"/>
                  </a:solidFill>
                  <a:effectLst/>
                  <a:latin typeface="Arial" charset="0"/>
                </a:rPr>
                <a:t>All menus online</a:t>
              </a:r>
            </a:p>
            <a:p>
              <a:pPr marL="342900" lvl="1" indent="-166688" algn="l">
                <a:lnSpc>
                  <a:spcPct val="90000"/>
                </a:lnSpc>
                <a:spcBef>
                  <a:spcPct val="20000"/>
                </a:spcBef>
                <a:buFontTx/>
                <a:buChar char="•"/>
              </a:pPr>
              <a:r>
                <a:rPr lang="en-US" sz="2000" b="1">
                  <a:solidFill>
                    <a:schemeClr val="tx1"/>
                  </a:solidFill>
                  <a:effectLst/>
                  <a:latin typeface="Arial" charset="0"/>
                </a:rPr>
                <a:t>Pop up on functions in diagram to access online info directly</a:t>
              </a:r>
            </a:p>
          </p:txBody>
        </p:sp>
        <p:pic>
          <p:nvPicPr>
            <p:cNvPr id="24581" name="Picture 5"/>
            <p:cNvPicPr>
              <a:picLocks noChangeAspect="1" noChangeArrowheads="1"/>
            </p:cNvPicPr>
            <p:nvPr/>
          </p:nvPicPr>
          <p:blipFill>
            <a:blip r:embed="rId3"/>
            <a:srcRect/>
            <a:stretch>
              <a:fillRect/>
            </a:stretch>
          </p:blipFill>
          <p:spPr bwMode="auto">
            <a:xfrm>
              <a:off x="3158" y="1346"/>
              <a:ext cx="2129" cy="1443"/>
            </a:xfrm>
            <a:prstGeom prst="rect">
              <a:avLst/>
            </a:prstGeom>
            <a:noFill/>
            <a:ln w="9525">
              <a:noFill/>
              <a:miter lim="800000"/>
              <a:headEnd/>
              <a:tailEnd/>
            </a:ln>
          </p:spPr>
        </p:pic>
        <p:sp>
          <p:nvSpPr>
            <p:cNvPr id="27657" name="Line 9"/>
            <p:cNvSpPr>
              <a:spLocks noChangeShapeType="1"/>
            </p:cNvSpPr>
            <p:nvPr/>
          </p:nvSpPr>
          <p:spPr bwMode="auto">
            <a:xfrm flipV="1">
              <a:off x="4186" y="2301"/>
              <a:ext cx="0" cy="435"/>
            </a:xfrm>
            <a:prstGeom prst="line">
              <a:avLst/>
            </a:prstGeom>
            <a:noFill/>
            <a:ln w="22225">
              <a:solidFill>
                <a:srgbClr val="FF3300"/>
              </a:solidFill>
              <a:round/>
              <a:headEnd/>
              <a:tailEnd type="arrow" w="lg" len="lg"/>
            </a:ln>
            <a:effectLst/>
          </p:spPr>
          <p:txBody>
            <a:bodyPr/>
            <a:lstStyle/>
            <a:p>
              <a:pPr>
                <a:defRPr/>
              </a:pPr>
              <a:endParaRPr lang="en-US"/>
            </a:p>
          </p:txBody>
        </p:sp>
        <p:sp>
          <p:nvSpPr>
            <p:cNvPr id="27658" name="Line 10"/>
            <p:cNvSpPr>
              <a:spLocks noChangeShapeType="1"/>
            </p:cNvSpPr>
            <p:nvPr/>
          </p:nvSpPr>
          <p:spPr bwMode="auto">
            <a:xfrm>
              <a:off x="1622" y="1599"/>
              <a:ext cx="1935" cy="0"/>
            </a:xfrm>
            <a:prstGeom prst="line">
              <a:avLst/>
            </a:prstGeom>
            <a:noFill/>
            <a:ln w="22225">
              <a:solidFill>
                <a:srgbClr val="FF3300"/>
              </a:solidFill>
              <a:round/>
              <a:headEnd/>
              <a:tailEnd type="none" w="lg" len="lg"/>
            </a:ln>
            <a:effectLst/>
          </p:spPr>
          <p:txBody>
            <a:bodyPr/>
            <a:lstStyle/>
            <a:p>
              <a:pPr>
                <a:defRPr/>
              </a:pPr>
              <a:endParaRPr lang="en-US"/>
            </a:p>
          </p:txBody>
        </p:sp>
        <p:sp>
          <p:nvSpPr>
            <p:cNvPr id="27659" name="Line 11"/>
            <p:cNvSpPr>
              <a:spLocks noChangeShapeType="1"/>
            </p:cNvSpPr>
            <p:nvPr/>
          </p:nvSpPr>
          <p:spPr bwMode="auto">
            <a:xfrm>
              <a:off x="1501" y="1817"/>
              <a:ext cx="1935" cy="0"/>
            </a:xfrm>
            <a:prstGeom prst="line">
              <a:avLst/>
            </a:prstGeom>
            <a:noFill/>
            <a:ln w="22225">
              <a:solidFill>
                <a:srgbClr val="FF3300"/>
              </a:solidFill>
              <a:round/>
              <a:headEnd/>
              <a:tailEnd type="none" w="lg" len="lg"/>
            </a:ln>
            <a:effectLst/>
          </p:spPr>
          <p:txBody>
            <a:bodyPr/>
            <a:lstStyle/>
            <a:p>
              <a:pPr>
                <a:defRPr/>
              </a:pPr>
              <a:endParaRPr lang="en-US"/>
            </a:p>
          </p:txBody>
        </p:sp>
        <p:sp>
          <p:nvSpPr>
            <p:cNvPr id="27660" name="Line 12"/>
            <p:cNvSpPr>
              <a:spLocks noChangeShapeType="1"/>
            </p:cNvSpPr>
            <p:nvPr/>
          </p:nvSpPr>
          <p:spPr bwMode="auto">
            <a:xfrm>
              <a:off x="3436" y="1817"/>
              <a:ext cx="0" cy="532"/>
            </a:xfrm>
            <a:prstGeom prst="line">
              <a:avLst/>
            </a:prstGeom>
            <a:noFill/>
            <a:ln w="22225">
              <a:solidFill>
                <a:srgbClr val="FF3300"/>
              </a:solidFill>
              <a:round/>
              <a:headEnd/>
              <a:tailEnd type="arrow" w="lg" len="lg"/>
            </a:ln>
            <a:effectLst/>
          </p:spPr>
          <p:txBody>
            <a:bodyPr/>
            <a:lstStyle/>
            <a:p>
              <a:pPr>
                <a:defRPr/>
              </a:pPr>
              <a:endParaRPr lang="en-US"/>
            </a:p>
          </p:txBody>
        </p:sp>
        <p:sp>
          <p:nvSpPr>
            <p:cNvPr id="27661" name="Line 13"/>
            <p:cNvSpPr>
              <a:spLocks noChangeShapeType="1"/>
            </p:cNvSpPr>
            <p:nvPr/>
          </p:nvSpPr>
          <p:spPr bwMode="auto">
            <a:xfrm>
              <a:off x="3315" y="2035"/>
              <a:ext cx="0" cy="314"/>
            </a:xfrm>
            <a:prstGeom prst="line">
              <a:avLst/>
            </a:prstGeom>
            <a:noFill/>
            <a:ln w="22225">
              <a:solidFill>
                <a:srgbClr val="FF3300"/>
              </a:solidFill>
              <a:round/>
              <a:headEnd/>
              <a:tailEnd type="arrow" w="lg" len="lg"/>
            </a:ln>
            <a:effectLst/>
          </p:spPr>
          <p:txBody>
            <a:bodyPr/>
            <a:lstStyle/>
            <a:p>
              <a:pPr>
                <a:defRPr/>
              </a:pPr>
              <a:endParaRPr lang="en-US"/>
            </a:p>
          </p:txBody>
        </p:sp>
        <p:sp>
          <p:nvSpPr>
            <p:cNvPr id="27662" name="Line 14"/>
            <p:cNvSpPr>
              <a:spLocks noChangeShapeType="1"/>
            </p:cNvSpPr>
            <p:nvPr/>
          </p:nvSpPr>
          <p:spPr bwMode="auto">
            <a:xfrm>
              <a:off x="3025" y="2035"/>
              <a:ext cx="290" cy="0"/>
            </a:xfrm>
            <a:prstGeom prst="line">
              <a:avLst/>
            </a:prstGeom>
            <a:noFill/>
            <a:ln w="22225">
              <a:solidFill>
                <a:srgbClr val="FF3300"/>
              </a:solidFill>
              <a:round/>
              <a:headEnd/>
              <a:tailEnd type="none" w="lg" len="lg"/>
            </a:ln>
            <a:effectLst/>
          </p:spPr>
          <p:txBody>
            <a:bodyPr/>
            <a:lstStyle/>
            <a:p>
              <a:pPr>
                <a:defRPr/>
              </a:pPr>
              <a:endParaRPr lang="en-US"/>
            </a:p>
          </p:txBody>
        </p:sp>
        <p:sp>
          <p:nvSpPr>
            <p:cNvPr id="27663" name="Line 15"/>
            <p:cNvSpPr>
              <a:spLocks noChangeShapeType="1"/>
            </p:cNvSpPr>
            <p:nvPr/>
          </p:nvSpPr>
          <p:spPr bwMode="auto">
            <a:xfrm>
              <a:off x="2251" y="2736"/>
              <a:ext cx="1935" cy="0"/>
            </a:xfrm>
            <a:prstGeom prst="line">
              <a:avLst/>
            </a:prstGeom>
            <a:noFill/>
            <a:ln w="22225">
              <a:solidFill>
                <a:srgbClr val="FF3300"/>
              </a:solidFill>
              <a:round/>
              <a:headEnd/>
              <a:tailEnd type="none" w="lg" len="lg"/>
            </a:ln>
            <a:effectLst/>
          </p:spPr>
          <p:txBody>
            <a:bodyPr/>
            <a:lstStyle/>
            <a:p>
              <a:pPr>
                <a:defRPr/>
              </a:pPr>
              <a:endParaRPr lang="en-US"/>
            </a:p>
          </p:txBody>
        </p:sp>
        <p:sp>
          <p:nvSpPr>
            <p:cNvPr id="27664" name="Line 16"/>
            <p:cNvSpPr>
              <a:spLocks noChangeShapeType="1"/>
            </p:cNvSpPr>
            <p:nvPr/>
          </p:nvSpPr>
          <p:spPr bwMode="auto">
            <a:xfrm>
              <a:off x="3557" y="1599"/>
              <a:ext cx="0" cy="750"/>
            </a:xfrm>
            <a:prstGeom prst="line">
              <a:avLst/>
            </a:prstGeom>
            <a:noFill/>
            <a:ln w="22225">
              <a:solidFill>
                <a:srgbClr val="FF3300"/>
              </a:solidFill>
              <a:round/>
              <a:headEnd/>
              <a:tailEnd type="arrow" w="lg" len="lg"/>
            </a:ln>
            <a:effectLst/>
          </p:spPr>
          <p:txBody>
            <a:bodyPr/>
            <a:lstStyle/>
            <a:p>
              <a:pPr>
                <a:defRPr/>
              </a:pP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4000" b="1" smtClean="0">
                <a:solidFill>
                  <a:srgbClr val="336600"/>
                </a:solidFill>
              </a:rPr>
              <a:t>Exercise 1 - Convert °C to °F</a:t>
            </a:r>
          </a:p>
        </p:txBody>
      </p:sp>
      <p:graphicFrame>
        <p:nvGraphicFramePr>
          <p:cNvPr id="8194" name="Object 8"/>
          <p:cNvGraphicFramePr>
            <a:graphicFrameLocks noChangeAspect="1"/>
          </p:cNvGraphicFramePr>
          <p:nvPr>
            <p:ph idx="1"/>
          </p:nvPr>
        </p:nvGraphicFramePr>
        <p:xfrm>
          <a:off x="1536700" y="2111375"/>
          <a:ext cx="6072188" cy="3827463"/>
        </p:xfrm>
        <a:graphic>
          <a:graphicData uri="http://schemas.openxmlformats.org/presentationml/2006/ole">
            <p:oleObj spid="_x0000_s8194" name="Bitmap Image" r:id="rId4" imgW="4704762" imgH="2695951" progId="PBrush">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1963" y="0"/>
            <a:ext cx="8229600" cy="1143000"/>
          </a:xfrm>
        </p:spPr>
        <p:txBody>
          <a:bodyPr/>
          <a:lstStyle/>
          <a:p>
            <a:pPr eaLnBrk="1" hangingPunct="1"/>
            <a:r>
              <a:rPr lang="en-US" sz="4000" b="1" smtClean="0">
                <a:solidFill>
                  <a:srgbClr val="336600"/>
                </a:solidFill>
              </a:rPr>
              <a:t>Debugging Techniques</a:t>
            </a:r>
          </a:p>
        </p:txBody>
      </p:sp>
      <p:grpSp>
        <p:nvGrpSpPr>
          <p:cNvPr id="25603" name="Group 17"/>
          <p:cNvGrpSpPr>
            <a:grpSpLocks/>
          </p:cNvGrpSpPr>
          <p:nvPr/>
        </p:nvGrpSpPr>
        <p:grpSpPr bwMode="auto">
          <a:xfrm>
            <a:off x="1141413" y="1408113"/>
            <a:ext cx="7456487" cy="4670425"/>
            <a:chOff x="719" y="768"/>
            <a:chExt cx="4697" cy="2942"/>
          </a:xfrm>
        </p:grpSpPr>
        <p:sp>
          <p:nvSpPr>
            <p:cNvPr id="25604" name="Rectangle 5"/>
            <p:cNvSpPr>
              <a:spLocks noChangeArrowheads="1"/>
            </p:cNvSpPr>
            <p:nvPr/>
          </p:nvSpPr>
          <p:spPr bwMode="auto">
            <a:xfrm>
              <a:off x="719" y="768"/>
              <a:ext cx="2311" cy="1876"/>
            </a:xfrm>
            <a:prstGeom prst="rect">
              <a:avLst/>
            </a:prstGeom>
            <a:noFill/>
            <a:ln w="9525">
              <a:noFill/>
              <a:miter lim="800000"/>
              <a:headEnd/>
              <a:tailEnd/>
            </a:ln>
          </p:spPr>
          <p:txBody>
            <a:bodyPr lIns="63297" tIns="25318" rIns="63297" bIns="25318">
              <a:spAutoFit/>
            </a:bodyPr>
            <a:lstStyle/>
            <a:p>
              <a:pPr marL="228600" indent="-228600" algn="l" defTabSz="911225">
                <a:lnSpc>
                  <a:spcPct val="85000"/>
                </a:lnSpc>
                <a:buFontTx/>
                <a:buChar char="•"/>
              </a:pPr>
              <a:r>
                <a:rPr lang="en-US" b="1">
                  <a:solidFill>
                    <a:schemeClr val="tx1"/>
                  </a:solidFill>
                  <a:effectLst/>
                  <a:latin typeface="Arial" charset="0"/>
                </a:rPr>
                <a:t>Finding Errors</a:t>
              </a:r>
            </a:p>
            <a:p>
              <a:pPr marL="228600" indent="-228600" algn="l" defTabSz="911225">
                <a:lnSpc>
                  <a:spcPct val="85000"/>
                </a:lnSpc>
              </a:pPr>
              <a:endParaRPr lang="en-US" b="1">
                <a:solidFill>
                  <a:schemeClr val="tx1"/>
                </a:solidFill>
                <a:effectLst/>
                <a:latin typeface="Arial" charset="0"/>
              </a:endParaRPr>
            </a:p>
            <a:p>
              <a:pPr marL="228600" indent="-228600" algn="l" defTabSz="911225">
                <a:lnSpc>
                  <a:spcPct val="155000"/>
                </a:lnSpc>
              </a:pPr>
              <a:endParaRPr lang="en-US" b="1">
                <a:solidFill>
                  <a:schemeClr val="tx1"/>
                </a:solidFill>
                <a:effectLst/>
                <a:latin typeface="Arial" charset="0"/>
              </a:endParaRPr>
            </a:p>
            <a:p>
              <a:pPr marL="228600" indent="-228600" algn="l" defTabSz="911225">
                <a:lnSpc>
                  <a:spcPct val="85000"/>
                </a:lnSpc>
                <a:buFontTx/>
                <a:buChar char="•"/>
              </a:pPr>
              <a:r>
                <a:rPr lang="en-US" b="1">
                  <a:solidFill>
                    <a:schemeClr val="tx1"/>
                  </a:solidFill>
                  <a:effectLst/>
                  <a:latin typeface="Arial" charset="0"/>
                </a:rPr>
                <a:t>Execution Highlighting</a:t>
              </a:r>
            </a:p>
            <a:p>
              <a:pPr marL="228600" indent="-228600" algn="l" defTabSz="911225">
                <a:lnSpc>
                  <a:spcPct val="85000"/>
                </a:lnSpc>
              </a:pPr>
              <a:endParaRPr lang="en-US" b="1">
                <a:solidFill>
                  <a:schemeClr val="tx1"/>
                </a:solidFill>
                <a:effectLst/>
                <a:latin typeface="Arial" charset="0"/>
              </a:endParaRPr>
            </a:p>
            <a:p>
              <a:pPr marL="228600" indent="-228600" algn="l" defTabSz="911225">
                <a:lnSpc>
                  <a:spcPct val="115000"/>
                </a:lnSpc>
              </a:pPr>
              <a:endParaRPr lang="en-US" b="1">
                <a:solidFill>
                  <a:schemeClr val="tx1"/>
                </a:solidFill>
                <a:effectLst/>
                <a:latin typeface="Arial" charset="0"/>
              </a:endParaRPr>
            </a:p>
            <a:p>
              <a:pPr marL="228600" indent="-228600" algn="l" defTabSz="911225">
                <a:lnSpc>
                  <a:spcPct val="105000"/>
                </a:lnSpc>
                <a:buFontTx/>
                <a:buChar char="•"/>
              </a:pPr>
              <a:endParaRPr lang="en-US" b="1">
                <a:solidFill>
                  <a:schemeClr val="tx1"/>
                </a:solidFill>
                <a:effectLst/>
                <a:latin typeface="Arial" charset="0"/>
              </a:endParaRPr>
            </a:p>
            <a:p>
              <a:pPr marL="228600" indent="-228600" algn="l" defTabSz="911225">
                <a:lnSpc>
                  <a:spcPct val="85000"/>
                </a:lnSpc>
                <a:buFontTx/>
                <a:buChar char="•"/>
              </a:pPr>
              <a:r>
                <a:rPr lang="en-US" b="1">
                  <a:solidFill>
                    <a:schemeClr val="tx1"/>
                  </a:solidFill>
                  <a:effectLst/>
                  <a:latin typeface="Arial" charset="0"/>
                </a:rPr>
                <a:t>Probe</a:t>
              </a:r>
            </a:p>
          </p:txBody>
        </p:sp>
        <p:sp>
          <p:nvSpPr>
            <p:cNvPr id="25605" name="Rectangle 6"/>
            <p:cNvSpPr>
              <a:spLocks noChangeArrowheads="1"/>
            </p:cNvSpPr>
            <p:nvPr/>
          </p:nvSpPr>
          <p:spPr bwMode="auto">
            <a:xfrm>
              <a:off x="1807" y="1056"/>
              <a:ext cx="2461" cy="416"/>
            </a:xfrm>
            <a:prstGeom prst="rect">
              <a:avLst/>
            </a:prstGeom>
            <a:noFill/>
            <a:ln w="9525">
              <a:noFill/>
              <a:miter lim="800000"/>
              <a:headEnd/>
              <a:tailEnd/>
            </a:ln>
          </p:spPr>
          <p:txBody>
            <a:bodyPr wrap="none" lIns="63297" tIns="25318" rIns="63297" bIns="25318">
              <a:spAutoFit/>
            </a:bodyPr>
            <a:lstStyle/>
            <a:p>
              <a:pPr algn="l" defTabSz="911225">
                <a:lnSpc>
                  <a:spcPct val="90000"/>
                </a:lnSpc>
              </a:pPr>
              <a:r>
                <a:rPr lang="en-US" sz="2000" b="1">
                  <a:solidFill>
                    <a:schemeClr val="tx1"/>
                  </a:solidFill>
                  <a:effectLst/>
                  <a:latin typeface="Arial" charset="0"/>
                </a:rPr>
                <a:t>Click on broken Run button</a:t>
              </a:r>
            </a:p>
            <a:p>
              <a:pPr algn="l" defTabSz="911225">
                <a:lnSpc>
                  <a:spcPct val="110000"/>
                </a:lnSpc>
              </a:pPr>
              <a:r>
                <a:rPr lang="en-US" sz="2000" b="1">
                  <a:solidFill>
                    <a:schemeClr val="tx1"/>
                  </a:solidFill>
                  <a:effectLst/>
                  <a:latin typeface="Arial" charset="0"/>
                </a:rPr>
                <a:t>Window showing error appears</a:t>
              </a:r>
            </a:p>
          </p:txBody>
        </p:sp>
        <p:sp>
          <p:nvSpPr>
            <p:cNvPr id="177159" name="Rectangle 7"/>
            <p:cNvSpPr>
              <a:spLocks noChangeArrowheads="1"/>
            </p:cNvSpPr>
            <p:nvPr/>
          </p:nvSpPr>
          <p:spPr bwMode="auto">
            <a:xfrm>
              <a:off x="3228" y="1072"/>
              <a:ext cx="15" cy="144"/>
            </a:xfrm>
            <a:prstGeom prst="rect">
              <a:avLst/>
            </a:prstGeom>
            <a:noFill/>
            <a:ln w="9525">
              <a:noFill/>
              <a:miter lim="800000"/>
              <a:headEnd/>
              <a:tailEnd/>
            </a:ln>
            <a:effectLst/>
          </p:spPr>
          <p:txBody>
            <a:bodyPr wrap="none" anchor="ctr"/>
            <a:lstStyle/>
            <a:p>
              <a:pPr>
                <a:defRPr/>
              </a:pPr>
              <a:endParaRPr lang="en-US"/>
            </a:p>
          </p:txBody>
        </p:sp>
        <p:sp>
          <p:nvSpPr>
            <p:cNvPr id="25607" name="Rectangle 8"/>
            <p:cNvSpPr>
              <a:spLocks noChangeArrowheads="1"/>
            </p:cNvSpPr>
            <p:nvPr/>
          </p:nvSpPr>
          <p:spPr bwMode="auto">
            <a:xfrm>
              <a:off x="1839" y="1824"/>
              <a:ext cx="3482" cy="550"/>
            </a:xfrm>
            <a:prstGeom prst="rect">
              <a:avLst/>
            </a:prstGeom>
            <a:noFill/>
            <a:ln w="9525">
              <a:noFill/>
              <a:miter lim="800000"/>
              <a:headEnd/>
              <a:tailEnd/>
            </a:ln>
          </p:spPr>
          <p:txBody>
            <a:bodyPr lIns="63297" tIns="25318" rIns="63297" bIns="25318">
              <a:spAutoFit/>
            </a:bodyPr>
            <a:lstStyle/>
            <a:p>
              <a:pPr algn="l" defTabSz="911225">
                <a:lnSpc>
                  <a:spcPct val="90000"/>
                </a:lnSpc>
              </a:pPr>
              <a:r>
                <a:rPr lang="en-US" sz="2000" b="1">
                  <a:solidFill>
                    <a:schemeClr val="tx1"/>
                  </a:solidFill>
                  <a:effectLst/>
                  <a:latin typeface="Arial" charset="0"/>
                </a:rPr>
                <a:t>Click on Execution Highlighting button; data flow is animated using bubbles. Values are </a:t>
              </a:r>
            </a:p>
            <a:p>
              <a:pPr algn="l" defTabSz="911225">
                <a:lnSpc>
                  <a:spcPct val="90000"/>
                </a:lnSpc>
              </a:pPr>
              <a:r>
                <a:rPr lang="en-US" sz="2000" b="1">
                  <a:solidFill>
                    <a:schemeClr val="tx1"/>
                  </a:solidFill>
                  <a:effectLst/>
                  <a:latin typeface="Arial" charset="0"/>
                </a:rPr>
                <a:t>displayed on wires.</a:t>
              </a:r>
            </a:p>
          </p:txBody>
        </p:sp>
        <p:sp>
          <p:nvSpPr>
            <p:cNvPr id="25608" name="Rectangle 9"/>
            <p:cNvSpPr>
              <a:spLocks noChangeArrowheads="1"/>
            </p:cNvSpPr>
            <p:nvPr/>
          </p:nvSpPr>
          <p:spPr bwMode="auto">
            <a:xfrm>
              <a:off x="1855" y="2640"/>
              <a:ext cx="3561" cy="1070"/>
            </a:xfrm>
            <a:prstGeom prst="rect">
              <a:avLst/>
            </a:prstGeom>
            <a:noFill/>
            <a:ln w="9525">
              <a:noFill/>
              <a:miter lim="800000"/>
              <a:headEnd/>
              <a:tailEnd/>
            </a:ln>
          </p:spPr>
          <p:txBody>
            <a:bodyPr lIns="63297" tIns="25318" rIns="63297" bIns="25318">
              <a:spAutoFit/>
            </a:bodyPr>
            <a:lstStyle/>
            <a:p>
              <a:pPr algn="l" defTabSz="911225">
                <a:lnSpc>
                  <a:spcPct val="90000"/>
                </a:lnSpc>
              </a:pPr>
              <a:r>
                <a:rPr lang="en-US" sz="2000" b="1">
                  <a:solidFill>
                    <a:schemeClr val="tx1"/>
                  </a:solidFill>
                  <a:effectLst/>
                  <a:latin typeface="Arial" charset="0"/>
                </a:rPr>
                <a:t>Right-click on wire to display probe and it shows data as it flows through wire segment</a:t>
              </a:r>
            </a:p>
            <a:p>
              <a:pPr algn="l" defTabSz="911225">
                <a:lnSpc>
                  <a:spcPct val="90000"/>
                </a:lnSpc>
              </a:pPr>
              <a:endParaRPr lang="en-US" sz="2000" b="1">
                <a:solidFill>
                  <a:schemeClr val="tx1"/>
                </a:solidFill>
                <a:effectLst/>
                <a:latin typeface="Arial" charset="0"/>
              </a:endParaRPr>
            </a:p>
            <a:p>
              <a:pPr algn="l" defTabSz="911225">
                <a:lnSpc>
                  <a:spcPct val="90000"/>
                </a:lnSpc>
              </a:pPr>
              <a:endParaRPr lang="en-US" sz="2000" b="1">
                <a:solidFill>
                  <a:schemeClr val="tx1"/>
                </a:solidFill>
                <a:effectLst/>
                <a:latin typeface="Arial" charset="0"/>
              </a:endParaRPr>
            </a:p>
            <a:p>
              <a:pPr algn="l" defTabSz="911225">
                <a:lnSpc>
                  <a:spcPct val="90000"/>
                </a:lnSpc>
              </a:pPr>
              <a:r>
                <a:rPr lang="en-US" sz="2000" b="1">
                  <a:solidFill>
                    <a:schemeClr val="tx1"/>
                  </a:solidFill>
                  <a:effectLst/>
                  <a:latin typeface="Arial" charset="0"/>
                </a:rPr>
                <a:t>You can also select Probe tool from Tools palette and click on wire</a:t>
              </a:r>
            </a:p>
          </p:txBody>
        </p:sp>
        <p:pic>
          <p:nvPicPr>
            <p:cNvPr id="25609" name="Picture 11"/>
            <p:cNvPicPr>
              <a:picLocks noChangeArrowheads="1"/>
            </p:cNvPicPr>
            <p:nvPr/>
          </p:nvPicPr>
          <p:blipFill>
            <a:blip r:embed="rId3"/>
            <a:srcRect/>
            <a:stretch>
              <a:fillRect/>
            </a:stretch>
          </p:blipFill>
          <p:spPr bwMode="auto">
            <a:xfrm>
              <a:off x="1390" y="3319"/>
              <a:ext cx="291" cy="239"/>
            </a:xfrm>
            <a:prstGeom prst="rect">
              <a:avLst/>
            </a:prstGeom>
            <a:noFill/>
            <a:ln w="9525">
              <a:noFill/>
              <a:miter lim="800000"/>
              <a:headEnd/>
              <a:tailEnd/>
            </a:ln>
          </p:spPr>
        </p:pic>
        <p:pic>
          <p:nvPicPr>
            <p:cNvPr id="25610" name="Picture 12"/>
            <p:cNvPicPr>
              <a:picLocks noChangeAspect="1" noChangeArrowheads="1"/>
            </p:cNvPicPr>
            <p:nvPr/>
          </p:nvPicPr>
          <p:blipFill>
            <a:blip r:embed="rId4"/>
            <a:srcRect/>
            <a:stretch>
              <a:fillRect/>
            </a:stretch>
          </p:blipFill>
          <p:spPr bwMode="auto">
            <a:xfrm>
              <a:off x="1438" y="1102"/>
              <a:ext cx="240" cy="239"/>
            </a:xfrm>
            <a:prstGeom prst="rect">
              <a:avLst/>
            </a:prstGeom>
            <a:noFill/>
            <a:ln w="9525">
              <a:noFill/>
              <a:miter lim="800000"/>
              <a:headEnd type="none" w="sm" len="sm"/>
              <a:tailEnd type="none" w="sm" len="sm"/>
            </a:ln>
          </p:spPr>
        </p:pic>
        <p:pic>
          <p:nvPicPr>
            <p:cNvPr id="25611" name="Picture 13"/>
            <p:cNvPicPr>
              <a:picLocks noChangeAspect="1" noChangeArrowheads="1"/>
            </p:cNvPicPr>
            <p:nvPr/>
          </p:nvPicPr>
          <p:blipFill>
            <a:blip r:embed="rId5"/>
            <a:srcRect/>
            <a:stretch>
              <a:fillRect/>
            </a:stretch>
          </p:blipFill>
          <p:spPr bwMode="auto">
            <a:xfrm>
              <a:off x="1150" y="1854"/>
              <a:ext cx="240" cy="229"/>
            </a:xfrm>
            <a:prstGeom prst="rect">
              <a:avLst/>
            </a:prstGeom>
            <a:noFill/>
            <a:ln w="9525">
              <a:noFill/>
              <a:miter lim="800000"/>
              <a:headEnd type="none" w="sm" len="sm"/>
              <a:tailEnd type="none" w="sm" len="sm"/>
            </a:ln>
          </p:spPr>
        </p:pic>
        <p:pic>
          <p:nvPicPr>
            <p:cNvPr id="25612" name="Picture 14"/>
            <p:cNvPicPr>
              <a:picLocks noChangeAspect="1" noChangeArrowheads="1"/>
            </p:cNvPicPr>
            <p:nvPr/>
          </p:nvPicPr>
          <p:blipFill>
            <a:blip r:embed="rId6"/>
            <a:srcRect/>
            <a:stretch>
              <a:fillRect/>
            </a:stretch>
          </p:blipFill>
          <p:spPr bwMode="auto">
            <a:xfrm>
              <a:off x="1438" y="1844"/>
              <a:ext cx="257" cy="245"/>
            </a:xfrm>
            <a:prstGeom prst="rect">
              <a:avLst/>
            </a:prstGeom>
            <a:noFill/>
            <a:ln w="9525">
              <a:noFill/>
              <a:miter lim="800000"/>
              <a:headEnd type="none" w="sm" len="sm"/>
              <a:tailEnd type="none" w="sm" len="sm"/>
            </a:ln>
          </p:spPr>
        </p:pic>
        <p:pic>
          <p:nvPicPr>
            <p:cNvPr id="25613" name="Picture 15"/>
            <p:cNvPicPr>
              <a:picLocks noChangeAspect="1" noChangeArrowheads="1"/>
            </p:cNvPicPr>
            <p:nvPr/>
          </p:nvPicPr>
          <p:blipFill>
            <a:blip r:embed="rId7"/>
            <a:srcRect/>
            <a:stretch>
              <a:fillRect/>
            </a:stretch>
          </p:blipFill>
          <p:spPr bwMode="auto">
            <a:xfrm>
              <a:off x="890" y="2943"/>
              <a:ext cx="787" cy="624"/>
            </a:xfrm>
            <a:prstGeom prst="rect">
              <a:avLst/>
            </a:prstGeom>
            <a:noFill/>
            <a:ln w="9525">
              <a:noFill/>
              <a:miter lim="800000"/>
              <a:headEnd/>
              <a:tailEnd/>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19100" y="342900"/>
            <a:ext cx="8229600" cy="1143000"/>
          </a:xfrm>
        </p:spPr>
        <p:txBody>
          <a:bodyPr/>
          <a:lstStyle/>
          <a:p>
            <a:pPr eaLnBrk="1" hangingPunct="1"/>
            <a:r>
              <a:rPr lang="en-US" sz="3200" b="1" smtClean="0">
                <a:solidFill>
                  <a:srgbClr val="336600"/>
                </a:solidFill>
              </a:rPr>
              <a:t>Virtual Instrumentation With LabVIEW</a:t>
            </a:r>
          </a:p>
        </p:txBody>
      </p:sp>
      <p:pic>
        <p:nvPicPr>
          <p:cNvPr id="14339" name="Picture 5"/>
          <p:cNvPicPr>
            <a:picLocks noChangeAspect="1" noChangeArrowheads="1"/>
          </p:cNvPicPr>
          <p:nvPr/>
        </p:nvPicPr>
        <p:blipFill>
          <a:blip r:embed="rId3"/>
          <a:srcRect/>
          <a:stretch>
            <a:fillRect/>
          </a:stretch>
        </p:blipFill>
        <p:spPr bwMode="auto">
          <a:xfrm>
            <a:off x="231775" y="2276475"/>
            <a:ext cx="4286250" cy="2941638"/>
          </a:xfrm>
          <a:prstGeom prst="rect">
            <a:avLst/>
          </a:prstGeom>
          <a:noFill/>
          <a:ln w="9525">
            <a:noFill/>
            <a:miter lim="800000"/>
            <a:headEnd/>
            <a:tailEnd/>
          </a:ln>
        </p:spPr>
      </p:pic>
      <p:pic>
        <p:nvPicPr>
          <p:cNvPr id="14340" name="Picture 4"/>
          <p:cNvPicPr>
            <a:picLocks noChangeAspect="1" noChangeArrowheads="1"/>
          </p:cNvPicPr>
          <p:nvPr/>
        </p:nvPicPr>
        <p:blipFill>
          <a:blip r:embed="rId4"/>
          <a:srcRect/>
          <a:stretch>
            <a:fillRect/>
          </a:stretch>
        </p:blipFill>
        <p:spPr bwMode="auto">
          <a:xfrm>
            <a:off x="4264025" y="3313113"/>
            <a:ext cx="4302125" cy="3049587"/>
          </a:xfrm>
          <a:prstGeom prst="rect">
            <a:avLst/>
          </a:prstGeom>
          <a:noFill/>
          <a:ln w="9525">
            <a:noFill/>
            <a:miter lim="800000"/>
            <a:headEnd/>
            <a:tailEnd/>
          </a:ln>
        </p:spPr>
      </p:pic>
      <p:sp>
        <p:nvSpPr>
          <p:cNvPr id="321543" name="Text Box 7"/>
          <p:cNvSpPr txBox="1">
            <a:spLocks noChangeArrowheads="1"/>
          </p:cNvSpPr>
          <p:nvPr/>
        </p:nvSpPr>
        <p:spPr bwMode="auto">
          <a:xfrm>
            <a:off x="1038225" y="5233988"/>
            <a:ext cx="1597025" cy="457200"/>
          </a:xfrm>
          <a:prstGeom prst="rect">
            <a:avLst/>
          </a:prstGeom>
          <a:noFill/>
          <a:ln w="12700" algn="ctr">
            <a:noFill/>
            <a:miter lim="800000"/>
            <a:headEnd/>
            <a:tailEnd/>
          </a:ln>
          <a:effectLst/>
        </p:spPr>
        <p:txBody>
          <a:bodyPr wrap="none">
            <a:spAutoFit/>
          </a:bodyPr>
          <a:lstStyle/>
          <a:p>
            <a:pPr>
              <a:defRPr/>
            </a:pPr>
            <a:r>
              <a:rPr lang="en-US" dirty="0">
                <a:solidFill>
                  <a:srgbClr val="2424EE"/>
                </a:solidFill>
                <a:effectLst>
                  <a:outerShdw blurRad="38100" dist="38100" dir="2700000" algn="tl">
                    <a:srgbClr val="C0C0C0"/>
                  </a:outerShdw>
                </a:effectLst>
              </a:rPr>
              <a:t>Front Panel</a:t>
            </a:r>
          </a:p>
        </p:txBody>
      </p:sp>
      <p:sp>
        <p:nvSpPr>
          <p:cNvPr id="321544" name="Text Box 8"/>
          <p:cNvSpPr txBox="1">
            <a:spLocks noChangeArrowheads="1"/>
          </p:cNvSpPr>
          <p:nvPr/>
        </p:nvSpPr>
        <p:spPr bwMode="auto">
          <a:xfrm>
            <a:off x="5838825" y="2814638"/>
            <a:ext cx="2052638" cy="457200"/>
          </a:xfrm>
          <a:prstGeom prst="rect">
            <a:avLst/>
          </a:prstGeom>
          <a:noFill/>
          <a:ln w="12700" algn="ctr">
            <a:noFill/>
            <a:miter lim="800000"/>
            <a:headEnd/>
            <a:tailEnd/>
          </a:ln>
          <a:effectLst/>
        </p:spPr>
        <p:txBody>
          <a:bodyPr wrap="none">
            <a:spAutoFit/>
          </a:bodyPr>
          <a:lstStyle/>
          <a:p>
            <a:pPr>
              <a:defRPr/>
            </a:pPr>
            <a:r>
              <a:rPr lang="en-US">
                <a:solidFill>
                  <a:srgbClr val="2424EE"/>
                </a:solidFill>
                <a:effectLst>
                  <a:outerShdw blurRad="38100" dist="38100" dir="2700000" algn="tl">
                    <a:srgbClr val="C0C0C0"/>
                  </a:outerShdw>
                </a:effectLst>
              </a:rPr>
              <a:t>Block Diagram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11"/>
          <p:cNvSpPr>
            <a:spLocks noGrp="1" noChangeArrowheads="1"/>
          </p:cNvSpPr>
          <p:nvPr>
            <p:ph type="title"/>
          </p:nvPr>
        </p:nvSpPr>
        <p:spPr>
          <a:xfrm>
            <a:off x="1154113" y="0"/>
            <a:ext cx="6111875" cy="811213"/>
          </a:xfrm>
        </p:spPr>
        <p:txBody>
          <a:bodyPr/>
          <a:lstStyle/>
          <a:p>
            <a:pPr eaLnBrk="1" hangingPunct="1"/>
            <a:r>
              <a:rPr lang="en-US" sz="3200" b="1" smtClean="0">
                <a:solidFill>
                  <a:srgbClr val="336600"/>
                </a:solidFill>
              </a:rPr>
              <a:t>VI Front Panel</a:t>
            </a:r>
          </a:p>
        </p:txBody>
      </p:sp>
      <p:grpSp>
        <p:nvGrpSpPr>
          <p:cNvPr id="15363" name="Group 61"/>
          <p:cNvGrpSpPr>
            <a:grpSpLocks/>
          </p:cNvGrpSpPr>
          <p:nvPr/>
        </p:nvGrpSpPr>
        <p:grpSpPr bwMode="auto">
          <a:xfrm>
            <a:off x="385763" y="1277938"/>
            <a:ext cx="8356600" cy="4549775"/>
            <a:chOff x="240" y="708"/>
            <a:chExt cx="5264" cy="2866"/>
          </a:xfrm>
        </p:grpSpPr>
        <p:pic>
          <p:nvPicPr>
            <p:cNvPr id="15364" name="Picture 44"/>
            <p:cNvPicPr>
              <a:picLocks noChangeAspect="1" noChangeArrowheads="1"/>
            </p:cNvPicPr>
            <p:nvPr/>
          </p:nvPicPr>
          <p:blipFill>
            <a:blip r:embed="rId3"/>
            <a:srcRect/>
            <a:stretch>
              <a:fillRect/>
            </a:stretch>
          </p:blipFill>
          <p:spPr bwMode="auto">
            <a:xfrm>
              <a:off x="1114" y="708"/>
              <a:ext cx="3504" cy="2866"/>
            </a:xfrm>
            <a:prstGeom prst="rect">
              <a:avLst/>
            </a:prstGeom>
            <a:noFill/>
            <a:ln w="9525" algn="ctr">
              <a:noFill/>
              <a:miter lim="800000"/>
              <a:headEnd type="none" w="sm" len="sm"/>
              <a:tailEnd type="none" w="sm" len="sm"/>
            </a:ln>
          </p:spPr>
        </p:pic>
        <p:sp>
          <p:nvSpPr>
            <p:cNvPr id="15365" name="Rectangle 45"/>
            <p:cNvSpPr>
              <a:spLocks noChangeArrowheads="1"/>
            </p:cNvSpPr>
            <p:nvPr/>
          </p:nvSpPr>
          <p:spPr bwMode="auto">
            <a:xfrm>
              <a:off x="240" y="816"/>
              <a:ext cx="761"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Front Panel </a:t>
              </a:r>
            </a:p>
            <a:p>
              <a:pPr algn="l" defTabSz="912813">
                <a:lnSpc>
                  <a:spcPct val="90000"/>
                </a:lnSpc>
              </a:pPr>
              <a:r>
                <a:rPr lang="en-US" sz="1800">
                  <a:solidFill>
                    <a:schemeClr val="tx1"/>
                  </a:solidFill>
                  <a:effectLst/>
                  <a:latin typeface="Arial Narrow" pitchFamily="34" charset="0"/>
                </a:rPr>
                <a:t>Toolbar</a:t>
              </a:r>
            </a:p>
          </p:txBody>
        </p:sp>
        <p:sp>
          <p:nvSpPr>
            <p:cNvPr id="15366" name="Rectangle 46"/>
            <p:cNvSpPr>
              <a:spLocks noChangeArrowheads="1"/>
            </p:cNvSpPr>
            <p:nvPr/>
          </p:nvSpPr>
          <p:spPr bwMode="auto">
            <a:xfrm>
              <a:off x="4972" y="1536"/>
              <a:ext cx="512" cy="404"/>
            </a:xfrm>
            <a:prstGeom prst="rect">
              <a:avLst/>
            </a:prstGeom>
            <a:noFill/>
            <a:ln w="9525">
              <a:noFill/>
              <a:miter lim="800000"/>
              <a:headEnd/>
              <a:tailEnd/>
            </a:ln>
          </p:spPr>
          <p:txBody>
            <a:bodyPr wrap="none" lIns="91928" tIns="45964" rIns="91928" bIns="45964">
              <a:spAutoFit/>
            </a:bodyPr>
            <a:lstStyle/>
            <a:p>
              <a:pPr algn="l" defTabSz="912813"/>
              <a:r>
                <a:rPr lang="en-US" sz="1800">
                  <a:solidFill>
                    <a:schemeClr val="tx1"/>
                  </a:solidFill>
                  <a:effectLst/>
                  <a:latin typeface="Arial Narrow" pitchFamily="34" charset="0"/>
                </a:rPr>
                <a:t>Graph</a:t>
              </a:r>
            </a:p>
            <a:p>
              <a:pPr algn="l" defTabSz="912813"/>
              <a:r>
                <a:rPr lang="en-US" sz="1800">
                  <a:solidFill>
                    <a:schemeClr val="tx1"/>
                  </a:solidFill>
                  <a:effectLst/>
                  <a:latin typeface="Arial Narrow" pitchFamily="34" charset="0"/>
                </a:rPr>
                <a:t>Legend</a:t>
              </a:r>
              <a:endParaRPr lang="en-US" sz="2000">
                <a:solidFill>
                  <a:schemeClr val="tx1"/>
                </a:solidFill>
                <a:effectLst/>
                <a:latin typeface="Arial Narrow" pitchFamily="34" charset="0"/>
              </a:endParaRPr>
            </a:p>
          </p:txBody>
        </p:sp>
        <p:sp>
          <p:nvSpPr>
            <p:cNvPr id="15407" name="Line 47"/>
            <p:cNvSpPr>
              <a:spLocks noChangeShapeType="1"/>
            </p:cNvSpPr>
            <p:nvPr/>
          </p:nvSpPr>
          <p:spPr bwMode="auto">
            <a:xfrm>
              <a:off x="816" y="1104"/>
              <a:ext cx="480" cy="0"/>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15408" name="Line 48"/>
            <p:cNvSpPr>
              <a:spLocks noChangeShapeType="1"/>
            </p:cNvSpPr>
            <p:nvPr/>
          </p:nvSpPr>
          <p:spPr bwMode="auto">
            <a:xfrm flipV="1">
              <a:off x="1008" y="2352"/>
              <a:ext cx="1008" cy="336"/>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15409" name="Line 49"/>
            <p:cNvSpPr>
              <a:spLocks noChangeShapeType="1"/>
            </p:cNvSpPr>
            <p:nvPr/>
          </p:nvSpPr>
          <p:spPr bwMode="auto">
            <a:xfrm>
              <a:off x="4416" y="3072"/>
              <a:ext cx="576" cy="0"/>
            </a:xfrm>
            <a:prstGeom prst="line">
              <a:avLst/>
            </a:prstGeom>
            <a:noFill/>
            <a:ln w="38100">
              <a:solidFill>
                <a:srgbClr val="FF3300"/>
              </a:solidFill>
              <a:round/>
              <a:headEnd type="triangle" w="med" len="med"/>
              <a:tailEnd type="none" w="sm" len="sm"/>
            </a:ln>
            <a:effectLst/>
          </p:spPr>
          <p:txBody>
            <a:bodyPr wrap="none" anchor="ctr"/>
            <a:lstStyle/>
            <a:p>
              <a:pPr>
                <a:defRPr/>
              </a:pPr>
              <a:endParaRPr lang="en-US"/>
            </a:p>
          </p:txBody>
        </p:sp>
        <p:sp>
          <p:nvSpPr>
            <p:cNvPr id="15410" name="Line 50"/>
            <p:cNvSpPr>
              <a:spLocks noChangeShapeType="1"/>
            </p:cNvSpPr>
            <p:nvPr/>
          </p:nvSpPr>
          <p:spPr bwMode="auto">
            <a:xfrm>
              <a:off x="4416" y="1440"/>
              <a:ext cx="576" cy="192"/>
            </a:xfrm>
            <a:prstGeom prst="line">
              <a:avLst/>
            </a:prstGeom>
            <a:noFill/>
            <a:ln w="38100">
              <a:solidFill>
                <a:srgbClr val="FF3300"/>
              </a:solidFill>
              <a:round/>
              <a:headEnd type="triangle" w="med" len="med"/>
              <a:tailEnd/>
            </a:ln>
            <a:effectLst/>
          </p:spPr>
          <p:txBody>
            <a:bodyPr wrap="none" anchor="ctr"/>
            <a:lstStyle/>
            <a:p>
              <a:pPr>
                <a:defRPr/>
              </a:pPr>
              <a:endParaRPr lang="en-US"/>
            </a:p>
          </p:txBody>
        </p:sp>
        <p:sp>
          <p:nvSpPr>
            <p:cNvPr id="15411" name="Line 51"/>
            <p:cNvSpPr>
              <a:spLocks noChangeShapeType="1"/>
            </p:cNvSpPr>
            <p:nvPr/>
          </p:nvSpPr>
          <p:spPr bwMode="auto">
            <a:xfrm>
              <a:off x="816" y="1584"/>
              <a:ext cx="576" cy="0"/>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15412" name="Line 52"/>
            <p:cNvSpPr>
              <a:spLocks noChangeShapeType="1"/>
            </p:cNvSpPr>
            <p:nvPr/>
          </p:nvSpPr>
          <p:spPr bwMode="auto">
            <a:xfrm flipV="1">
              <a:off x="4656" y="960"/>
              <a:ext cx="336" cy="96"/>
            </a:xfrm>
            <a:prstGeom prst="line">
              <a:avLst/>
            </a:prstGeom>
            <a:noFill/>
            <a:ln w="38100">
              <a:solidFill>
                <a:srgbClr val="FF3300"/>
              </a:solidFill>
              <a:round/>
              <a:headEnd type="triangle" w="med" len="med"/>
              <a:tailEnd type="none" w="sm" len="sm"/>
            </a:ln>
            <a:effectLst/>
          </p:spPr>
          <p:txBody>
            <a:bodyPr wrap="none" anchor="ctr"/>
            <a:lstStyle/>
            <a:p>
              <a:pPr>
                <a:defRPr/>
              </a:pPr>
              <a:endParaRPr lang="en-US"/>
            </a:p>
          </p:txBody>
        </p:sp>
        <p:sp>
          <p:nvSpPr>
            <p:cNvPr id="15373" name="Rectangle 53"/>
            <p:cNvSpPr>
              <a:spLocks noChangeArrowheads="1"/>
            </p:cNvSpPr>
            <p:nvPr/>
          </p:nvSpPr>
          <p:spPr bwMode="auto">
            <a:xfrm>
              <a:off x="240" y="1344"/>
              <a:ext cx="551"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Boolean</a:t>
              </a:r>
            </a:p>
            <a:p>
              <a:pPr algn="l" defTabSz="912813">
                <a:lnSpc>
                  <a:spcPct val="90000"/>
                </a:lnSpc>
              </a:pPr>
              <a:r>
                <a:rPr lang="en-US" sz="1800">
                  <a:solidFill>
                    <a:schemeClr val="tx1"/>
                  </a:solidFill>
                  <a:effectLst/>
                  <a:latin typeface="Arial Narrow" pitchFamily="34" charset="0"/>
                </a:rPr>
                <a:t>Control</a:t>
              </a:r>
            </a:p>
          </p:txBody>
        </p:sp>
        <p:sp>
          <p:nvSpPr>
            <p:cNvPr id="15374" name="Rectangle 54"/>
            <p:cNvSpPr>
              <a:spLocks noChangeArrowheads="1"/>
            </p:cNvSpPr>
            <p:nvPr/>
          </p:nvSpPr>
          <p:spPr bwMode="auto">
            <a:xfrm>
              <a:off x="240" y="2558"/>
              <a:ext cx="654"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Waveform</a:t>
              </a:r>
            </a:p>
            <a:p>
              <a:pPr algn="l" defTabSz="912813">
                <a:lnSpc>
                  <a:spcPct val="90000"/>
                </a:lnSpc>
              </a:pPr>
              <a:r>
                <a:rPr lang="en-US" sz="1800">
                  <a:solidFill>
                    <a:schemeClr val="tx1"/>
                  </a:solidFill>
                  <a:effectLst/>
                  <a:latin typeface="Arial Narrow" pitchFamily="34" charset="0"/>
                </a:rPr>
                <a:t>Graph</a:t>
              </a:r>
            </a:p>
          </p:txBody>
        </p:sp>
        <p:sp>
          <p:nvSpPr>
            <p:cNvPr id="15375" name="Rectangle 55"/>
            <p:cNvSpPr>
              <a:spLocks noChangeArrowheads="1"/>
            </p:cNvSpPr>
            <p:nvPr/>
          </p:nvSpPr>
          <p:spPr bwMode="auto">
            <a:xfrm>
              <a:off x="4992" y="850"/>
              <a:ext cx="340" cy="231"/>
            </a:xfrm>
            <a:prstGeom prst="rect">
              <a:avLst/>
            </a:prstGeom>
            <a:noFill/>
            <a:ln w="9525">
              <a:noFill/>
              <a:miter lim="800000"/>
              <a:headEnd/>
              <a:tailEnd/>
            </a:ln>
          </p:spPr>
          <p:txBody>
            <a:bodyPr wrap="none" lIns="91928" tIns="45964" rIns="91928" bIns="45964">
              <a:spAutoFit/>
            </a:bodyPr>
            <a:lstStyle/>
            <a:p>
              <a:pPr algn="l" defTabSz="912813"/>
              <a:r>
                <a:rPr lang="en-US" sz="1800">
                  <a:solidFill>
                    <a:schemeClr val="tx1"/>
                  </a:solidFill>
                  <a:effectLst/>
                  <a:latin typeface="Arial Narrow" pitchFamily="34" charset="0"/>
                </a:rPr>
                <a:t>Icon</a:t>
              </a:r>
              <a:endParaRPr lang="en-US" sz="2000">
                <a:solidFill>
                  <a:schemeClr val="tx1"/>
                </a:solidFill>
                <a:effectLst/>
                <a:latin typeface="Arial Narrow" pitchFamily="34" charset="0"/>
              </a:endParaRPr>
            </a:p>
          </p:txBody>
        </p:sp>
        <p:sp>
          <p:nvSpPr>
            <p:cNvPr id="15376" name="Rectangle 56"/>
            <p:cNvSpPr>
              <a:spLocks noChangeArrowheads="1"/>
            </p:cNvSpPr>
            <p:nvPr/>
          </p:nvSpPr>
          <p:spPr bwMode="auto">
            <a:xfrm>
              <a:off x="240" y="2997"/>
              <a:ext cx="512" cy="404"/>
            </a:xfrm>
            <a:prstGeom prst="rect">
              <a:avLst/>
            </a:prstGeom>
            <a:noFill/>
            <a:ln w="9525">
              <a:noFill/>
              <a:miter lim="800000"/>
              <a:headEnd/>
              <a:tailEnd/>
            </a:ln>
          </p:spPr>
          <p:txBody>
            <a:bodyPr wrap="none" lIns="91928" tIns="45964" rIns="91928" bIns="45964">
              <a:spAutoFit/>
            </a:bodyPr>
            <a:lstStyle/>
            <a:p>
              <a:pPr algn="l" defTabSz="912813"/>
              <a:r>
                <a:rPr lang="en-US" sz="1800">
                  <a:solidFill>
                    <a:schemeClr val="tx1"/>
                  </a:solidFill>
                  <a:effectLst/>
                  <a:latin typeface="Arial Narrow" pitchFamily="34" charset="0"/>
                </a:rPr>
                <a:t>Plot</a:t>
              </a:r>
            </a:p>
            <a:p>
              <a:pPr algn="l" defTabSz="912813"/>
              <a:r>
                <a:rPr lang="en-US" sz="1800">
                  <a:solidFill>
                    <a:schemeClr val="tx1"/>
                  </a:solidFill>
                  <a:effectLst/>
                  <a:latin typeface="Arial Narrow" pitchFamily="34" charset="0"/>
                </a:rPr>
                <a:t>Legend</a:t>
              </a:r>
              <a:endParaRPr lang="en-US" sz="2000">
                <a:solidFill>
                  <a:schemeClr val="tx1"/>
                </a:solidFill>
                <a:effectLst/>
                <a:latin typeface="Arial Narrow" pitchFamily="34" charset="0"/>
              </a:endParaRPr>
            </a:p>
          </p:txBody>
        </p:sp>
        <p:sp>
          <p:nvSpPr>
            <p:cNvPr id="15377" name="Rectangle 57"/>
            <p:cNvSpPr>
              <a:spLocks noChangeArrowheads="1"/>
            </p:cNvSpPr>
            <p:nvPr/>
          </p:nvSpPr>
          <p:spPr bwMode="auto">
            <a:xfrm>
              <a:off x="4992" y="2976"/>
              <a:ext cx="512" cy="404"/>
            </a:xfrm>
            <a:prstGeom prst="rect">
              <a:avLst/>
            </a:prstGeom>
            <a:noFill/>
            <a:ln w="9525">
              <a:noFill/>
              <a:miter lim="800000"/>
              <a:headEnd/>
              <a:tailEnd/>
            </a:ln>
          </p:spPr>
          <p:txBody>
            <a:bodyPr wrap="none" lIns="91928" tIns="45964" rIns="91928" bIns="45964">
              <a:spAutoFit/>
            </a:bodyPr>
            <a:lstStyle/>
            <a:p>
              <a:pPr algn="l" defTabSz="912813"/>
              <a:r>
                <a:rPr lang="en-US" sz="1800">
                  <a:solidFill>
                    <a:schemeClr val="tx1"/>
                  </a:solidFill>
                  <a:effectLst/>
                  <a:latin typeface="Arial Narrow" pitchFamily="34" charset="0"/>
                </a:rPr>
                <a:t>Scale</a:t>
              </a:r>
            </a:p>
            <a:p>
              <a:pPr algn="l" defTabSz="912813"/>
              <a:r>
                <a:rPr lang="en-US" sz="1800">
                  <a:solidFill>
                    <a:schemeClr val="tx1"/>
                  </a:solidFill>
                  <a:effectLst/>
                  <a:latin typeface="Arial Narrow" pitchFamily="34" charset="0"/>
                </a:rPr>
                <a:t>Legend</a:t>
              </a:r>
              <a:endParaRPr lang="en-US" sz="2000">
                <a:solidFill>
                  <a:schemeClr val="tx1"/>
                </a:solidFill>
                <a:effectLst/>
                <a:latin typeface="Arial Narrow" pitchFamily="34" charset="0"/>
              </a:endParaRPr>
            </a:p>
          </p:txBody>
        </p:sp>
        <p:sp>
          <p:nvSpPr>
            <p:cNvPr id="15418" name="Line 58"/>
            <p:cNvSpPr>
              <a:spLocks noChangeShapeType="1"/>
            </p:cNvSpPr>
            <p:nvPr/>
          </p:nvSpPr>
          <p:spPr bwMode="auto">
            <a:xfrm>
              <a:off x="576" y="3120"/>
              <a:ext cx="1440" cy="0"/>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3"/>
          <a:srcRect/>
          <a:stretch>
            <a:fillRect/>
          </a:stretch>
        </p:blipFill>
        <p:spPr bwMode="auto">
          <a:xfrm>
            <a:off x="647700" y="685800"/>
            <a:ext cx="7848600" cy="6096000"/>
          </a:xfrm>
          <a:prstGeom prst="rect">
            <a:avLst/>
          </a:prstGeom>
          <a:noFill/>
          <a:ln w="12700" algn="ctr">
            <a:noFill/>
            <a:miter lim="800000"/>
            <a:headEnd/>
            <a:tailEnd/>
          </a:ln>
        </p:spPr>
      </p:pic>
      <p:sp>
        <p:nvSpPr>
          <p:cNvPr id="16387" name="Text Box 7"/>
          <p:cNvSpPr txBox="1">
            <a:spLocks noChangeArrowheads="1"/>
          </p:cNvSpPr>
          <p:nvPr/>
        </p:nvSpPr>
        <p:spPr bwMode="auto">
          <a:xfrm>
            <a:off x="3429000" y="38100"/>
            <a:ext cx="3151188" cy="646113"/>
          </a:xfrm>
          <a:prstGeom prst="rect">
            <a:avLst/>
          </a:prstGeom>
          <a:noFill/>
          <a:ln w="12700" algn="ctr">
            <a:noFill/>
            <a:miter lim="800000"/>
            <a:headEnd/>
            <a:tailEnd/>
          </a:ln>
        </p:spPr>
        <p:txBody>
          <a:bodyPr wrap="none">
            <a:spAutoFit/>
          </a:bodyPr>
          <a:lstStyle/>
          <a:p>
            <a:r>
              <a:rPr lang="en-US" sz="3600" b="1">
                <a:solidFill>
                  <a:srgbClr val="336600"/>
                </a:solidFill>
                <a:effectLst/>
              </a:rPr>
              <a:t>VI Front Panel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srcRect/>
          <a:stretch>
            <a:fillRect/>
          </a:stretch>
        </p:blipFill>
        <p:spPr bwMode="auto">
          <a:xfrm>
            <a:off x="5943600" y="1028700"/>
            <a:ext cx="2990850" cy="5267325"/>
          </a:xfrm>
          <a:prstGeom prst="rect">
            <a:avLst/>
          </a:prstGeom>
          <a:noFill/>
          <a:ln w="12700" algn="ctr">
            <a:noFill/>
            <a:miter lim="800000"/>
            <a:headEnd/>
            <a:tailEnd/>
          </a:ln>
        </p:spPr>
      </p:pic>
      <p:sp>
        <p:nvSpPr>
          <p:cNvPr id="17411" name="Text Box 7"/>
          <p:cNvSpPr txBox="1">
            <a:spLocks noChangeArrowheads="1"/>
          </p:cNvSpPr>
          <p:nvPr/>
        </p:nvSpPr>
        <p:spPr bwMode="auto">
          <a:xfrm>
            <a:off x="2552700" y="0"/>
            <a:ext cx="3370263" cy="646113"/>
          </a:xfrm>
          <a:prstGeom prst="rect">
            <a:avLst/>
          </a:prstGeom>
          <a:noFill/>
          <a:ln w="12700" algn="ctr">
            <a:noFill/>
            <a:miter lim="800000"/>
            <a:headEnd/>
            <a:tailEnd/>
          </a:ln>
        </p:spPr>
        <p:txBody>
          <a:bodyPr wrap="none">
            <a:spAutoFit/>
          </a:bodyPr>
          <a:lstStyle/>
          <a:p>
            <a:r>
              <a:rPr lang="en-US" sz="3600" b="1">
                <a:solidFill>
                  <a:srgbClr val="336600"/>
                </a:solidFill>
                <a:effectLst/>
              </a:rPr>
              <a:t>Controls Palette</a:t>
            </a:r>
          </a:p>
        </p:txBody>
      </p:sp>
      <p:sp>
        <p:nvSpPr>
          <p:cNvPr id="4" name="Rectangle 3"/>
          <p:cNvSpPr/>
          <p:nvPr/>
        </p:nvSpPr>
        <p:spPr>
          <a:xfrm>
            <a:off x="342900" y="1066800"/>
            <a:ext cx="5410200" cy="4524375"/>
          </a:xfrm>
          <a:prstGeom prst="rect">
            <a:avLst/>
          </a:prstGeom>
        </p:spPr>
        <p:txBody>
          <a:bodyPr>
            <a:spAutoFit/>
          </a:bodyPr>
          <a:lstStyle/>
          <a:p>
            <a:pPr marL="301752" lvl="1" indent="-274320" algn="l" eaLnBrk="1" hangingPunct="1">
              <a:buFontTx/>
              <a:buChar char="•"/>
              <a:defRPr/>
            </a:pPr>
            <a:r>
              <a:rPr lang="en-US" dirty="0">
                <a:solidFill>
                  <a:schemeClr val="tx1"/>
                </a:solidFill>
                <a:effectLst/>
                <a:latin typeface="Arial" charset="0"/>
              </a:rPr>
              <a:t>The Controls palette contains the   controls and indicators we use to create the front panel.</a:t>
            </a:r>
          </a:p>
          <a:p>
            <a:pPr algn="l">
              <a:defRPr/>
            </a:pPr>
            <a:r>
              <a:rPr lang="en-US" dirty="0">
                <a:solidFill>
                  <a:schemeClr val="tx1"/>
                </a:solidFill>
                <a:effectLst/>
              </a:rPr>
              <a:t> </a:t>
            </a:r>
          </a:p>
          <a:p>
            <a:pPr marL="301752" lvl="1" indent="-274320" algn="l">
              <a:buFont typeface="Arial" pitchFamily="34" charset="0"/>
              <a:buChar char="•"/>
              <a:defRPr/>
            </a:pPr>
            <a:r>
              <a:rPr lang="en-US" dirty="0">
                <a:solidFill>
                  <a:schemeClr val="tx1"/>
                </a:solidFill>
                <a:effectLst/>
                <a:latin typeface="Arial" charset="0"/>
              </a:rPr>
              <a:t>We access the Controls palette from the front panel window by </a:t>
            </a:r>
            <a:r>
              <a:rPr lang="en-US" dirty="0" err="1">
                <a:solidFill>
                  <a:schemeClr val="tx1"/>
                </a:solidFill>
                <a:effectLst/>
                <a:latin typeface="Arial" charset="0"/>
              </a:rPr>
              <a:t>by</a:t>
            </a:r>
            <a:r>
              <a:rPr lang="en-US" dirty="0">
                <a:solidFill>
                  <a:schemeClr val="tx1"/>
                </a:solidFill>
                <a:effectLst/>
                <a:latin typeface="Arial" charset="0"/>
              </a:rPr>
              <a:t> right-clicking on any empty space in the front panel window.</a:t>
            </a:r>
            <a:r>
              <a:rPr lang="en-US" dirty="0">
                <a:solidFill>
                  <a:schemeClr val="tx1"/>
                </a:solidFill>
                <a:effectLst/>
              </a:rPr>
              <a:t> </a:t>
            </a:r>
          </a:p>
          <a:p>
            <a:pPr algn="l">
              <a:defRPr/>
            </a:pPr>
            <a:endParaRPr lang="en-US" dirty="0">
              <a:solidFill>
                <a:schemeClr val="tx1"/>
              </a:solidFill>
              <a:effectLst/>
            </a:endParaRPr>
          </a:p>
          <a:p>
            <a:pPr marL="301752" indent="-274320" algn="l">
              <a:buFont typeface="Arial" pitchFamily="34" charset="0"/>
              <a:buChar char="•"/>
              <a:defRPr/>
            </a:pPr>
            <a:r>
              <a:rPr lang="en-US" dirty="0">
                <a:solidFill>
                  <a:schemeClr val="tx1"/>
                </a:solidFill>
                <a:effectLst/>
                <a:latin typeface="Arial" charset="0"/>
              </a:rPr>
              <a:t>The Controls palette is broken into various categories; Numeric, Boolean, String,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09563" y="1431925"/>
            <a:ext cx="4546600" cy="4983163"/>
          </a:xfrm>
          <a:prstGeom prst="rect">
            <a:avLst/>
          </a:prstGeom>
          <a:noFill/>
          <a:ln w="9525">
            <a:noFill/>
            <a:miter lim="800000"/>
            <a:headEnd/>
            <a:tailEnd/>
          </a:ln>
        </p:spPr>
        <p:txBody>
          <a:bodyPr lIns="63398" tIns="25359" rIns="63398" bIns="25359">
            <a:spAutoFit/>
          </a:bodyPr>
          <a:lstStyle/>
          <a:p>
            <a:pPr marL="228600" indent="-228600" algn="l" eaLnBrk="1" hangingPunct="1"/>
            <a:r>
              <a:rPr lang="en-US" sz="2800" b="1">
                <a:solidFill>
                  <a:srgbClr val="2424EE"/>
                </a:solidFill>
                <a:effectLst/>
                <a:latin typeface="Arial" charset="0"/>
              </a:rPr>
              <a:t>Front Panel</a:t>
            </a:r>
          </a:p>
          <a:p>
            <a:pPr marL="571500" lvl="1" indent="-228600" algn="l" eaLnBrk="1" hangingPunct="1">
              <a:buFontTx/>
              <a:buChar char="•"/>
            </a:pPr>
            <a:r>
              <a:rPr lang="en-US" b="1">
                <a:solidFill>
                  <a:schemeClr val="tx1"/>
                </a:solidFill>
                <a:effectLst/>
                <a:latin typeface="Arial" charset="0"/>
              </a:rPr>
              <a:t>Controls   = Inputs</a:t>
            </a:r>
          </a:p>
          <a:p>
            <a:pPr marL="571500" lvl="1" indent="-228600" algn="l" eaLnBrk="1" hangingPunct="1">
              <a:buFontTx/>
              <a:buChar char="•"/>
            </a:pPr>
            <a:r>
              <a:rPr lang="en-US" b="1">
                <a:solidFill>
                  <a:schemeClr val="tx1"/>
                </a:solidFill>
                <a:effectLst/>
                <a:latin typeface="Arial" charset="0"/>
              </a:rPr>
              <a:t>Indicators = Outputs</a:t>
            </a:r>
          </a:p>
          <a:p>
            <a:pPr marL="571500" lvl="1" indent="-228600" algn="l" eaLnBrk="1" hangingPunct="1"/>
            <a:endParaRPr lang="en-US" b="1">
              <a:solidFill>
                <a:schemeClr val="tx1"/>
              </a:solidFill>
              <a:effectLst/>
              <a:latin typeface="Arial" charset="0"/>
            </a:endParaRPr>
          </a:p>
          <a:p>
            <a:pPr marL="228600" indent="-228600" algn="l" eaLnBrk="1" hangingPunct="1"/>
            <a:r>
              <a:rPr lang="en-US" sz="2800" b="1">
                <a:solidFill>
                  <a:srgbClr val="2424EE"/>
                </a:solidFill>
                <a:effectLst/>
                <a:latin typeface="Arial" charset="0"/>
              </a:rPr>
              <a:t>Block Diagram</a:t>
            </a:r>
          </a:p>
          <a:p>
            <a:pPr marL="571500" lvl="1" indent="-228600" algn="l" eaLnBrk="1" hangingPunct="1">
              <a:buFontTx/>
              <a:buChar char="•"/>
            </a:pPr>
            <a:r>
              <a:rPr lang="en-US" b="1">
                <a:solidFill>
                  <a:schemeClr val="tx1"/>
                </a:solidFill>
                <a:effectLst/>
                <a:latin typeface="Arial" charset="0"/>
              </a:rPr>
              <a:t>Accompanying “program” for front panel</a:t>
            </a:r>
          </a:p>
          <a:p>
            <a:pPr marL="571500" lvl="1" indent="-228600" algn="l" eaLnBrk="1" hangingPunct="1">
              <a:buFontTx/>
              <a:buChar char="•"/>
            </a:pPr>
            <a:r>
              <a:rPr lang="en-US" b="1">
                <a:solidFill>
                  <a:schemeClr val="tx1"/>
                </a:solidFill>
                <a:effectLst/>
                <a:latin typeface="Arial" charset="0"/>
              </a:rPr>
              <a:t>Components “wired”  together</a:t>
            </a:r>
          </a:p>
          <a:p>
            <a:pPr marL="571500" lvl="1" indent="-228600" algn="l" eaLnBrk="1" hangingPunct="1">
              <a:buFontTx/>
              <a:buChar char="•"/>
            </a:pPr>
            <a:endParaRPr lang="en-US" b="1">
              <a:solidFill>
                <a:schemeClr val="tx1"/>
              </a:solidFill>
              <a:effectLst/>
              <a:latin typeface="Arial" charset="0"/>
            </a:endParaRPr>
          </a:p>
          <a:p>
            <a:pPr marL="228600" indent="-228600" algn="l" eaLnBrk="1" hangingPunct="1"/>
            <a:r>
              <a:rPr lang="en-US" sz="2800" b="1">
                <a:solidFill>
                  <a:srgbClr val="2424EE"/>
                </a:solidFill>
                <a:effectLst/>
                <a:latin typeface="Arial" charset="0"/>
              </a:rPr>
              <a:t>Icon/Connector</a:t>
            </a:r>
          </a:p>
          <a:p>
            <a:pPr marL="571500" lvl="1" indent="-228600" algn="l" eaLnBrk="1" hangingPunct="1">
              <a:buFontTx/>
              <a:buChar char="•"/>
            </a:pPr>
            <a:r>
              <a:rPr lang="en-US" b="1">
                <a:solidFill>
                  <a:schemeClr val="tx1"/>
                </a:solidFill>
                <a:effectLst/>
                <a:latin typeface="Arial" charset="0"/>
              </a:rPr>
              <a:t>Means of connecting a VI to other VIs</a:t>
            </a:r>
          </a:p>
        </p:txBody>
      </p:sp>
      <p:sp>
        <p:nvSpPr>
          <p:cNvPr id="18435" name="Rectangle 5"/>
          <p:cNvSpPr>
            <a:spLocks noGrp="1" noChangeArrowheads="1"/>
          </p:cNvSpPr>
          <p:nvPr>
            <p:ph type="title" idx="4294967295"/>
          </p:nvPr>
        </p:nvSpPr>
        <p:spPr>
          <a:xfrm>
            <a:off x="304800" y="279400"/>
            <a:ext cx="8839200" cy="914400"/>
          </a:xfrm>
        </p:spPr>
        <p:txBody>
          <a:bodyPr/>
          <a:lstStyle/>
          <a:p>
            <a:pPr eaLnBrk="1" hangingPunct="1"/>
            <a:r>
              <a:rPr lang="en-US" sz="3600" b="1" smtClean="0">
                <a:solidFill>
                  <a:srgbClr val="336600"/>
                </a:solidFill>
              </a:rPr>
              <a:t>LabVIEW Programs Are Called </a:t>
            </a:r>
            <a:br>
              <a:rPr lang="en-US" sz="3600" b="1" smtClean="0">
                <a:solidFill>
                  <a:srgbClr val="336600"/>
                </a:solidFill>
              </a:rPr>
            </a:br>
            <a:r>
              <a:rPr lang="en-US" sz="3600" b="1" smtClean="0">
                <a:solidFill>
                  <a:srgbClr val="336600"/>
                </a:solidFill>
              </a:rPr>
              <a:t>Virtual Instruments (VIs)</a:t>
            </a:r>
          </a:p>
        </p:txBody>
      </p:sp>
      <p:pic>
        <p:nvPicPr>
          <p:cNvPr id="18436" name="Picture 8"/>
          <p:cNvPicPr>
            <a:picLocks noChangeAspect="1" noChangeArrowheads="1"/>
          </p:cNvPicPr>
          <p:nvPr/>
        </p:nvPicPr>
        <p:blipFill>
          <a:blip r:embed="rId3"/>
          <a:srcRect/>
          <a:stretch>
            <a:fillRect/>
          </a:stretch>
        </p:blipFill>
        <p:spPr bwMode="auto">
          <a:xfrm>
            <a:off x="5405438" y="1585913"/>
            <a:ext cx="3352800" cy="2300287"/>
          </a:xfrm>
          <a:prstGeom prst="rect">
            <a:avLst/>
          </a:prstGeom>
          <a:noFill/>
          <a:ln w="9525">
            <a:noFill/>
            <a:miter lim="800000"/>
            <a:headEnd/>
            <a:tailEnd/>
          </a:ln>
        </p:spPr>
      </p:pic>
      <p:pic>
        <p:nvPicPr>
          <p:cNvPr id="18437" name="Picture 9"/>
          <p:cNvPicPr>
            <a:picLocks noChangeAspect="1" noChangeArrowheads="1"/>
          </p:cNvPicPr>
          <p:nvPr/>
        </p:nvPicPr>
        <p:blipFill>
          <a:blip r:embed="rId4"/>
          <a:srcRect/>
          <a:stretch>
            <a:fillRect/>
          </a:stretch>
        </p:blipFill>
        <p:spPr bwMode="auto">
          <a:xfrm>
            <a:off x="5405438" y="4005263"/>
            <a:ext cx="3352800" cy="237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srcRect/>
          <a:stretch>
            <a:fillRect/>
          </a:stretch>
        </p:blipFill>
        <p:spPr bwMode="auto">
          <a:xfrm>
            <a:off x="1714500" y="2190750"/>
            <a:ext cx="6362700" cy="4552950"/>
          </a:xfrm>
          <a:prstGeom prst="rect">
            <a:avLst/>
          </a:prstGeom>
          <a:noFill/>
          <a:ln w="12700" algn="ctr">
            <a:noFill/>
            <a:miter lim="800000"/>
            <a:headEnd/>
            <a:tailEnd/>
          </a:ln>
        </p:spPr>
      </p:pic>
      <p:sp>
        <p:nvSpPr>
          <p:cNvPr id="19459" name="Rectangle 2"/>
          <p:cNvSpPr>
            <a:spLocks noGrp="1" noChangeArrowheads="1"/>
          </p:cNvSpPr>
          <p:nvPr>
            <p:ph type="title" idx="4294967295"/>
          </p:nvPr>
        </p:nvSpPr>
        <p:spPr>
          <a:xfrm>
            <a:off x="885825" y="38100"/>
            <a:ext cx="6604000" cy="939800"/>
          </a:xfrm>
        </p:spPr>
        <p:txBody>
          <a:bodyPr/>
          <a:lstStyle/>
          <a:p>
            <a:pPr eaLnBrk="1" hangingPunct="1"/>
            <a:r>
              <a:rPr lang="en-US" sz="3600" b="1" smtClean="0">
                <a:solidFill>
                  <a:srgbClr val="336600"/>
                </a:solidFill>
              </a:rPr>
              <a:t>VI Block Diagram</a:t>
            </a:r>
          </a:p>
        </p:txBody>
      </p:sp>
      <p:sp>
        <p:nvSpPr>
          <p:cNvPr id="19460" name="Rectangle 4"/>
          <p:cNvSpPr>
            <a:spLocks noChangeArrowheads="1"/>
          </p:cNvSpPr>
          <p:nvPr/>
        </p:nvSpPr>
        <p:spPr bwMode="auto">
          <a:xfrm>
            <a:off x="723900" y="914400"/>
            <a:ext cx="7924800" cy="1200150"/>
          </a:xfrm>
          <a:prstGeom prst="rect">
            <a:avLst/>
          </a:prstGeom>
          <a:noFill/>
          <a:ln w="9525">
            <a:noFill/>
            <a:miter lim="800000"/>
            <a:headEnd/>
            <a:tailEnd/>
          </a:ln>
        </p:spPr>
        <p:txBody>
          <a:bodyPr>
            <a:spAutoFit/>
          </a:bodyPr>
          <a:lstStyle/>
          <a:p>
            <a:pPr algn="l"/>
            <a:r>
              <a:rPr lang="en-US">
                <a:solidFill>
                  <a:schemeClr val="tx1"/>
                </a:solidFill>
                <a:effectLst/>
              </a:rPr>
              <a:t>Block diagram objects include terminals, subVIs, functions, constants, structures, and wires, which transfer data among other block diagram objects.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885825" y="165100"/>
            <a:ext cx="6604000" cy="939800"/>
          </a:xfrm>
        </p:spPr>
        <p:txBody>
          <a:bodyPr/>
          <a:lstStyle/>
          <a:p>
            <a:pPr eaLnBrk="1" hangingPunct="1"/>
            <a:r>
              <a:rPr lang="en-US" sz="3600" b="1" smtClean="0">
                <a:solidFill>
                  <a:srgbClr val="336600"/>
                </a:solidFill>
              </a:rPr>
              <a:t>VI Block Diagram</a:t>
            </a:r>
          </a:p>
        </p:txBody>
      </p:sp>
      <p:sp>
        <p:nvSpPr>
          <p:cNvPr id="20483" name="Rectangle 34"/>
          <p:cNvSpPr>
            <a:spLocks noChangeArrowheads="1"/>
          </p:cNvSpPr>
          <p:nvPr/>
        </p:nvSpPr>
        <p:spPr bwMode="auto">
          <a:xfrm>
            <a:off x="7926388" y="2971800"/>
            <a:ext cx="912812" cy="587375"/>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Graph</a:t>
            </a:r>
          </a:p>
          <a:p>
            <a:pPr algn="l" defTabSz="912813">
              <a:lnSpc>
                <a:spcPct val="90000"/>
              </a:lnSpc>
            </a:pPr>
            <a:r>
              <a:rPr lang="en-US" sz="1800">
                <a:solidFill>
                  <a:schemeClr val="tx1"/>
                </a:solidFill>
                <a:effectLst/>
                <a:latin typeface="Arial Narrow" pitchFamily="34" charset="0"/>
              </a:rPr>
              <a:t>Terminal</a:t>
            </a:r>
          </a:p>
        </p:txBody>
      </p:sp>
      <p:grpSp>
        <p:nvGrpSpPr>
          <p:cNvPr id="20484" name="Group 71"/>
          <p:cNvGrpSpPr>
            <a:grpSpLocks/>
          </p:cNvGrpSpPr>
          <p:nvPr/>
        </p:nvGrpSpPr>
        <p:grpSpPr bwMode="auto">
          <a:xfrm>
            <a:off x="385763" y="1431925"/>
            <a:ext cx="8456612" cy="4702175"/>
            <a:chOff x="240" y="720"/>
            <a:chExt cx="5327" cy="2962"/>
          </a:xfrm>
        </p:grpSpPr>
        <p:pic>
          <p:nvPicPr>
            <p:cNvPr id="20485" name="Picture 32"/>
            <p:cNvPicPr>
              <a:picLocks noChangeAspect="1" noChangeArrowheads="1"/>
            </p:cNvPicPr>
            <p:nvPr/>
          </p:nvPicPr>
          <p:blipFill>
            <a:blip r:embed="rId3"/>
            <a:srcRect/>
            <a:stretch>
              <a:fillRect/>
            </a:stretch>
          </p:blipFill>
          <p:spPr bwMode="auto">
            <a:xfrm>
              <a:off x="864" y="720"/>
              <a:ext cx="4080" cy="2407"/>
            </a:xfrm>
            <a:prstGeom prst="rect">
              <a:avLst/>
            </a:prstGeom>
            <a:noFill/>
            <a:ln w="9525" algn="ctr">
              <a:noFill/>
              <a:miter lim="800000"/>
              <a:headEnd type="none" w="sm" len="sm"/>
              <a:tailEnd type="none" w="sm" len="sm"/>
            </a:ln>
          </p:spPr>
        </p:pic>
        <p:sp>
          <p:nvSpPr>
            <p:cNvPr id="20486" name="Rectangle 33"/>
            <p:cNvSpPr>
              <a:spLocks noChangeArrowheads="1"/>
            </p:cNvSpPr>
            <p:nvPr/>
          </p:nvSpPr>
          <p:spPr bwMode="auto">
            <a:xfrm>
              <a:off x="4997" y="2448"/>
              <a:ext cx="391"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Wire </a:t>
              </a:r>
            </a:p>
            <a:p>
              <a:pPr algn="l" defTabSz="912813">
                <a:lnSpc>
                  <a:spcPct val="90000"/>
                </a:lnSpc>
              </a:pPr>
              <a:r>
                <a:rPr lang="en-US" sz="1800">
                  <a:solidFill>
                    <a:schemeClr val="tx1"/>
                  </a:solidFill>
                  <a:effectLst/>
                  <a:latin typeface="Arial Narrow" pitchFamily="34" charset="0"/>
                </a:rPr>
                <a:t>Data</a:t>
              </a:r>
            </a:p>
          </p:txBody>
        </p:sp>
        <p:sp>
          <p:nvSpPr>
            <p:cNvPr id="20487" name="Rectangle 35"/>
            <p:cNvSpPr>
              <a:spLocks noChangeArrowheads="1"/>
            </p:cNvSpPr>
            <p:nvPr/>
          </p:nvSpPr>
          <p:spPr bwMode="auto">
            <a:xfrm>
              <a:off x="240" y="1536"/>
              <a:ext cx="439" cy="214"/>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SubVI</a:t>
              </a:r>
            </a:p>
          </p:txBody>
        </p:sp>
        <p:sp>
          <p:nvSpPr>
            <p:cNvPr id="20488" name="Rectangle 36"/>
            <p:cNvSpPr>
              <a:spLocks noChangeArrowheads="1"/>
            </p:cNvSpPr>
            <p:nvPr/>
          </p:nvSpPr>
          <p:spPr bwMode="auto">
            <a:xfrm>
              <a:off x="240" y="3278"/>
              <a:ext cx="708"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While Loop</a:t>
              </a:r>
            </a:p>
            <a:p>
              <a:pPr algn="l" defTabSz="912813">
                <a:lnSpc>
                  <a:spcPct val="90000"/>
                </a:lnSpc>
              </a:pPr>
              <a:r>
                <a:rPr lang="en-US" sz="1800">
                  <a:solidFill>
                    <a:schemeClr val="tx1"/>
                  </a:solidFill>
                  <a:effectLst/>
                  <a:latin typeface="Arial Narrow" pitchFamily="34" charset="0"/>
                </a:rPr>
                <a:t>Structure</a:t>
              </a:r>
            </a:p>
          </p:txBody>
        </p:sp>
        <p:sp>
          <p:nvSpPr>
            <p:cNvPr id="20489" name="Rectangle 37"/>
            <p:cNvSpPr>
              <a:spLocks noChangeArrowheads="1"/>
            </p:cNvSpPr>
            <p:nvPr/>
          </p:nvSpPr>
          <p:spPr bwMode="auto">
            <a:xfrm>
              <a:off x="242" y="722"/>
              <a:ext cx="814" cy="526"/>
            </a:xfrm>
            <a:prstGeom prst="rect">
              <a:avLst/>
            </a:prstGeom>
            <a:noFill/>
            <a:ln w="9525">
              <a:noFill/>
              <a:miter lim="800000"/>
              <a:headEnd/>
              <a:tailEnd/>
            </a:ln>
          </p:spPr>
          <p:txBody>
            <a:bodyPr lIns="91928" tIns="45964" rIns="91928" bIns="45964">
              <a:spAutoFit/>
            </a:bodyPr>
            <a:lstStyle/>
            <a:p>
              <a:pPr algn="l" defTabSz="912813">
                <a:lnSpc>
                  <a:spcPct val="90000"/>
                </a:lnSpc>
              </a:pPr>
              <a:r>
                <a:rPr lang="en-US" sz="1800">
                  <a:solidFill>
                    <a:schemeClr val="tx1"/>
                  </a:solidFill>
                  <a:effectLst/>
                  <a:latin typeface="Arial Narrow" pitchFamily="34" charset="0"/>
                </a:rPr>
                <a:t>Block Diagram Toolbar</a:t>
              </a:r>
              <a:endParaRPr lang="en-US" sz="2000">
                <a:solidFill>
                  <a:schemeClr val="tx1"/>
                </a:solidFill>
                <a:effectLst/>
                <a:latin typeface="Arial Narrow" pitchFamily="34" charset="0"/>
              </a:endParaRPr>
            </a:p>
          </p:txBody>
        </p:sp>
        <p:sp>
          <p:nvSpPr>
            <p:cNvPr id="20490" name="Rectangle 38"/>
            <p:cNvSpPr>
              <a:spLocks noChangeArrowheads="1"/>
            </p:cNvSpPr>
            <p:nvPr/>
          </p:nvSpPr>
          <p:spPr bwMode="auto">
            <a:xfrm>
              <a:off x="4997" y="1056"/>
              <a:ext cx="570"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Divide</a:t>
              </a:r>
            </a:p>
            <a:p>
              <a:pPr algn="l" defTabSz="912813">
                <a:lnSpc>
                  <a:spcPct val="90000"/>
                </a:lnSpc>
              </a:pPr>
              <a:r>
                <a:rPr lang="en-US" sz="1800">
                  <a:solidFill>
                    <a:schemeClr val="tx1"/>
                  </a:solidFill>
                  <a:effectLst/>
                  <a:latin typeface="Arial Narrow" pitchFamily="34" charset="0"/>
                </a:rPr>
                <a:t>Function</a:t>
              </a:r>
            </a:p>
          </p:txBody>
        </p:sp>
        <p:sp>
          <p:nvSpPr>
            <p:cNvPr id="20491" name="Rectangle 39"/>
            <p:cNvSpPr>
              <a:spLocks noChangeArrowheads="1"/>
            </p:cNvSpPr>
            <p:nvPr/>
          </p:nvSpPr>
          <p:spPr bwMode="auto">
            <a:xfrm>
              <a:off x="1737" y="3304"/>
              <a:ext cx="590"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Numeric </a:t>
              </a:r>
            </a:p>
            <a:p>
              <a:pPr algn="l" defTabSz="912813">
                <a:lnSpc>
                  <a:spcPct val="90000"/>
                </a:lnSpc>
              </a:pPr>
              <a:r>
                <a:rPr lang="en-US" sz="1800">
                  <a:solidFill>
                    <a:schemeClr val="tx1"/>
                  </a:solidFill>
                  <a:effectLst/>
                  <a:latin typeface="Arial Narrow" pitchFamily="34" charset="0"/>
                </a:rPr>
                <a:t>Constant</a:t>
              </a:r>
            </a:p>
          </p:txBody>
        </p:sp>
        <p:sp>
          <p:nvSpPr>
            <p:cNvPr id="16424" name="Line 40"/>
            <p:cNvSpPr>
              <a:spLocks noChangeShapeType="1"/>
            </p:cNvSpPr>
            <p:nvPr/>
          </p:nvSpPr>
          <p:spPr bwMode="auto">
            <a:xfrm flipV="1">
              <a:off x="672" y="1584"/>
              <a:ext cx="480" cy="48"/>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16425" name="Line 41"/>
            <p:cNvSpPr>
              <a:spLocks noChangeShapeType="1"/>
            </p:cNvSpPr>
            <p:nvPr/>
          </p:nvSpPr>
          <p:spPr bwMode="auto">
            <a:xfrm>
              <a:off x="4186" y="2750"/>
              <a:ext cx="0" cy="528"/>
            </a:xfrm>
            <a:prstGeom prst="line">
              <a:avLst/>
            </a:prstGeom>
            <a:noFill/>
            <a:ln w="38100">
              <a:solidFill>
                <a:srgbClr val="FF3300"/>
              </a:solidFill>
              <a:round/>
              <a:headEnd type="triangle" w="med" len="med"/>
              <a:tailEnd/>
            </a:ln>
            <a:effectLst/>
          </p:spPr>
          <p:txBody>
            <a:bodyPr wrap="none" anchor="ctr"/>
            <a:lstStyle/>
            <a:p>
              <a:pPr>
                <a:defRPr/>
              </a:pPr>
              <a:endParaRPr lang="en-US"/>
            </a:p>
          </p:txBody>
        </p:sp>
        <p:sp>
          <p:nvSpPr>
            <p:cNvPr id="16426" name="Line 42"/>
            <p:cNvSpPr>
              <a:spLocks noChangeShapeType="1"/>
            </p:cNvSpPr>
            <p:nvPr/>
          </p:nvSpPr>
          <p:spPr bwMode="auto">
            <a:xfrm flipV="1">
              <a:off x="2064" y="2688"/>
              <a:ext cx="336" cy="624"/>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16427" name="Line 43"/>
            <p:cNvSpPr>
              <a:spLocks noChangeShapeType="1"/>
            </p:cNvSpPr>
            <p:nvPr/>
          </p:nvSpPr>
          <p:spPr bwMode="auto">
            <a:xfrm flipV="1">
              <a:off x="912" y="2861"/>
              <a:ext cx="816" cy="499"/>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16428" name="Line 44"/>
            <p:cNvSpPr>
              <a:spLocks noChangeShapeType="1"/>
            </p:cNvSpPr>
            <p:nvPr/>
          </p:nvSpPr>
          <p:spPr bwMode="auto">
            <a:xfrm>
              <a:off x="3170" y="2784"/>
              <a:ext cx="0" cy="528"/>
            </a:xfrm>
            <a:prstGeom prst="line">
              <a:avLst/>
            </a:prstGeom>
            <a:noFill/>
            <a:ln w="38100">
              <a:solidFill>
                <a:srgbClr val="FF3300"/>
              </a:solidFill>
              <a:round/>
              <a:headEnd type="triangle" w="med" len="med"/>
              <a:tailEnd/>
            </a:ln>
            <a:effectLst/>
          </p:spPr>
          <p:txBody>
            <a:bodyPr wrap="none" anchor="ctr"/>
            <a:lstStyle/>
            <a:p>
              <a:pPr>
                <a:defRPr/>
              </a:pPr>
              <a:endParaRPr lang="en-US"/>
            </a:p>
          </p:txBody>
        </p:sp>
        <p:sp>
          <p:nvSpPr>
            <p:cNvPr id="16429" name="Line 45"/>
            <p:cNvSpPr>
              <a:spLocks noChangeShapeType="1"/>
            </p:cNvSpPr>
            <p:nvPr/>
          </p:nvSpPr>
          <p:spPr bwMode="auto">
            <a:xfrm>
              <a:off x="3984" y="1728"/>
              <a:ext cx="1008" cy="322"/>
            </a:xfrm>
            <a:prstGeom prst="line">
              <a:avLst/>
            </a:prstGeom>
            <a:noFill/>
            <a:ln w="38100">
              <a:solidFill>
                <a:srgbClr val="FF3300"/>
              </a:solidFill>
              <a:round/>
              <a:headEnd type="triangle" w="med" len="med"/>
              <a:tailEnd/>
            </a:ln>
            <a:effectLst/>
          </p:spPr>
          <p:txBody>
            <a:bodyPr wrap="none" anchor="ctr"/>
            <a:lstStyle/>
            <a:p>
              <a:pPr>
                <a:defRPr/>
              </a:pPr>
              <a:endParaRPr lang="en-US"/>
            </a:p>
          </p:txBody>
        </p:sp>
        <p:sp>
          <p:nvSpPr>
            <p:cNvPr id="16430" name="Line 46"/>
            <p:cNvSpPr>
              <a:spLocks noChangeShapeType="1"/>
            </p:cNvSpPr>
            <p:nvPr/>
          </p:nvSpPr>
          <p:spPr bwMode="auto">
            <a:xfrm flipH="1" flipV="1">
              <a:off x="3696" y="2208"/>
              <a:ext cx="1296" cy="384"/>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20499" name="Rectangle 47"/>
            <p:cNvSpPr>
              <a:spLocks noChangeArrowheads="1"/>
            </p:cNvSpPr>
            <p:nvPr/>
          </p:nvSpPr>
          <p:spPr bwMode="auto">
            <a:xfrm>
              <a:off x="2934" y="3304"/>
              <a:ext cx="570"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Timing </a:t>
              </a:r>
            </a:p>
            <a:p>
              <a:pPr algn="l" defTabSz="912813">
                <a:lnSpc>
                  <a:spcPct val="90000"/>
                </a:lnSpc>
              </a:pPr>
              <a:r>
                <a:rPr lang="en-US" sz="1800">
                  <a:solidFill>
                    <a:schemeClr val="tx1"/>
                  </a:solidFill>
                  <a:effectLst/>
                  <a:latin typeface="Arial Narrow" pitchFamily="34" charset="0"/>
                </a:rPr>
                <a:t>Function</a:t>
              </a:r>
            </a:p>
          </p:txBody>
        </p:sp>
        <p:sp>
          <p:nvSpPr>
            <p:cNvPr id="16432" name="Line 48"/>
            <p:cNvSpPr>
              <a:spLocks noChangeShapeType="1"/>
            </p:cNvSpPr>
            <p:nvPr/>
          </p:nvSpPr>
          <p:spPr bwMode="auto">
            <a:xfrm flipV="1">
              <a:off x="3072" y="1248"/>
              <a:ext cx="1920" cy="336"/>
            </a:xfrm>
            <a:prstGeom prst="line">
              <a:avLst/>
            </a:prstGeom>
            <a:noFill/>
            <a:ln w="38100">
              <a:solidFill>
                <a:srgbClr val="FF3300"/>
              </a:solidFill>
              <a:round/>
              <a:headEnd type="triangle" w="med" len="med"/>
              <a:tailEnd/>
            </a:ln>
            <a:effectLst/>
          </p:spPr>
          <p:txBody>
            <a:bodyPr wrap="none" anchor="ctr"/>
            <a:lstStyle/>
            <a:p>
              <a:pPr>
                <a:defRPr/>
              </a:pPr>
              <a:endParaRPr lang="en-US"/>
            </a:p>
          </p:txBody>
        </p:sp>
        <p:sp>
          <p:nvSpPr>
            <p:cNvPr id="16433" name="Line 49"/>
            <p:cNvSpPr>
              <a:spLocks noChangeShapeType="1"/>
            </p:cNvSpPr>
            <p:nvPr/>
          </p:nvSpPr>
          <p:spPr bwMode="auto">
            <a:xfrm flipV="1">
              <a:off x="768" y="1152"/>
              <a:ext cx="288" cy="0"/>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16434" name="Line 50"/>
            <p:cNvSpPr>
              <a:spLocks noChangeShapeType="1"/>
            </p:cNvSpPr>
            <p:nvPr/>
          </p:nvSpPr>
          <p:spPr bwMode="auto">
            <a:xfrm>
              <a:off x="672" y="1680"/>
              <a:ext cx="1200" cy="336"/>
            </a:xfrm>
            <a:prstGeom prst="line">
              <a:avLst/>
            </a:prstGeom>
            <a:noFill/>
            <a:ln w="38100">
              <a:solidFill>
                <a:srgbClr val="FF3300"/>
              </a:solidFill>
              <a:round/>
              <a:headEnd type="none" w="sm" len="sm"/>
              <a:tailEnd type="triangle" w="med" len="med"/>
            </a:ln>
            <a:effectLst/>
          </p:spPr>
          <p:txBody>
            <a:bodyPr wrap="none" anchor="ctr"/>
            <a:lstStyle/>
            <a:p>
              <a:pPr>
                <a:defRPr/>
              </a:pPr>
              <a:endParaRPr lang="en-US"/>
            </a:p>
          </p:txBody>
        </p:sp>
        <p:sp>
          <p:nvSpPr>
            <p:cNvPr id="20503" name="Rectangle 70"/>
            <p:cNvSpPr>
              <a:spLocks noChangeArrowheads="1"/>
            </p:cNvSpPr>
            <p:nvPr/>
          </p:nvSpPr>
          <p:spPr bwMode="auto">
            <a:xfrm>
              <a:off x="3946" y="3312"/>
              <a:ext cx="998" cy="370"/>
            </a:xfrm>
            <a:prstGeom prst="rect">
              <a:avLst/>
            </a:prstGeom>
            <a:noFill/>
            <a:ln w="9525">
              <a:noFill/>
              <a:miter lim="800000"/>
              <a:headEnd/>
              <a:tailEnd/>
            </a:ln>
          </p:spPr>
          <p:txBody>
            <a:bodyPr wrap="none" lIns="91928" tIns="45964" rIns="91928" bIns="45964">
              <a:spAutoFit/>
            </a:bodyPr>
            <a:lstStyle/>
            <a:p>
              <a:pPr algn="l" defTabSz="912813">
                <a:lnSpc>
                  <a:spcPct val="90000"/>
                </a:lnSpc>
              </a:pPr>
              <a:r>
                <a:rPr lang="en-US" sz="1800">
                  <a:solidFill>
                    <a:schemeClr val="tx1"/>
                  </a:solidFill>
                  <a:effectLst/>
                  <a:latin typeface="Arial Narrow" pitchFamily="34" charset="0"/>
                </a:rPr>
                <a:t>Boolean Control </a:t>
              </a:r>
              <a:br>
                <a:rPr lang="en-US" sz="1800">
                  <a:solidFill>
                    <a:schemeClr val="tx1"/>
                  </a:solidFill>
                  <a:effectLst/>
                  <a:latin typeface="Arial Narrow" pitchFamily="34" charset="0"/>
                </a:rPr>
              </a:br>
              <a:r>
                <a:rPr lang="en-US" sz="1800">
                  <a:solidFill>
                    <a:schemeClr val="tx1"/>
                  </a:solidFill>
                  <a:effectLst/>
                  <a:latin typeface="Arial Narrow" pitchFamily="34" charset="0"/>
                </a:rPr>
                <a:t>Terminal</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NIppt2002MasterBlue">
  <a:themeElements>
    <a:clrScheme name="">
      <a:dk1>
        <a:srgbClr val="000000"/>
      </a:dk1>
      <a:lt1>
        <a:srgbClr val="FFFFFF"/>
      </a:lt1>
      <a:dk2>
        <a:srgbClr val="5C81B5"/>
      </a:dk2>
      <a:lt2>
        <a:srgbClr val="A8ADB0"/>
      </a:lt2>
      <a:accent1>
        <a:srgbClr val="B8BA95"/>
      </a:accent1>
      <a:accent2>
        <a:srgbClr val="697033"/>
      </a:accent2>
      <a:accent3>
        <a:srgbClr val="FFFFFF"/>
      </a:accent3>
      <a:accent4>
        <a:srgbClr val="000000"/>
      </a:accent4>
      <a:accent5>
        <a:srgbClr val="D8D9C8"/>
      </a:accent5>
      <a:accent6>
        <a:srgbClr val="5E652D"/>
      </a:accent6>
      <a:hlink>
        <a:srgbClr val="EDB906"/>
      </a:hlink>
      <a:folHlink>
        <a:srgbClr val="8E5872"/>
      </a:folHlink>
    </a:clrScheme>
    <a:fontScheme name="NIppt2002MasterBlu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FF00"/>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FF00"/>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NIppt2002MasterBlue 1">
        <a:dk1>
          <a:srgbClr val="000000"/>
        </a:dk1>
        <a:lt1>
          <a:srgbClr val="FFFFFF"/>
        </a:lt1>
        <a:dk2>
          <a:srgbClr val="A2BBDA"/>
        </a:dk2>
        <a:lt2>
          <a:srgbClr val="B5BABD"/>
        </a:lt2>
        <a:accent1>
          <a:srgbClr val="B3B58F"/>
        </a:accent1>
        <a:accent2>
          <a:srgbClr val="565D24"/>
        </a:accent2>
        <a:accent3>
          <a:srgbClr val="FFFFFF"/>
        </a:accent3>
        <a:accent4>
          <a:srgbClr val="000000"/>
        </a:accent4>
        <a:accent5>
          <a:srgbClr val="D6D7C6"/>
        </a:accent5>
        <a:accent6>
          <a:srgbClr val="4D5320"/>
        </a:accent6>
        <a:hlink>
          <a:srgbClr val="ECB105"/>
        </a:hlink>
        <a:folHlink>
          <a:srgbClr val="7B46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FF00"/>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FF00"/>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11750</TotalTime>
  <Words>4450</Words>
  <Application>Microsoft PowerPoint</Application>
  <PresentationFormat>On-screen Show (4:3)</PresentationFormat>
  <Paragraphs>322</Paragraphs>
  <Slides>26</Slides>
  <Notes>26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29" baseType="lpstr">
      <vt:lpstr>NIppt2002MasterBlue</vt:lpstr>
      <vt:lpstr>Default Design</vt:lpstr>
      <vt:lpstr>Bitmap Image</vt:lpstr>
      <vt:lpstr>Lecture -1</vt:lpstr>
      <vt:lpstr>Slide 2</vt:lpstr>
      <vt:lpstr>Virtual Instrumentation With LabVIEW</vt:lpstr>
      <vt:lpstr>VI Front Panel</vt:lpstr>
      <vt:lpstr>Slide 5</vt:lpstr>
      <vt:lpstr>Slide 6</vt:lpstr>
      <vt:lpstr>LabVIEW Programs Are Called  Virtual Instruments (VIs)</vt:lpstr>
      <vt:lpstr>VI Block Diagram</vt:lpstr>
      <vt:lpstr>VI Block Diagram</vt:lpstr>
      <vt:lpstr>VI Block Diagram</vt:lpstr>
      <vt:lpstr>Block Diagram Components</vt:lpstr>
      <vt:lpstr>Slide 12</vt:lpstr>
      <vt:lpstr>Controls and Functions Palettes</vt:lpstr>
      <vt:lpstr>Tools Palette</vt:lpstr>
      <vt:lpstr>Status Toolbar</vt:lpstr>
      <vt:lpstr>Creating a VI</vt:lpstr>
      <vt:lpstr>Creating a VI – Block Diagram</vt:lpstr>
      <vt:lpstr>Wiring Tips – Block Diagram</vt:lpstr>
      <vt:lpstr>Slide 19</vt:lpstr>
      <vt:lpstr>Help Options</vt:lpstr>
      <vt:lpstr>Exercise 1 - Convert °C to °F</vt:lpstr>
      <vt:lpstr>Debugging Techniques</vt:lpstr>
      <vt:lpstr>Slide 23</vt:lpstr>
      <vt:lpstr>Slide 24</vt:lpstr>
      <vt:lpstr>Slide 25</vt:lpstr>
      <vt:lpstr>Slide 26</vt:lpstr>
    </vt:vector>
  </TitlesOfParts>
  <Company>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Title Slide</dc:title>
  <dc:creator>macm</dc:creator>
  <cp:lastModifiedBy>NWTF_908</cp:lastModifiedBy>
  <cp:revision>185</cp:revision>
  <dcterms:created xsi:type="dcterms:W3CDTF">2001-05-03T20:05:33Z</dcterms:created>
  <dcterms:modified xsi:type="dcterms:W3CDTF">2013-01-01T03:57:28Z</dcterms:modified>
</cp:coreProperties>
</file>