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3.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8" r:id="rId14"/>
    <p:sldId id="269" r:id="rId15"/>
    <p:sldId id="270" r:id="rId16"/>
    <p:sldId id="272" r:id="rId17"/>
    <p:sldId id="271" r:id="rId18"/>
    <p:sldId id="273" r:id="rId19"/>
    <p:sldId id="274" r:id="rId20"/>
    <p:sldId id="275" r:id="rId21"/>
    <p:sldId id="276" r:id="rId22"/>
    <p:sldId id="302" r:id="rId23"/>
    <p:sldId id="278" r:id="rId24"/>
    <p:sldId id="277" r:id="rId25"/>
    <p:sldId id="279" r:id="rId26"/>
    <p:sldId id="280" r:id="rId27"/>
    <p:sldId id="281" r:id="rId28"/>
    <p:sldId id="282" r:id="rId29"/>
    <p:sldId id="283" r:id="rId30"/>
    <p:sldId id="284" r:id="rId31"/>
    <p:sldId id="286" r:id="rId32"/>
    <p:sldId id="288" r:id="rId33"/>
    <p:sldId id="289" r:id="rId34"/>
    <p:sldId id="290" r:id="rId35"/>
    <p:sldId id="291" r:id="rId36"/>
    <p:sldId id="292" r:id="rId37"/>
    <p:sldId id="293" r:id="rId38"/>
    <p:sldId id="294" r:id="rId39"/>
    <p:sldId id="295" r:id="rId40"/>
    <p:sldId id="296" r:id="rId41"/>
    <p:sldId id="303" r:id="rId42"/>
    <p:sldId id="297" r:id="rId43"/>
    <p:sldId id="298" r:id="rId44"/>
    <p:sldId id="299" r:id="rId45"/>
    <p:sldId id="301" r:id="rId46"/>
    <p:sldId id="304" r:id="rId47"/>
    <p:sldId id="305" r:id="rId48"/>
    <p:sldId id="306" r:id="rId49"/>
    <p:sldId id="307" r:id="rId50"/>
    <p:sldId id="308"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14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DDB75770-9DF9-453D-91AC-CA317D0B0A32}" type="datetimeFigureOut">
              <a:rPr lang="en-US" smtClean="0"/>
              <a:t>1/7/2019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232A36B-FD13-4895-90B1-3B98BBE37E6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75770-9DF9-453D-91AC-CA317D0B0A32}"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A36B-FD13-4895-90B1-3B98BBE37E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B75770-9DF9-453D-91AC-CA317D0B0A32}"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232A36B-FD13-4895-90B1-3B98BBE37E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B75770-9DF9-453D-91AC-CA317D0B0A32}"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A36B-FD13-4895-90B1-3B98BBE37E6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DDB75770-9DF9-453D-91AC-CA317D0B0A32}" type="datetimeFigureOut">
              <a:rPr lang="en-US" smtClean="0"/>
              <a:t>1/7/2019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232A36B-FD13-4895-90B1-3B98BBE37E6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B75770-9DF9-453D-91AC-CA317D0B0A32}"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2A36B-FD13-4895-90B1-3B98BBE37E6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B75770-9DF9-453D-91AC-CA317D0B0A32}"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2A36B-FD13-4895-90B1-3B98BBE37E6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B75770-9DF9-453D-91AC-CA317D0B0A32}"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2A36B-FD13-4895-90B1-3B98BBE37E6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DB75770-9DF9-453D-91AC-CA317D0B0A32}"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2A36B-FD13-4895-90B1-3B98BBE37E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75770-9DF9-453D-91AC-CA317D0B0A32}"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232A36B-FD13-4895-90B1-3B98BBE37E6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75770-9DF9-453D-91AC-CA317D0B0A32}"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2A36B-FD13-4895-90B1-3B98BBE37E6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DDB75770-9DF9-453D-91AC-CA317D0B0A32}" type="datetimeFigureOut">
              <a:rPr lang="en-US" smtClean="0"/>
              <a:t>1/7/2019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232A36B-FD13-4895-90B1-3B98BBE37E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instruments</a:t>
            </a:r>
            <a:endParaRPr lang="en-US" dirty="0"/>
          </a:p>
        </p:txBody>
      </p:sp>
    </p:spTree>
    <p:extLst>
      <p:ext uri="{BB962C8B-B14F-4D97-AF65-F5344CB8AC3E}">
        <p14:creationId xmlns:p14="http://schemas.microsoft.com/office/powerpoint/2010/main" val="16681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altimeter shows the aircraft’s altitude above sea-level by measuring the difference between the pressure in a stack of aneroid capsules inside the altimeter and the atmospheric pressure obtained through the static system.</a:t>
            </a:r>
            <a:endParaRPr lang="en-US" dirty="0"/>
          </a:p>
        </p:txBody>
      </p:sp>
      <p:sp>
        <p:nvSpPr>
          <p:cNvPr id="3" name="Title 2"/>
          <p:cNvSpPr>
            <a:spLocks noGrp="1"/>
          </p:cNvSpPr>
          <p:nvPr>
            <p:ph type="title"/>
          </p:nvPr>
        </p:nvSpPr>
        <p:spPr/>
        <p:txBody>
          <a:bodyPr/>
          <a:lstStyle/>
          <a:p>
            <a:r>
              <a:rPr lang="en-US" dirty="0" smtClean="0"/>
              <a:t>altimeter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048000"/>
            <a:ext cx="3886200" cy="3505200"/>
          </a:xfrm>
          <a:prstGeom prst="rect">
            <a:avLst/>
          </a:prstGeom>
        </p:spPr>
      </p:pic>
    </p:spTree>
    <p:extLst>
      <p:ext uri="{BB962C8B-B14F-4D97-AF65-F5344CB8AC3E}">
        <p14:creationId xmlns:p14="http://schemas.microsoft.com/office/powerpoint/2010/main" val="958461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75056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fontScale="92500" lnSpcReduction="20000"/>
          </a:bodyPr>
          <a:lstStyle/>
          <a:p>
            <a:r>
              <a:rPr lang="en-US" dirty="0" smtClean="0"/>
              <a:t>Altimeter shows the vertical distance between the altitude equivalent to current pressure altitude ad a reference pressure altitude.</a:t>
            </a:r>
          </a:p>
          <a:p>
            <a:r>
              <a:rPr lang="en-US" dirty="0" smtClean="0"/>
              <a:t>The reference pressure altitude is set in pressure units (hPa or Hg) on altimeter subscale. This is known as the ‘’altimeter setting’’.</a:t>
            </a:r>
          </a:p>
          <a:p>
            <a:r>
              <a:rPr lang="en-US" dirty="0" smtClean="0"/>
              <a:t>Pressure altimeter operates on the principle that average atmospheric pressure deceases linearly with altitude.</a:t>
            </a:r>
          </a:p>
          <a:p>
            <a:r>
              <a:rPr lang="en-US" dirty="0" smtClean="0"/>
              <a:t>The instrument is enclosed in a case that is connected to the outside of the aircraft by an air pressure inlet at the rear of the housing.</a:t>
            </a:r>
          </a:p>
          <a:p>
            <a:r>
              <a:rPr lang="en-US" dirty="0" smtClean="0"/>
              <a:t>Two or more aneroid capsules are positioned near the inlet (from which air has been exhausted).</a:t>
            </a:r>
          </a:p>
          <a:p>
            <a:r>
              <a:rPr lang="en-US" dirty="0" smtClean="0"/>
              <a:t>Capsules expand when outside air pressure falls (as in climbing) and contract when outside air pressure rises.</a:t>
            </a:r>
          </a:p>
          <a:p>
            <a:r>
              <a:rPr lang="en-US" dirty="0" smtClean="0"/>
              <a:t>By a mechanical arrangement, the contraction and expansion of the aneroid capsules is converted to the movement of pointers on a dial.</a:t>
            </a:r>
            <a:endParaRPr lang="en-US" dirty="0"/>
          </a:p>
        </p:txBody>
      </p:sp>
      <p:sp>
        <p:nvSpPr>
          <p:cNvPr id="3" name="Title 2"/>
          <p:cNvSpPr>
            <a:spLocks noGrp="1"/>
          </p:cNvSpPr>
          <p:nvPr>
            <p:ph type="title"/>
          </p:nvPr>
        </p:nvSpPr>
        <p:spPr/>
        <p:txBody>
          <a:bodyPr/>
          <a:lstStyle/>
          <a:p>
            <a:r>
              <a:rPr lang="en-US" dirty="0"/>
              <a:t>altimeter</a:t>
            </a:r>
          </a:p>
        </p:txBody>
      </p:sp>
    </p:spTree>
    <p:extLst>
      <p:ext uri="{BB962C8B-B14F-4D97-AF65-F5344CB8AC3E}">
        <p14:creationId xmlns:p14="http://schemas.microsoft.com/office/powerpoint/2010/main" val="249550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VSI indicates the rate of climb or descent of the aircraft. It is a very sensitive differential pressure instrument.</a:t>
            </a:r>
          </a:p>
          <a:p>
            <a:r>
              <a:rPr lang="en-US" dirty="0" smtClean="0"/>
              <a:t>VSI is also called as rate of climb indicator or variometer.</a:t>
            </a:r>
          </a:p>
          <a:p>
            <a:r>
              <a:rPr lang="en-US" dirty="0" smtClean="0"/>
              <a:t>The internal components of VSI consist of a diaphragm, calibrated leak orifice, and mechanical linkage.</a:t>
            </a:r>
          </a:p>
        </p:txBody>
      </p:sp>
      <p:sp>
        <p:nvSpPr>
          <p:cNvPr id="3" name="Title 2"/>
          <p:cNvSpPr>
            <a:spLocks noGrp="1"/>
          </p:cNvSpPr>
          <p:nvPr>
            <p:ph type="title"/>
          </p:nvPr>
        </p:nvSpPr>
        <p:spPr/>
        <p:txBody>
          <a:bodyPr/>
          <a:lstStyle/>
          <a:p>
            <a:r>
              <a:rPr lang="en-US" dirty="0" smtClean="0"/>
              <a:t>Vertical speed indicator</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3505200"/>
            <a:ext cx="4267200" cy="3048000"/>
          </a:xfrm>
          <a:prstGeom prst="rect">
            <a:avLst/>
          </a:prstGeom>
        </p:spPr>
      </p:pic>
    </p:spTree>
    <p:extLst>
      <p:ext uri="{BB962C8B-B14F-4D97-AF65-F5344CB8AC3E}">
        <p14:creationId xmlns:p14="http://schemas.microsoft.com/office/powerpoint/2010/main" val="149738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Unrestricted air from the static line enters directly into the diaphragm, while static air enters the air tight casing through the calibrated leak.</a:t>
            </a:r>
          </a:p>
          <a:p>
            <a:r>
              <a:rPr lang="en-US" dirty="0" smtClean="0"/>
              <a:t>If the aircraft were in level flight or on the ground this pressure would be equal.</a:t>
            </a:r>
          </a:p>
          <a:p>
            <a:r>
              <a:rPr lang="en-US" dirty="0" smtClean="0"/>
              <a:t>As aircraft climb or descends the pressure inside the diaphragm changes immediately. The case however does not; because of the calibrated leak, the pressure inside the casing will remain higher or lower for a period of time.</a:t>
            </a:r>
          </a:p>
          <a:p>
            <a:r>
              <a:rPr lang="en-US" dirty="0" smtClean="0"/>
              <a:t>This difference in pressure allows the diaphragm to expand and contract and through mechanical linkage is shown as either climb or descent on the instrument face. </a:t>
            </a:r>
            <a:endParaRPr lang="en-US" dirty="0"/>
          </a:p>
        </p:txBody>
      </p:sp>
      <p:sp>
        <p:nvSpPr>
          <p:cNvPr id="3" name="Title 2"/>
          <p:cNvSpPr>
            <a:spLocks noGrp="1"/>
          </p:cNvSpPr>
          <p:nvPr>
            <p:ph type="title"/>
          </p:nvPr>
        </p:nvSpPr>
        <p:spPr/>
        <p:txBody>
          <a:bodyPr/>
          <a:lstStyle/>
          <a:p>
            <a:r>
              <a:rPr lang="en-US" dirty="0"/>
              <a:t>Vertical speed indicator</a:t>
            </a:r>
          </a:p>
        </p:txBody>
      </p:sp>
    </p:spTree>
    <p:extLst>
      <p:ext uri="{BB962C8B-B14F-4D97-AF65-F5344CB8AC3E}">
        <p14:creationId xmlns:p14="http://schemas.microsoft.com/office/powerpoint/2010/main" val="330287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dirty="0" smtClean="0">
                <a:solidFill>
                  <a:schemeClr val="accent1"/>
                </a:solidFill>
              </a:rPr>
              <a:t>Gyroscopic Principles</a:t>
            </a:r>
          </a:p>
          <a:p>
            <a:pPr>
              <a:buFont typeface="Wingdings" pitchFamily="2" charset="2"/>
              <a:buChar char="§"/>
            </a:pPr>
            <a:r>
              <a:rPr lang="en-US" i="1" dirty="0" smtClean="0"/>
              <a:t>Rigidity in space</a:t>
            </a:r>
            <a:r>
              <a:rPr lang="en-US" dirty="0" smtClean="0"/>
              <a:t>: A gyroscope remains in a fixed position in the plane in which it is spinning. By mounting a set of gimbal rings, the gyro is able to rotate freely in any direction. If gimbal rings are tilted, the gyro remain in the plane in which it was originally spinning.</a:t>
            </a:r>
          </a:p>
          <a:p>
            <a:pPr>
              <a:buFont typeface="Wingdings" pitchFamily="2" charset="2"/>
              <a:buChar char="§"/>
            </a:pPr>
            <a:endParaRPr lang="en-US" dirty="0" smtClean="0">
              <a:solidFill>
                <a:schemeClr val="tx1">
                  <a:lumMod val="65000"/>
                  <a:lumOff val="35000"/>
                </a:schemeClr>
              </a:solidFill>
            </a:endParaRPr>
          </a:p>
          <a:p>
            <a:pPr marL="45720" indent="0">
              <a:buNone/>
            </a:pPr>
            <a:endParaRPr lang="en-US" dirty="0" smtClean="0">
              <a:solidFill>
                <a:schemeClr val="tx1">
                  <a:lumMod val="65000"/>
                  <a:lumOff val="35000"/>
                </a:schemeClr>
              </a:solidFill>
            </a:endParaRPr>
          </a:p>
        </p:txBody>
      </p:sp>
      <p:sp>
        <p:nvSpPr>
          <p:cNvPr id="3" name="Title 2"/>
          <p:cNvSpPr>
            <a:spLocks noGrp="1"/>
          </p:cNvSpPr>
          <p:nvPr>
            <p:ph type="title"/>
          </p:nvPr>
        </p:nvSpPr>
        <p:spPr/>
        <p:txBody>
          <a:bodyPr/>
          <a:lstStyle/>
          <a:p>
            <a:r>
              <a:rPr lang="en-US" dirty="0" smtClean="0"/>
              <a:t>Gyro Based instruments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581399"/>
            <a:ext cx="3886200" cy="2971799"/>
          </a:xfrm>
          <a:prstGeom prst="rect">
            <a:avLst/>
          </a:prstGeom>
        </p:spPr>
      </p:pic>
    </p:spTree>
    <p:extLst>
      <p:ext uri="{BB962C8B-B14F-4D97-AF65-F5344CB8AC3E}">
        <p14:creationId xmlns:p14="http://schemas.microsoft.com/office/powerpoint/2010/main" val="1794122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chemeClr val="tx1">
                    <a:lumMod val="65000"/>
                    <a:lumOff val="35000"/>
                  </a:schemeClr>
                </a:solidFill>
              </a:rPr>
              <a:t>Precession</a:t>
            </a:r>
            <a:r>
              <a:rPr lang="en-US" dirty="0" smtClean="0"/>
              <a:t>: It is the tilting or turning of a gyro in response to a deflective force. The reaction to this force does not occur at the point at which it is applied; rather, it occurs at a point that is 90deg later in the direction of rotation.</a:t>
            </a:r>
          </a:p>
          <a:p>
            <a:pPr lvl="1">
              <a:buFont typeface="Wingdings" pitchFamily="2" charset="2"/>
              <a:buChar char="Ø"/>
            </a:pPr>
            <a:r>
              <a:rPr lang="en-US" dirty="0" smtClean="0"/>
              <a:t>Precession can also create some minor errors in some instruments.</a:t>
            </a:r>
            <a:endParaRPr lang="en-US" dirty="0"/>
          </a:p>
          <a:p>
            <a:endParaRPr lang="en-US" dirty="0"/>
          </a:p>
        </p:txBody>
      </p:sp>
      <p:sp>
        <p:nvSpPr>
          <p:cNvPr id="3" name="Title 2"/>
          <p:cNvSpPr>
            <a:spLocks noGrp="1"/>
          </p:cNvSpPr>
          <p:nvPr>
            <p:ph type="title"/>
          </p:nvPr>
        </p:nvSpPr>
        <p:spPr/>
        <p:txBody>
          <a:bodyPr/>
          <a:lstStyle/>
          <a:p>
            <a:r>
              <a:rPr lang="en-US" dirty="0"/>
              <a:t>Gyro Based instruments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581400"/>
            <a:ext cx="3962400" cy="2971799"/>
          </a:xfrm>
          <a:prstGeom prst="rect">
            <a:avLst/>
          </a:prstGeom>
        </p:spPr>
      </p:pic>
    </p:spTree>
    <p:extLst>
      <p:ext uri="{BB962C8B-B14F-4D97-AF65-F5344CB8AC3E}">
        <p14:creationId xmlns:p14="http://schemas.microsoft.com/office/powerpoint/2010/main" val="2300035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Attitude indicator also called as artificial horizon. </a:t>
            </a:r>
          </a:p>
          <a:p>
            <a:r>
              <a:rPr lang="en-US" dirty="0" smtClean="0"/>
              <a:t>It informs the pilot of the aircraft orientation relative to Earth’s horizon, and gives an immediate indication of the smallest orientation change.</a:t>
            </a:r>
          </a:p>
          <a:p>
            <a:r>
              <a:rPr lang="en-US" dirty="0"/>
              <a:t>The gyro mounted in the attitude indicator rotates in the horizontal plane and maintains its orientation relative to the real horizon as the airplane banks, climbs, and descends.</a:t>
            </a:r>
          </a:p>
          <a:p>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Attitude indicator</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4149476"/>
            <a:ext cx="2667000" cy="2343399"/>
          </a:xfrm>
          <a:prstGeom prst="rect">
            <a:avLst/>
          </a:prstGeom>
        </p:spPr>
      </p:pic>
      <p:pic>
        <p:nvPicPr>
          <p:cNvPr id="6"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1" y="4149476"/>
            <a:ext cx="3581400" cy="2343399"/>
          </a:xfrm>
          <a:prstGeom prst="rect">
            <a:avLst/>
          </a:prstGeom>
        </p:spPr>
      </p:pic>
    </p:spTree>
    <p:extLst>
      <p:ext uri="{BB962C8B-B14F-4D97-AF65-F5344CB8AC3E}">
        <p14:creationId xmlns:p14="http://schemas.microsoft.com/office/powerpoint/2010/main" val="1113831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Attitude indicator</a:t>
            </a:r>
          </a:p>
        </p:txBody>
      </p:sp>
      <p:sp>
        <p:nvSpPr>
          <p:cNvPr id="12" name="Content Placeholder 11"/>
          <p:cNvSpPr>
            <a:spLocks noGrp="1"/>
          </p:cNvSpPr>
          <p:nvPr>
            <p:ph idx="1"/>
          </p:nvPr>
        </p:nvSpPr>
        <p:spPr/>
        <p:txBody>
          <a:bodyPr/>
          <a:lstStyle/>
          <a:p>
            <a:endParaRPr lang="en-US" dirty="0" smtClean="0"/>
          </a:p>
          <a:p>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6705600" cy="4971836"/>
          </a:xfrm>
          <a:prstGeom prst="rect">
            <a:avLst/>
          </a:prstGeom>
        </p:spPr>
      </p:pic>
    </p:spTree>
    <p:extLst>
      <p:ext uri="{BB962C8B-B14F-4D97-AF65-F5344CB8AC3E}">
        <p14:creationId xmlns:p14="http://schemas.microsoft.com/office/powerpoint/2010/main" val="877833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Heading indicator</a:t>
            </a:r>
            <a:endParaRPr lang="en-US" dirty="0"/>
          </a:p>
        </p:txBody>
      </p:sp>
      <p:sp>
        <p:nvSpPr>
          <p:cNvPr id="5" name="Content Placeholder 4"/>
          <p:cNvSpPr>
            <a:spLocks noGrp="1"/>
          </p:cNvSpPr>
          <p:nvPr>
            <p:ph idx="1"/>
          </p:nvPr>
        </p:nvSpPr>
        <p:spPr/>
        <p:txBody>
          <a:bodyPr/>
          <a:lstStyle/>
          <a:p>
            <a:r>
              <a:rPr lang="en-US" dirty="0" smtClean="0"/>
              <a:t>The operation of heading indicator depends upon the principle of rigidity in space.</a:t>
            </a:r>
          </a:p>
          <a:p>
            <a:r>
              <a:rPr lang="en-US" dirty="0" smtClean="0"/>
              <a:t>The rotor turns in a vertical plane and fixed to the rotor is a compass card. Since, the rotor remains rigid in space, the points on the card hold the same position in space relative to the vertical plane of gyro.</a:t>
            </a:r>
          </a:p>
          <a:p>
            <a:r>
              <a:rPr lang="en-US" dirty="0" smtClean="0"/>
              <a:t>As the instrument case and the aircraft revolve around the vertical axis of the gyro, the</a:t>
            </a:r>
          </a:p>
          <a:p>
            <a:pPr marL="45720" indent="0">
              <a:buNone/>
            </a:pPr>
            <a:r>
              <a:rPr lang="en-US" dirty="0" smtClean="0"/>
              <a:t>   card provides clear and</a:t>
            </a:r>
          </a:p>
          <a:p>
            <a:pPr marL="45720" indent="0">
              <a:buNone/>
            </a:pPr>
            <a:r>
              <a:rPr lang="en-US" dirty="0" smtClean="0"/>
              <a:t>   accurate heading </a:t>
            </a:r>
          </a:p>
          <a:p>
            <a:pPr marL="45720" indent="0">
              <a:buNone/>
            </a:pPr>
            <a:r>
              <a:rPr lang="en-US" dirty="0" smtClean="0"/>
              <a:t>   information.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019550"/>
            <a:ext cx="3962400" cy="2590800"/>
          </a:xfrm>
          <a:prstGeom prst="rect">
            <a:avLst/>
          </a:prstGeom>
        </p:spPr>
      </p:pic>
    </p:spTree>
    <p:extLst>
      <p:ext uri="{BB962C8B-B14F-4D97-AF65-F5344CB8AC3E}">
        <p14:creationId xmlns:p14="http://schemas.microsoft.com/office/powerpoint/2010/main" val="358896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smtClean="0"/>
              <a:t> Flight instruments</a:t>
            </a:r>
          </a:p>
          <a:p>
            <a:pPr>
              <a:buFont typeface="Wingdings" pitchFamily="2" charset="2"/>
              <a:buChar char="v"/>
            </a:pPr>
            <a:endParaRPr lang="en-US" dirty="0" smtClean="0"/>
          </a:p>
          <a:p>
            <a:pPr lvl="2">
              <a:buFont typeface="Arial" pitchFamily="34" charset="0"/>
              <a:buChar char="•"/>
            </a:pPr>
            <a:r>
              <a:rPr lang="en-US" dirty="0" smtClean="0"/>
              <a:t>To control Aircraft’s flight attitude</a:t>
            </a:r>
          </a:p>
          <a:p>
            <a:pPr marL="45720" indent="0">
              <a:buNone/>
            </a:pPr>
            <a:endParaRPr lang="en-US" dirty="0" smtClean="0"/>
          </a:p>
          <a:p>
            <a:pPr>
              <a:buFont typeface="Wingdings" pitchFamily="2" charset="2"/>
              <a:buChar char="v"/>
            </a:pPr>
            <a:r>
              <a:rPr lang="en-US" dirty="0"/>
              <a:t> </a:t>
            </a:r>
            <a:r>
              <a:rPr lang="en-US" dirty="0" smtClean="0"/>
              <a:t>Engine Instruments</a:t>
            </a:r>
          </a:p>
          <a:p>
            <a:pPr lvl="2">
              <a:buFont typeface="Arial" pitchFamily="34" charset="0"/>
              <a:buChar char="•"/>
            </a:pPr>
            <a:endParaRPr lang="en-US" dirty="0" smtClean="0"/>
          </a:p>
          <a:p>
            <a:pPr lvl="2">
              <a:buFont typeface="Arial" pitchFamily="34" charset="0"/>
              <a:buChar char="•"/>
            </a:pPr>
            <a:r>
              <a:rPr lang="en-US" dirty="0"/>
              <a:t>T</a:t>
            </a:r>
            <a:r>
              <a:rPr lang="en-US" dirty="0" smtClean="0"/>
              <a:t>o measure operating parameters of the Aircraft’s engine(s)</a:t>
            </a:r>
            <a:endParaRPr lang="en-US" dirty="0"/>
          </a:p>
          <a:p>
            <a:pPr marL="45720" indent="0">
              <a:buNone/>
            </a:pPr>
            <a:endParaRPr lang="en-US" dirty="0" smtClean="0"/>
          </a:p>
          <a:p>
            <a:pPr>
              <a:buFont typeface="Wingdings" pitchFamily="2" charset="2"/>
              <a:buChar char="v"/>
            </a:pPr>
            <a:r>
              <a:rPr lang="en-US" dirty="0" smtClean="0"/>
              <a:t> Navigation Instruments</a:t>
            </a:r>
          </a:p>
          <a:p>
            <a:pPr lvl="2">
              <a:buFont typeface="Arial" pitchFamily="34" charset="0"/>
              <a:buChar char="•"/>
            </a:pPr>
            <a:endParaRPr lang="en-US" dirty="0" smtClean="0"/>
          </a:p>
          <a:p>
            <a:pPr lvl="2">
              <a:buFont typeface="Arial" pitchFamily="34" charset="0"/>
              <a:buChar char="•"/>
            </a:pPr>
            <a:r>
              <a:rPr lang="en-US" dirty="0"/>
              <a:t>T</a:t>
            </a:r>
            <a:r>
              <a:rPr lang="en-US" dirty="0" smtClean="0"/>
              <a:t>o guide Aircraft along a course</a:t>
            </a:r>
          </a:p>
          <a:p>
            <a:pPr marL="365760" lvl="1" indent="0">
              <a:buNone/>
            </a:pPr>
            <a:endParaRPr lang="en-US" dirty="0"/>
          </a:p>
          <a:p>
            <a:pPr lvl="1">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Instruments classification</a:t>
            </a:r>
            <a:endParaRPr lang="en-US" dirty="0"/>
          </a:p>
        </p:txBody>
      </p:sp>
    </p:spTree>
    <p:extLst>
      <p:ext uri="{BB962C8B-B14F-4D97-AF65-F5344CB8AC3E}">
        <p14:creationId xmlns:p14="http://schemas.microsoft.com/office/powerpoint/2010/main" val="2143069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dirty="0" smtClean="0">
                <a:solidFill>
                  <a:schemeClr val="accent1"/>
                </a:solidFill>
              </a:rPr>
              <a:t>Turn and slip indicator</a:t>
            </a:r>
          </a:p>
          <a:p>
            <a:pPr>
              <a:buFont typeface="Wingdings" pitchFamily="2" charset="2"/>
              <a:buChar char="§"/>
            </a:pPr>
            <a:r>
              <a:rPr lang="en-US" dirty="0" smtClean="0"/>
              <a:t>It shows only the rate of turns in degrees per second.</a:t>
            </a:r>
          </a:p>
          <a:p>
            <a:pPr>
              <a:buFont typeface="Wingdings" pitchFamily="2" charset="2"/>
              <a:buChar char="§"/>
            </a:pPr>
            <a:r>
              <a:rPr lang="en-US" dirty="0" smtClean="0"/>
              <a:t>The gyro rotates in vertical plane, corresponding to aircraft’s longitudinal axis.</a:t>
            </a:r>
          </a:p>
          <a:p>
            <a:pPr>
              <a:buFont typeface="Wingdings" pitchFamily="2" charset="2"/>
              <a:buChar char="§"/>
            </a:pPr>
            <a:r>
              <a:rPr lang="en-US" dirty="0" smtClean="0"/>
              <a:t>A single gimbal limits the planes , in which the gyro can tilt, and a spring tries to return it to the center.</a:t>
            </a:r>
          </a:p>
          <a:p>
            <a:pPr>
              <a:buFont typeface="Wingdings" pitchFamily="2" charset="2"/>
              <a:buChar char="§"/>
            </a:pPr>
            <a:r>
              <a:rPr lang="en-US" dirty="0" smtClean="0"/>
              <a:t>Because of precession, a yawing force causes the gyro to tilt left or right. The turn and slip indicator uses a pointer to show the direction and rate of turn.</a:t>
            </a:r>
          </a:p>
          <a:p>
            <a:pPr marL="45720" indent="0" algn="ctr">
              <a:buNone/>
            </a:pPr>
            <a:r>
              <a:rPr lang="en-US" dirty="0" smtClean="0">
                <a:solidFill>
                  <a:schemeClr val="accent1"/>
                </a:solidFill>
              </a:rPr>
              <a:t>Turn Coordinator</a:t>
            </a:r>
          </a:p>
          <a:p>
            <a:pPr>
              <a:buFont typeface="Wingdings" pitchFamily="2" charset="2"/>
              <a:buChar char="§"/>
            </a:pPr>
            <a:r>
              <a:rPr lang="en-US" dirty="0" smtClean="0"/>
              <a:t>It is mounted at an angle so it can initially show roll rate. When the roll stabilizes, it indicates rate of turn.</a:t>
            </a:r>
          </a:p>
        </p:txBody>
      </p:sp>
      <p:sp>
        <p:nvSpPr>
          <p:cNvPr id="3" name="Title 2"/>
          <p:cNvSpPr>
            <a:spLocks noGrp="1"/>
          </p:cNvSpPr>
          <p:nvPr>
            <p:ph type="title"/>
          </p:nvPr>
        </p:nvSpPr>
        <p:spPr/>
        <p:txBody>
          <a:bodyPr/>
          <a:lstStyle/>
          <a:p>
            <a:r>
              <a:rPr lang="en-US" dirty="0" smtClean="0"/>
              <a:t>Turn  indicators</a:t>
            </a:r>
            <a:endParaRPr lang="en-US" dirty="0"/>
          </a:p>
        </p:txBody>
      </p:sp>
    </p:spTree>
    <p:extLst>
      <p:ext uri="{BB962C8B-B14F-4D97-AF65-F5344CB8AC3E}">
        <p14:creationId xmlns:p14="http://schemas.microsoft.com/office/powerpoint/2010/main" val="289233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0" y="1828800"/>
            <a:ext cx="4267200" cy="4114800"/>
          </a:xfrm>
        </p:spPr>
      </p:pic>
      <p:sp>
        <p:nvSpPr>
          <p:cNvPr id="3" name="Title 2"/>
          <p:cNvSpPr>
            <a:spLocks noGrp="1"/>
          </p:cNvSpPr>
          <p:nvPr>
            <p:ph type="title"/>
          </p:nvPr>
        </p:nvSpPr>
        <p:spPr/>
        <p:txBody>
          <a:bodyPr/>
          <a:lstStyle/>
          <a:p>
            <a:r>
              <a:rPr lang="en-US" dirty="0"/>
              <a:t>Turn  indicators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828800"/>
            <a:ext cx="4038600" cy="4114799"/>
          </a:xfrm>
          <a:prstGeom prst="rect">
            <a:avLst/>
          </a:prstGeom>
        </p:spPr>
      </p:pic>
    </p:spTree>
    <p:extLst>
      <p:ext uri="{BB962C8B-B14F-4D97-AF65-F5344CB8AC3E}">
        <p14:creationId xmlns:p14="http://schemas.microsoft.com/office/powerpoint/2010/main" val="2045876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 aircrafts have flight instruments in a standardized pattern called the ‘’T’’ arrangement.</a:t>
            </a:r>
          </a:p>
          <a:p>
            <a:r>
              <a:rPr lang="en-US" dirty="0" smtClean="0"/>
              <a:t>The attitude indicator is in the top center</a:t>
            </a:r>
          </a:p>
          <a:p>
            <a:r>
              <a:rPr lang="en-US" dirty="0" smtClean="0"/>
              <a:t>Airspeed to the left, altimeter to the right, and</a:t>
            </a:r>
          </a:p>
          <a:p>
            <a:r>
              <a:rPr lang="en-US" dirty="0" smtClean="0"/>
              <a:t>Heading indicator under the attitude indicator.</a:t>
            </a:r>
            <a:endParaRPr lang="en-US" dirty="0"/>
          </a:p>
        </p:txBody>
      </p:sp>
      <p:sp>
        <p:nvSpPr>
          <p:cNvPr id="3" name="Title 2"/>
          <p:cNvSpPr>
            <a:spLocks noGrp="1"/>
          </p:cNvSpPr>
          <p:nvPr>
            <p:ph type="title"/>
          </p:nvPr>
        </p:nvSpPr>
        <p:spPr/>
        <p:txBody>
          <a:bodyPr/>
          <a:lstStyle/>
          <a:p>
            <a:r>
              <a:rPr lang="en-US" dirty="0" smtClean="0"/>
              <a:t>T-arrangement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695" y="3505200"/>
            <a:ext cx="4191000" cy="3057525"/>
          </a:xfrm>
          <a:prstGeom prst="rect">
            <a:avLst/>
          </a:prstGeom>
        </p:spPr>
      </p:pic>
    </p:spTree>
    <p:extLst>
      <p:ext uri="{BB962C8B-B14F-4D97-AF65-F5344CB8AC3E}">
        <p14:creationId xmlns:p14="http://schemas.microsoft.com/office/powerpoint/2010/main" val="2083795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magnets of the magnetic compass align with the Earth’s magnetic field and the pilot reads the direction on the scale opposite the lubber line (the mid-line in the indicator).</a:t>
            </a:r>
          </a:p>
          <a:p>
            <a:r>
              <a:rPr lang="en-US" dirty="0" smtClean="0"/>
              <a:t>A compensator assembly mounted on the top or bottom of the compass allows an aviation maintenance technician to create a magnetic field inside the compass housing that cancels the influence of local outside magnetic fields.</a:t>
            </a:r>
            <a:endParaRPr lang="en-US" dirty="0"/>
          </a:p>
        </p:txBody>
      </p:sp>
      <p:sp>
        <p:nvSpPr>
          <p:cNvPr id="3" name="Title 2"/>
          <p:cNvSpPr>
            <a:spLocks noGrp="1"/>
          </p:cNvSpPr>
          <p:nvPr>
            <p:ph type="title"/>
          </p:nvPr>
        </p:nvSpPr>
        <p:spPr/>
        <p:txBody>
          <a:bodyPr/>
          <a:lstStyle/>
          <a:p>
            <a:r>
              <a:rPr lang="en-US" dirty="0" smtClean="0"/>
              <a:t>Magnetic compass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4106875"/>
            <a:ext cx="1909267" cy="1912925"/>
          </a:xfrm>
          <a:prstGeom prst="rect">
            <a:avLst/>
          </a:prstGeom>
        </p:spPr>
      </p:pic>
      <p:sp>
        <p:nvSpPr>
          <p:cNvPr id="5" name="TextBox 4"/>
          <p:cNvSpPr txBox="1"/>
          <p:nvPr/>
        </p:nvSpPr>
        <p:spPr>
          <a:xfrm>
            <a:off x="5754934" y="6047601"/>
            <a:ext cx="2627066" cy="276999"/>
          </a:xfrm>
          <a:prstGeom prst="rect">
            <a:avLst/>
          </a:prstGeom>
          <a:noFill/>
        </p:spPr>
        <p:txBody>
          <a:bodyPr wrap="none" rtlCol="0">
            <a:spAutoFit/>
          </a:bodyPr>
          <a:lstStyle/>
          <a:p>
            <a:r>
              <a:rPr lang="en-US" sz="1200" dirty="0" smtClean="0"/>
              <a:t>White line in the middle is lubber line</a:t>
            </a:r>
            <a:endParaRPr lang="en-US" sz="1200" dirty="0"/>
          </a:p>
        </p:txBody>
      </p:sp>
    </p:spTree>
    <p:extLst>
      <p:ext uri="{BB962C8B-B14F-4D97-AF65-F5344CB8AC3E}">
        <p14:creationId xmlns:p14="http://schemas.microsoft.com/office/powerpoint/2010/main" val="2466711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Tachometer or RPM gauge is an instrument measuring the rotation speed of a shaft or disk of the engine.</a:t>
            </a:r>
          </a:p>
          <a:p>
            <a:r>
              <a:rPr lang="en-US" dirty="0" smtClean="0"/>
              <a:t>On reciprocating engines, the tachometer is used to monitor engine power and to ensure the engine is operated within certified limits.</a:t>
            </a:r>
          </a:p>
          <a:p>
            <a:r>
              <a:rPr lang="en-US" dirty="0" smtClean="0"/>
              <a:t>In gas turbine engines, they are used to monitor the speed(s) of the compressor section of the engine.</a:t>
            </a:r>
          </a:p>
        </p:txBody>
      </p:sp>
      <p:sp>
        <p:nvSpPr>
          <p:cNvPr id="3" name="Title 2"/>
          <p:cNvSpPr>
            <a:spLocks noGrp="1"/>
          </p:cNvSpPr>
          <p:nvPr>
            <p:ph type="title"/>
          </p:nvPr>
        </p:nvSpPr>
        <p:spPr/>
        <p:txBody>
          <a:bodyPr/>
          <a:lstStyle/>
          <a:p>
            <a:r>
              <a:rPr lang="en-US" dirty="0" smtClean="0"/>
              <a:t>Tachometer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114800"/>
            <a:ext cx="5486400" cy="2209800"/>
          </a:xfrm>
          <a:prstGeom prst="rect">
            <a:avLst/>
          </a:prstGeom>
        </p:spPr>
      </p:pic>
      <p:sp>
        <p:nvSpPr>
          <p:cNvPr id="5" name="TextBox 4"/>
          <p:cNvSpPr txBox="1"/>
          <p:nvPr/>
        </p:nvSpPr>
        <p:spPr>
          <a:xfrm>
            <a:off x="1600200" y="6290846"/>
            <a:ext cx="5359159" cy="338554"/>
          </a:xfrm>
          <a:prstGeom prst="rect">
            <a:avLst/>
          </a:prstGeom>
          <a:noFill/>
        </p:spPr>
        <p:txBody>
          <a:bodyPr wrap="none" rtlCol="0">
            <a:spAutoFit/>
          </a:bodyPr>
          <a:lstStyle/>
          <a:p>
            <a:r>
              <a:rPr lang="en-US" sz="1600" dirty="0" smtClean="0"/>
              <a:t>In reciprocating engine		In turbine engine</a:t>
            </a:r>
            <a:endParaRPr lang="en-US" sz="1600" dirty="0"/>
          </a:p>
        </p:txBody>
      </p:sp>
    </p:spTree>
    <p:extLst>
      <p:ext uri="{BB962C8B-B14F-4D97-AF65-F5344CB8AC3E}">
        <p14:creationId xmlns:p14="http://schemas.microsoft.com/office/powerpoint/2010/main" val="1137510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the primary indicator that all is well with the engine.</a:t>
            </a:r>
          </a:p>
          <a:p>
            <a:r>
              <a:rPr lang="en-US" dirty="0" smtClean="0"/>
              <a:t>A cold engine will always shows a very high oil pressure.</a:t>
            </a:r>
          </a:p>
          <a:p>
            <a:r>
              <a:rPr lang="en-US" dirty="0" smtClean="0"/>
              <a:t>Once hot, the pressure should remain in the green arc under normal RPMs.</a:t>
            </a:r>
          </a:p>
          <a:p>
            <a:r>
              <a:rPr lang="en-US" dirty="0" smtClean="0"/>
              <a:t>A low pressure may indicate a serious problem with the oil.</a:t>
            </a:r>
            <a:endParaRPr lang="en-US" dirty="0"/>
          </a:p>
        </p:txBody>
      </p:sp>
      <p:sp>
        <p:nvSpPr>
          <p:cNvPr id="3" name="Title 2"/>
          <p:cNvSpPr>
            <a:spLocks noGrp="1"/>
          </p:cNvSpPr>
          <p:nvPr>
            <p:ph type="title"/>
          </p:nvPr>
        </p:nvSpPr>
        <p:spPr/>
        <p:txBody>
          <a:bodyPr/>
          <a:lstStyle/>
          <a:p>
            <a:r>
              <a:rPr lang="en-US" dirty="0" smtClean="0"/>
              <a:t>Oil pressure indicator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657600"/>
            <a:ext cx="2857500" cy="2857500"/>
          </a:xfrm>
          <a:prstGeom prst="rect">
            <a:avLst/>
          </a:prstGeom>
        </p:spPr>
      </p:pic>
    </p:spTree>
    <p:extLst>
      <p:ext uri="{BB962C8B-B14F-4D97-AF65-F5344CB8AC3E}">
        <p14:creationId xmlns:p14="http://schemas.microsoft.com/office/powerpoint/2010/main" val="3819084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Manifold pressure gauge is equipped with the same diaphragm used in altimeters and air speed indicators and measures the absolute pressure of the fuel/air mixture inside the intake manifold.</a:t>
            </a:r>
          </a:p>
          <a:p>
            <a:r>
              <a:rPr lang="en-US" dirty="0" smtClean="0"/>
              <a:t>Manifold pressure is one of the factors required to obtain the correct power setting of the aircraft engine.</a:t>
            </a:r>
            <a:endParaRPr lang="en-US" dirty="0"/>
          </a:p>
        </p:txBody>
      </p:sp>
      <p:sp>
        <p:nvSpPr>
          <p:cNvPr id="3" name="Title 2"/>
          <p:cNvSpPr>
            <a:spLocks noGrp="1"/>
          </p:cNvSpPr>
          <p:nvPr>
            <p:ph type="title"/>
          </p:nvPr>
        </p:nvSpPr>
        <p:spPr/>
        <p:txBody>
          <a:bodyPr/>
          <a:lstStyle/>
          <a:p>
            <a:r>
              <a:rPr lang="en-US" dirty="0" smtClean="0"/>
              <a:t>Manifold pressure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810000"/>
            <a:ext cx="2971800" cy="2667000"/>
          </a:xfrm>
          <a:prstGeom prst="rect">
            <a:avLst/>
          </a:prstGeom>
        </p:spPr>
      </p:pic>
    </p:spTree>
    <p:extLst>
      <p:ext uri="{BB962C8B-B14F-4D97-AF65-F5344CB8AC3E}">
        <p14:creationId xmlns:p14="http://schemas.microsoft.com/office/powerpoint/2010/main" val="2486307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Cylinder head temperature gauge measures the cylinder head temperature of an engine. If temperature climbs towards the red line it may indicate a serious problem.</a:t>
            </a:r>
          </a:p>
          <a:p>
            <a:r>
              <a:rPr lang="en-US" dirty="0" smtClean="0"/>
              <a:t>The oil temperature gauge is very important device for monitoring the wellbeing of the engine. High power should not be used until the temperature has climbed in to the operating range.</a:t>
            </a:r>
          </a:p>
          <a:p>
            <a:endParaRPr lang="en-US" dirty="0"/>
          </a:p>
        </p:txBody>
      </p:sp>
      <p:sp>
        <p:nvSpPr>
          <p:cNvPr id="3" name="Title 2"/>
          <p:cNvSpPr>
            <a:spLocks noGrp="1"/>
          </p:cNvSpPr>
          <p:nvPr>
            <p:ph type="title"/>
          </p:nvPr>
        </p:nvSpPr>
        <p:spPr/>
        <p:txBody>
          <a:bodyPr/>
          <a:lstStyle/>
          <a:p>
            <a:r>
              <a:rPr lang="en-US" dirty="0" smtClean="0"/>
              <a:t>Cylinder head temperature</a:t>
            </a:r>
            <a:br>
              <a:rPr lang="en-US" dirty="0" smtClean="0"/>
            </a:br>
            <a:r>
              <a:rPr lang="en-US" dirty="0" smtClean="0"/>
              <a:t>and oil temperature gauge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810000"/>
            <a:ext cx="3048000" cy="2819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810000"/>
            <a:ext cx="2895600" cy="2819399"/>
          </a:xfrm>
          <a:prstGeom prst="rect">
            <a:avLst/>
          </a:prstGeom>
        </p:spPr>
      </p:pic>
    </p:spTree>
    <p:extLst>
      <p:ext uri="{BB962C8B-B14F-4D97-AF65-F5344CB8AC3E}">
        <p14:creationId xmlns:p14="http://schemas.microsoft.com/office/powerpoint/2010/main" val="3059612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outside air temperature gauge is a simple and effective device mounted so that the sensing element is exposed to the outside air.</a:t>
            </a:r>
          </a:p>
          <a:p>
            <a:r>
              <a:rPr lang="en-US" dirty="0" smtClean="0"/>
              <a:t>The sensing element consists of a bi-metallic type thermometer in which two dissimilar materials are welded together in a single strip and twisted in to a helix.</a:t>
            </a:r>
            <a:endParaRPr lang="en-US" dirty="0"/>
          </a:p>
        </p:txBody>
      </p:sp>
      <p:sp>
        <p:nvSpPr>
          <p:cNvPr id="3" name="Title 2"/>
          <p:cNvSpPr>
            <a:spLocks noGrp="1"/>
          </p:cNvSpPr>
          <p:nvPr>
            <p:ph type="title"/>
          </p:nvPr>
        </p:nvSpPr>
        <p:spPr/>
        <p:txBody>
          <a:bodyPr/>
          <a:lstStyle/>
          <a:p>
            <a:r>
              <a:rPr lang="en-US" dirty="0" smtClean="0"/>
              <a:t>Outside air temperature(oat)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886200"/>
            <a:ext cx="4657725" cy="2743200"/>
          </a:xfrm>
          <a:prstGeom prst="rect">
            <a:avLst/>
          </a:prstGeom>
        </p:spPr>
      </p:pic>
    </p:spTree>
    <p:extLst>
      <p:ext uri="{BB962C8B-B14F-4D97-AF65-F5344CB8AC3E}">
        <p14:creationId xmlns:p14="http://schemas.microsoft.com/office/powerpoint/2010/main" val="1993560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Vacuum is a differential pressure indication, measuring the pressure to be measured is compared to atmospheric pressure through the use of a sealed diaphragm or capsule.</a:t>
            </a:r>
          </a:p>
          <a:p>
            <a:r>
              <a:rPr lang="en-US" dirty="0" smtClean="0"/>
              <a:t>Gyro pressure gauge, vacuum gauge, or suction gauge are all terms for the same gauge used to monitor the vacuum developed in the system that actuates the air driven gyroscopic flight instruments</a:t>
            </a:r>
          </a:p>
          <a:p>
            <a:r>
              <a:rPr lang="en-US" dirty="0" smtClean="0"/>
              <a:t>Air is pulled through the instrument, causing gyroscopes to spin.</a:t>
            </a:r>
          </a:p>
          <a:p>
            <a:r>
              <a:rPr lang="en-US" dirty="0" smtClean="0"/>
              <a:t>The speed at which the gyros spin needs to be within a certain range for correct operation.</a:t>
            </a:r>
            <a:endParaRPr lang="en-US" dirty="0"/>
          </a:p>
        </p:txBody>
      </p:sp>
      <p:sp>
        <p:nvSpPr>
          <p:cNvPr id="3" name="Title 2"/>
          <p:cNvSpPr>
            <a:spLocks noGrp="1"/>
          </p:cNvSpPr>
          <p:nvPr>
            <p:ph type="title"/>
          </p:nvPr>
        </p:nvSpPr>
        <p:spPr/>
        <p:txBody>
          <a:bodyPr/>
          <a:lstStyle/>
          <a:p>
            <a:r>
              <a:rPr lang="en-US" dirty="0" smtClean="0"/>
              <a:t>Vacuum gauge</a:t>
            </a:r>
            <a:endParaRPr lang="en-US" dirty="0"/>
          </a:p>
        </p:txBody>
      </p:sp>
    </p:spTree>
    <p:extLst>
      <p:ext uri="{BB962C8B-B14F-4D97-AF65-F5344CB8AC3E}">
        <p14:creationId xmlns:p14="http://schemas.microsoft.com/office/powerpoint/2010/main" val="313928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600199"/>
            <a:ext cx="8839200" cy="5149795"/>
          </a:xfrm>
        </p:spPr>
      </p:pic>
      <p:sp>
        <p:nvSpPr>
          <p:cNvPr id="3" name="Title 2"/>
          <p:cNvSpPr>
            <a:spLocks noGrp="1"/>
          </p:cNvSpPr>
          <p:nvPr>
            <p:ph type="title"/>
          </p:nvPr>
        </p:nvSpPr>
        <p:spPr/>
        <p:txBody>
          <a:bodyPr/>
          <a:lstStyle/>
          <a:p>
            <a:r>
              <a:rPr lang="en-US" dirty="0" smtClean="0"/>
              <a:t>Flight Instruments</a:t>
            </a:r>
            <a:endParaRPr lang="en-US" dirty="0"/>
          </a:p>
        </p:txBody>
      </p:sp>
    </p:spTree>
    <p:extLst>
      <p:ext uri="{BB962C8B-B14F-4D97-AF65-F5344CB8AC3E}">
        <p14:creationId xmlns:p14="http://schemas.microsoft.com/office/powerpoint/2010/main" val="2973699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990599"/>
            <a:ext cx="8743950" cy="5053013"/>
          </a:xfrm>
          <a:prstGeom prst="rect">
            <a:avLst/>
          </a:prstGeom>
        </p:spPr>
      </p:pic>
    </p:spTree>
    <p:extLst>
      <p:ext uri="{BB962C8B-B14F-4D97-AF65-F5344CB8AC3E}">
        <p14:creationId xmlns:p14="http://schemas.microsoft.com/office/powerpoint/2010/main" val="498166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Position information</a:t>
            </a:r>
          </a:p>
          <a:p>
            <a:pPr lvl="1">
              <a:buFont typeface="Wingdings" pitchFamily="2" charset="2"/>
              <a:buChar char="Ø"/>
            </a:pPr>
            <a:r>
              <a:rPr lang="en-US" dirty="0" smtClean="0"/>
              <a:t>The basis of all navigation outputs is position.</a:t>
            </a:r>
          </a:p>
          <a:p>
            <a:pPr lvl="1">
              <a:buFont typeface="Wingdings" pitchFamily="2" charset="2"/>
              <a:buChar char="Ø"/>
            </a:pPr>
            <a:r>
              <a:rPr lang="en-US" dirty="0" smtClean="0"/>
              <a:t>Position can be given in geographic coordinates, geodetic latitude and altitude</a:t>
            </a:r>
          </a:p>
          <a:p>
            <a:r>
              <a:rPr lang="en-US" dirty="0" smtClean="0"/>
              <a:t>Steering information</a:t>
            </a:r>
          </a:p>
          <a:p>
            <a:pPr lvl="1">
              <a:buFont typeface="Wingdings" pitchFamily="2" charset="2"/>
              <a:buChar char="Ø"/>
            </a:pPr>
            <a:r>
              <a:rPr lang="en-US" dirty="0" smtClean="0"/>
              <a:t>Due to crowding of the airspace, major tasks that an aircraft pilot has to perform is keeping out of the way of other aircraft. </a:t>
            </a:r>
          </a:p>
          <a:p>
            <a:r>
              <a:rPr lang="en-US" dirty="0" smtClean="0"/>
              <a:t>Display</a:t>
            </a:r>
          </a:p>
          <a:p>
            <a:pPr lvl="1">
              <a:buFont typeface="Wingdings" pitchFamily="2" charset="2"/>
              <a:buChar char="Ø"/>
            </a:pPr>
            <a:r>
              <a:rPr lang="en-US" dirty="0" smtClean="0"/>
              <a:t>When navigation was mainly a manual operation, the usual display consisted of a chart, or plotting sheet.</a:t>
            </a:r>
          </a:p>
          <a:p>
            <a:pPr lvl="1">
              <a:buFont typeface="Wingdings" pitchFamily="2" charset="2"/>
              <a:buChar char="Ø"/>
            </a:pPr>
            <a:r>
              <a:rPr lang="en-US" dirty="0" smtClean="0"/>
              <a:t>Modern displays are computer-based and depend on CRT display, or advanced flat planar color displays.</a:t>
            </a:r>
          </a:p>
          <a:p>
            <a:pPr lvl="1">
              <a:buFont typeface="Wingdings" pitchFamily="2" charset="2"/>
              <a:buChar char="Ø"/>
            </a:pPr>
            <a:r>
              <a:rPr lang="en-US" dirty="0" smtClean="0"/>
              <a:t>Navigation info is visually displayed on course deviation indicator (CDI)</a:t>
            </a:r>
          </a:p>
          <a:p>
            <a:endParaRPr lang="en-US" dirty="0"/>
          </a:p>
        </p:txBody>
      </p:sp>
      <p:sp>
        <p:nvSpPr>
          <p:cNvPr id="3" name="Title 2"/>
          <p:cNvSpPr>
            <a:spLocks noGrp="1"/>
          </p:cNvSpPr>
          <p:nvPr>
            <p:ph type="title"/>
          </p:nvPr>
        </p:nvSpPr>
        <p:spPr/>
        <p:txBody>
          <a:bodyPr/>
          <a:lstStyle/>
          <a:p>
            <a:r>
              <a:rPr lang="en-US" dirty="0" smtClean="0"/>
              <a:t>Navigation instruments</a:t>
            </a:r>
            <a:endParaRPr lang="en-US" dirty="0"/>
          </a:p>
        </p:txBody>
      </p:sp>
    </p:spTree>
    <p:extLst>
      <p:ext uri="{BB962C8B-B14F-4D97-AF65-F5344CB8AC3E}">
        <p14:creationId xmlns:p14="http://schemas.microsoft.com/office/powerpoint/2010/main" val="4078263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Aircraft navigation system includes:</a:t>
            </a:r>
          </a:p>
          <a:p>
            <a:endParaRPr lang="en-US" dirty="0" smtClean="0"/>
          </a:p>
          <a:p>
            <a:pPr lvl="1">
              <a:buFont typeface="Wingdings" pitchFamily="2" charset="2"/>
              <a:buChar char="Ø"/>
            </a:pPr>
            <a:r>
              <a:rPr lang="en-US" dirty="0" smtClean="0"/>
              <a:t>VHF omnidirectional range (VOR)</a:t>
            </a:r>
          </a:p>
          <a:p>
            <a:pPr lvl="1">
              <a:buFont typeface="Wingdings" pitchFamily="2" charset="2"/>
              <a:buChar char="Ø"/>
            </a:pPr>
            <a:endParaRPr lang="en-US" dirty="0" smtClean="0"/>
          </a:p>
          <a:p>
            <a:pPr lvl="1">
              <a:buFont typeface="Wingdings" pitchFamily="2" charset="2"/>
              <a:buChar char="Ø"/>
            </a:pPr>
            <a:r>
              <a:rPr lang="en-US" dirty="0" smtClean="0"/>
              <a:t>Instrument landing system (ILS)</a:t>
            </a:r>
          </a:p>
          <a:p>
            <a:pPr lvl="1">
              <a:buFont typeface="Wingdings" pitchFamily="2" charset="2"/>
              <a:buChar char="Ø"/>
            </a:pPr>
            <a:endParaRPr lang="en-US" dirty="0" smtClean="0"/>
          </a:p>
          <a:p>
            <a:pPr lvl="1">
              <a:buFont typeface="Wingdings" pitchFamily="2" charset="2"/>
              <a:buChar char="Ø"/>
            </a:pPr>
            <a:r>
              <a:rPr lang="en-US" dirty="0" smtClean="0"/>
              <a:t>Distance measuring equipment (DME)</a:t>
            </a:r>
          </a:p>
          <a:p>
            <a:pPr lvl="1">
              <a:buFont typeface="Wingdings" pitchFamily="2" charset="2"/>
              <a:buChar char="Ø"/>
            </a:pPr>
            <a:endParaRPr lang="en-US" dirty="0" smtClean="0"/>
          </a:p>
          <a:p>
            <a:pPr lvl="1">
              <a:buFont typeface="Wingdings" pitchFamily="2" charset="2"/>
              <a:buChar char="Ø"/>
            </a:pPr>
            <a:r>
              <a:rPr lang="en-US" dirty="0" smtClean="0"/>
              <a:t>Automatic direction finders (ADF)</a:t>
            </a:r>
          </a:p>
          <a:p>
            <a:pPr lvl="1">
              <a:buFont typeface="Wingdings" pitchFamily="2" charset="2"/>
              <a:buChar char="Ø"/>
            </a:pPr>
            <a:endParaRPr lang="en-US" dirty="0" smtClean="0"/>
          </a:p>
          <a:p>
            <a:pPr lvl="1">
              <a:buFont typeface="Wingdings" pitchFamily="2" charset="2"/>
              <a:buChar char="Ø"/>
            </a:pPr>
            <a:r>
              <a:rPr lang="en-US" dirty="0" smtClean="0"/>
              <a:t>Doppler navigation system </a:t>
            </a:r>
          </a:p>
          <a:p>
            <a:pPr lvl="1">
              <a:buFont typeface="Wingdings" pitchFamily="2" charset="2"/>
              <a:buChar char="Ø"/>
            </a:pPr>
            <a:endParaRPr lang="en-US" dirty="0" smtClean="0"/>
          </a:p>
          <a:p>
            <a:pPr lvl="1">
              <a:buFont typeface="Wingdings" pitchFamily="2" charset="2"/>
              <a:buChar char="Ø"/>
            </a:pPr>
            <a:r>
              <a:rPr lang="en-US" dirty="0" smtClean="0"/>
              <a:t>Inertial navigation system</a:t>
            </a:r>
            <a:endParaRPr lang="en-US" dirty="0"/>
          </a:p>
        </p:txBody>
      </p:sp>
      <p:sp>
        <p:nvSpPr>
          <p:cNvPr id="3" name="Title 2"/>
          <p:cNvSpPr>
            <a:spLocks noGrp="1"/>
          </p:cNvSpPr>
          <p:nvPr>
            <p:ph type="title"/>
          </p:nvPr>
        </p:nvSpPr>
        <p:spPr/>
        <p:txBody>
          <a:bodyPr/>
          <a:lstStyle/>
          <a:p>
            <a:r>
              <a:rPr lang="en-US" dirty="0"/>
              <a:t>Navigation instruments</a:t>
            </a:r>
          </a:p>
        </p:txBody>
      </p:sp>
    </p:spTree>
    <p:extLst>
      <p:ext uri="{BB962C8B-B14F-4D97-AF65-F5344CB8AC3E}">
        <p14:creationId xmlns:p14="http://schemas.microsoft.com/office/powerpoint/2010/main" val="1005749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Electronic navigation system</a:t>
            </a:r>
          </a:p>
          <a:p>
            <a:endParaRPr lang="en-US" dirty="0" smtClean="0"/>
          </a:p>
          <a:p>
            <a:r>
              <a:rPr lang="en-US" dirty="0" smtClean="0"/>
              <a:t>It produces 360 usable radials or courses, anyone of which is radial path connected to the station.</a:t>
            </a:r>
          </a:p>
          <a:p>
            <a:endParaRPr lang="en-US" dirty="0" smtClean="0"/>
          </a:p>
          <a:p>
            <a:r>
              <a:rPr lang="en-US" dirty="0" smtClean="0"/>
              <a:t>Operation is in the vhf portion of the radio spectrum.</a:t>
            </a:r>
          </a:p>
          <a:p>
            <a:endParaRPr lang="en-US" dirty="0" smtClean="0"/>
          </a:p>
          <a:p>
            <a:r>
              <a:rPr lang="en-US" dirty="0" smtClean="0"/>
              <a:t>Frequency range 108MHz-117.5 MHz</a:t>
            </a:r>
            <a:endParaRPr lang="en-US" dirty="0"/>
          </a:p>
        </p:txBody>
      </p:sp>
      <p:sp>
        <p:nvSpPr>
          <p:cNvPr id="3" name="Title 2"/>
          <p:cNvSpPr>
            <a:spLocks noGrp="1"/>
          </p:cNvSpPr>
          <p:nvPr>
            <p:ph type="title"/>
          </p:nvPr>
        </p:nvSpPr>
        <p:spPr/>
        <p:txBody>
          <a:bodyPr/>
          <a:lstStyle/>
          <a:p>
            <a:r>
              <a:rPr lang="en-US" dirty="0" smtClean="0"/>
              <a:t>VHF omnirange system</a:t>
            </a:r>
            <a:endParaRPr lang="en-US" dirty="0"/>
          </a:p>
        </p:txBody>
      </p:sp>
    </p:spTree>
    <p:extLst>
      <p:ext uri="{BB962C8B-B14F-4D97-AF65-F5344CB8AC3E}">
        <p14:creationId xmlns:p14="http://schemas.microsoft.com/office/powerpoint/2010/main" val="2032925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More accurate and precise flying</a:t>
            </a:r>
          </a:p>
          <a:p>
            <a:endParaRPr lang="en-US" dirty="0" smtClean="0"/>
          </a:p>
          <a:p>
            <a:r>
              <a:rPr lang="en-US" dirty="0" smtClean="0"/>
              <a:t>Reliable</a:t>
            </a:r>
          </a:p>
          <a:p>
            <a:endParaRPr lang="en-US" dirty="0" smtClean="0"/>
          </a:p>
          <a:p>
            <a:r>
              <a:rPr lang="en-US" dirty="0" smtClean="0"/>
              <a:t>Voice capable</a:t>
            </a:r>
          </a:p>
          <a:p>
            <a:endParaRPr lang="en-US" dirty="0" smtClean="0"/>
          </a:p>
          <a:p>
            <a:r>
              <a:rPr lang="en-US" dirty="0" smtClean="0"/>
              <a:t>Reduces interference from atmosphere and precipitation.</a:t>
            </a:r>
          </a:p>
          <a:p>
            <a:endParaRPr lang="en-US" dirty="0"/>
          </a:p>
        </p:txBody>
      </p:sp>
      <p:sp>
        <p:nvSpPr>
          <p:cNvPr id="3" name="Title 2"/>
          <p:cNvSpPr>
            <a:spLocks noGrp="1"/>
          </p:cNvSpPr>
          <p:nvPr>
            <p:ph type="title"/>
          </p:nvPr>
        </p:nvSpPr>
        <p:spPr/>
        <p:txBody>
          <a:bodyPr/>
          <a:lstStyle/>
          <a:p>
            <a:r>
              <a:rPr lang="en-US" dirty="0" smtClean="0"/>
              <a:t>Benefits of vhf</a:t>
            </a:r>
            <a:endParaRPr lang="en-US" dirty="0"/>
          </a:p>
        </p:txBody>
      </p:sp>
    </p:spTree>
    <p:extLst>
      <p:ext uri="{BB962C8B-B14F-4D97-AF65-F5344CB8AC3E}">
        <p14:creationId xmlns:p14="http://schemas.microsoft.com/office/powerpoint/2010/main" val="2871968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Info from VOR receiver is displayed on CDI</a:t>
            </a:r>
          </a:p>
          <a:p>
            <a:r>
              <a:rPr lang="en-US" dirty="0" smtClean="0"/>
              <a:t>The vertical needle is used as the course indicator.</a:t>
            </a:r>
          </a:p>
          <a:p>
            <a:r>
              <a:rPr lang="en-US" dirty="0" smtClean="0"/>
              <a:t>Vertical needle also indicates when the aircraft deviated from the course.</a:t>
            </a:r>
          </a:p>
          <a:p>
            <a:r>
              <a:rPr lang="en-US" dirty="0" smtClean="0"/>
              <a:t>The direction of the aircraft must be turned to attain the desired course.</a:t>
            </a:r>
            <a:endParaRPr lang="en-US" dirty="0"/>
          </a:p>
        </p:txBody>
      </p:sp>
      <p:sp>
        <p:nvSpPr>
          <p:cNvPr id="3" name="Title 2"/>
          <p:cNvSpPr>
            <a:spLocks noGrp="1"/>
          </p:cNvSpPr>
          <p:nvPr>
            <p:ph type="title"/>
          </p:nvPr>
        </p:nvSpPr>
        <p:spPr/>
        <p:txBody>
          <a:bodyPr/>
          <a:lstStyle/>
          <a:p>
            <a:r>
              <a:rPr lang="en-US" dirty="0"/>
              <a:t>VHF omnirange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581400"/>
            <a:ext cx="2971799" cy="2895600"/>
          </a:xfrm>
          <a:prstGeom prst="rect">
            <a:avLst/>
          </a:prstGeom>
        </p:spPr>
      </p:pic>
    </p:spTree>
    <p:extLst>
      <p:ext uri="{BB962C8B-B14F-4D97-AF65-F5344CB8AC3E}">
        <p14:creationId xmlns:p14="http://schemas.microsoft.com/office/powerpoint/2010/main" val="3997561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Operates in the VHF portion of the electromagnetic spectrum.</a:t>
            </a:r>
          </a:p>
          <a:p>
            <a:endParaRPr lang="en-US" dirty="0" smtClean="0"/>
          </a:p>
          <a:p>
            <a:r>
              <a:rPr lang="en-US" dirty="0" smtClean="0"/>
              <a:t>System consists of a runway localizer, a glide slope signal, and marker beacons for position location.</a:t>
            </a:r>
          </a:p>
          <a:p>
            <a:endParaRPr lang="en-US" dirty="0" smtClean="0"/>
          </a:p>
          <a:p>
            <a:r>
              <a:rPr lang="en-US" dirty="0" smtClean="0"/>
              <a:t>Localizer equipment produces a radio course aligned with the center of an airport runway.</a:t>
            </a:r>
          </a:p>
          <a:p>
            <a:endParaRPr lang="en-US" dirty="0" smtClean="0"/>
          </a:p>
          <a:p>
            <a:r>
              <a:rPr lang="en-US" dirty="0" smtClean="0"/>
              <a:t>The on course signals result from the equal reception of two signals; blue sector (150 Hz) and yellow sector (90 Hz).</a:t>
            </a:r>
            <a:endParaRPr lang="en-US" dirty="0"/>
          </a:p>
        </p:txBody>
      </p:sp>
      <p:sp>
        <p:nvSpPr>
          <p:cNvPr id="3" name="Title 2"/>
          <p:cNvSpPr>
            <a:spLocks noGrp="1"/>
          </p:cNvSpPr>
          <p:nvPr>
            <p:ph type="title"/>
          </p:nvPr>
        </p:nvSpPr>
        <p:spPr/>
        <p:txBody>
          <a:bodyPr/>
          <a:lstStyle/>
          <a:p>
            <a:r>
              <a:rPr lang="en-US" dirty="0" smtClean="0"/>
              <a:t>Instrument landing system</a:t>
            </a:r>
            <a:endParaRPr lang="en-US" dirty="0"/>
          </a:p>
        </p:txBody>
      </p:sp>
    </p:spTree>
    <p:extLst>
      <p:ext uri="{BB962C8B-B14F-4D97-AF65-F5344CB8AC3E}">
        <p14:creationId xmlns:p14="http://schemas.microsoft.com/office/powerpoint/2010/main" val="3417079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Constant visual indication of the distance the aircraft is from a ground station.</a:t>
            </a:r>
          </a:p>
          <a:p>
            <a:endParaRPr lang="en-US" dirty="0" smtClean="0"/>
          </a:p>
          <a:p>
            <a:r>
              <a:rPr lang="en-US" dirty="0" smtClean="0"/>
              <a:t>NOT a true indication of point to point distance as measured over the ground.</a:t>
            </a:r>
          </a:p>
          <a:p>
            <a:endParaRPr lang="en-US" dirty="0" smtClean="0"/>
          </a:p>
          <a:p>
            <a:r>
              <a:rPr lang="en-US" dirty="0" smtClean="0"/>
              <a:t>Indicates the slant range between the aircraft and the ground station. </a:t>
            </a:r>
            <a:endParaRPr lang="en-US" dirty="0"/>
          </a:p>
        </p:txBody>
      </p:sp>
      <p:sp>
        <p:nvSpPr>
          <p:cNvPr id="3" name="Title 2"/>
          <p:cNvSpPr>
            <a:spLocks noGrp="1"/>
          </p:cNvSpPr>
          <p:nvPr>
            <p:ph type="title"/>
          </p:nvPr>
        </p:nvSpPr>
        <p:spPr/>
        <p:txBody>
          <a:bodyPr/>
          <a:lstStyle/>
          <a:p>
            <a:r>
              <a:rPr lang="en-US" dirty="0" smtClean="0"/>
              <a:t>Distance measuring instrument</a:t>
            </a:r>
            <a:endParaRPr lang="en-US" dirty="0"/>
          </a:p>
        </p:txBody>
      </p:sp>
    </p:spTree>
    <p:extLst>
      <p:ext uri="{BB962C8B-B14F-4D97-AF65-F5344CB8AC3E}">
        <p14:creationId xmlns:p14="http://schemas.microsoft.com/office/powerpoint/2010/main" val="1458895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Radio receivers equipped with directional antennas.</a:t>
            </a:r>
          </a:p>
          <a:p>
            <a:pPr marL="45720" indent="0">
              <a:buNone/>
            </a:pPr>
            <a:endParaRPr lang="en-US" dirty="0" smtClean="0"/>
          </a:p>
          <a:p>
            <a:r>
              <a:rPr lang="en-US" dirty="0" smtClean="0"/>
              <a:t>Used to determine the direction from which signal are received</a:t>
            </a:r>
          </a:p>
          <a:p>
            <a:endParaRPr lang="en-US" dirty="0" smtClean="0"/>
          </a:p>
          <a:p>
            <a:r>
              <a:rPr lang="en-US" dirty="0" smtClean="0"/>
              <a:t>Provide controls for manual operation in addition to automatic direction finding</a:t>
            </a:r>
          </a:p>
          <a:p>
            <a:endParaRPr lang="en-US" dirty="0" smtClean="0"/>
          </a:p>
          <a:p>
            <a:r>
              <a:rPr lang="en-US" dirty="0" smtClean="0"/>
              <a:t>Operates in low and medium frequency spectra 190KHz through 1750KHz.</a:t>
            </a:r>
            <a:endParaRPr lang="en-US" dirty="0"/>
          </a:p>
        </p:txBody>
      </p:sp>
      <p:sp>
        <p:nvSpPr>
          <p:cNvPr id="3" name="Title 2"/>
          <p:cNvSpPr>
            <a:spLocks noGrp="1"/>
          </p:cNvSpPr>
          <p:nvPr>
            <p:ph type="title"/>
          </p:nvPr>
        </p:nvSpPr>
        <p:spPr/>
        <p:txBody>
          <a:bodyPr/>
          <a:lstStyle/>
          <a:p>
            <a:r>
              <a:rPr lang="en-US" dirty="0" smtClean="0"/>
              <a:t>Automatic direction finders</a:t>
            </a:r>
            <a:endParaRPr lang="en-US" dirty="0"/>
          </a:p>
        </p:txBody>
      </p:sp>
    </p:spTree>
    <p:extLst>
      <p:ext uri="{BB962C8B-B14F-4D97-AF65-F5344CB8AC3E}">
        <p14:creationId xmlns:p14="http://schemas.microsoft.com/office/powerpoint/2010/main" val="3060814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Automatically and continuously computes and displays ground speed and drift angle of an aircraft without the aid of ground stations, wind estimates or true air speed data.</a:t>
            </a:r>
          </a:p>
          <a:p>
            <a:endParaRPr lang="en-US" dirty="0"/>
          </a:p>
          <a:p>
            <a:r>
              <a:rPr lang="en-US" dirty="0" smtClean="0"/>
              <a:t>Does not sense direction as much as search radar does.</a:t>
            </a:r>
          </a:p>
          <a:p>
            <a:endParaRPr lang="en-US" dirty="0"/>
          </a:p>
          <a:p>
            <a:r>
              <a:rPr lang="en-US" dirty="0" smtClean="0"/>
              <a:t>Uses continuously carrier wave transmission energy and determines the forward and lateral velocity component of the aircraft by utilizing the principle known as DOPPLER EFFECT.</a:t>
            </a:r>
            <a:endParaRPr lang="en-US" dirty="0"/>
          </a:p>
        </p:txBody>
      </p:sp>
      <p:sp>
        <p:nvSpPr>
          <p:cNvPr id="3" name="Title 2"/>
          <p:cNvSpPr>
            <a:spLocks noGrp="1"/>
          </p:cNvSpPr>
          <p:nvPr>
            <p:ph type="title"/>
          </p:nvPr>
        </p:nvSpPr>
        <p:spPr/>
        <p:txBody>
          <a:bodyPr/>
          <a:lstStyle/>
          <a:p>
            <a:r>
              <a:rPr lang="en-US" dirty="0" smtClean="0"/>
              <a:t>Doppler navigation system</a:t>
            </a:r>
            <a:endParaRPr lang="en-US" dirty="0"/>
          </a:p>
        </p:txBody>
      </p:sp>
    </p:spTree>
    <p:extLst>
      <p:ext uri="{BB962C8B-B14F-4D97-AF65-F5344CB8AC3E}">
        <p14:creationId xmlns:p14="http://schemas.microsoft.com/office/powerpoint/2010/main" val="2279624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Pitot-Static System Based Instruments</a:t>
            </a:r>
          </a:p>
          <a:p>
            <a:endParaRPr lang="en-US" dirty="0" smtClean="0"/>
          </a:p>
          <a:p>
            <a:pPr lvl="2">
              <a:buFont typeface="Wingdings" pitchFamily="2" charset="2"/>
              <a:buChar char="Ø"/>
            </a:pPr>
            <a:r>
              <a:rPr lang="en-US" dirty="0" smtClean="0"/>
              <a:t>Airspeed Indicator</a:t>
            </a:r>
          </a:p>
          <a:p>
            <a:pPr lvl="2">
              <a:buFont typeface="Wingdings" pitchFamily="2" charset="2"/>
              <a:buChar char="Ø"/>
            </a:pPr>
            <a:r>
              <a:rPr lang="en-US" dirty="0" smtClean="0"/>
              <a:t>Altimeter</a:t>
            </a:r>
          </a:p>
          <a:p>
            <a:pPr lvl="2">
              <a:buFont typeface="Wingdings" pitchFamily="2" charset="2"/>
              <a:buChar char="Ø"/>
            </a:pPr>
            <a:r>
              <a:rPr lang="en-US" dirty="0" smtClean="0"/>
              <a:t>Vertical Speed Indicator</a:t>
            </a:r>
          </a:p>
          <a:p>
            <a:pPr marL="45720" indent="0">
              <a:buNone/>
            </a:pPr>
            <a:endParaRPr lang="en-US" dirty="0"/>
          </a:p>
          <a:p>
            <a:r>
              <a:rPr lang="en-US" dirty="0" smtClean="0"/>
              <a:t>Gyro Based Instruments</a:t>
            </a:r>
          </a:p>
          <a:p>
            <a:endParaRPr lang="en-US" dirty="0"/>
          </a:p>
          <a:p>
            <a:pPr lvl="2">
              <a:buFont typeface="Wingdings" pitchFamily="2" charset="2"/>
              <a:buChar char="Ø"/>
            </a:pPr>
            <a:r>
              <a:rPr lang="en-US" dirty="0"/>
              <a:t>Attitude Indicator</a:t>
            </a:r>
          </a:p>
          <a:p>
            <a:pPr lvl="2">
              <a:buFont typeface="Wingdings" pitchFamily="2" charset="2"/>
              <a:buChar char="Ø"/>
            </a:pPr>
            <a:r>
              <a:rPr lang="en-US" dirty="0"/>
              <a:t>Heading </a:t>
            </a:r>
            <a:r>
              <a:rPr lang="en-US" dirty="0" smtClean="0"/>
              <a:t>Indicator</a:t>
            </a:r>
            <a:endParaRPr lang="en-US" dirty="0"/>
          </a:p>
          <a:p>
            <a:pPr lvl="2">
              <a:buFont typeface="Wingdings" pitchFamily="2" charset="2"/>
              <a:buChar char="Ø"/>
            </a:pPr>
            <a:r>
              <a:rPr lang="en-US" dirty="0"/>
              <a:t>Turn Coordinator</a:t>
            </a:r>
          </a:p>
          <a:p>
            <a:endParaRPr lang="en-US" dirty="0" smtClean="0"/>
          </a:p>
        </p:txBody>
      </p:sp>
      <p:sp>
        <p:nvSpPr>
          <p:cNvPr id="3" name="Title 2"/>
          <p:cNvSpPr>
            <a:spLocks noGrp="1"/>
          </p:cNvSpPr>
          <p:nvPr>
            <p:ph type="title"/>
          </p:nvPr>
        </p:nvSpPr>
        <p:spPr/>
        <p:txBody>
          <a:bodyPr/>
          <a:lstStyle/>
          <a:p>
            <a:r>
              <a:rPr lang="en-US" dirty="0"/>
              <a:t>Flight Instruments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286000"/>
            <a:ext cx="4639322" cy="3277057"/>
          </a:xfrm>
          <a:prstGeom prst="rect">
            <a:avLst/>
          </a:prstGeom>
        </p:spPr>
      </p:pic>
    </p:spTree>
    <p:extLst>
      <p:ext uri="{BB962C8B-B14F-4D97-AF65-F5344CB8AC3E}">
        <p14:creationId xmlns:p14="http://schemas.microsoft.com/office/powerpoint/2010/main" val="3752476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Self-contained system; does not require any signal inputs from ground navigational facilities.</a:t>
            </a:r>
          </a:p>
          <a:p>
            <a:r>
              <a:rPr lang="en-US" dirty="0" smtClean="0"/>
              <a:t>Derives altitude, velocity and heading information from measurement of aircraft’s accelerations</a:t>
            </a:r>
          </a:p>
          <a:p>
            <a:endParaRPr lang="en-US" dirty="0" smtClean="0"/>
          </a:p>
          <a:p>
            <a:pPr>
              <a:buFont typeface="Wingdings" pitchFamily="2" charset="2"/>
              <a:buChar char="v"/>
            </a:pPr>
            <a:r>
              <a:rPr lang="en-US" dirty="0" smtClean="0"/>
              <a:t>Two accelerometers are required</a:t>
            </a:r>
            <a:endParaRPr lang="en-US" dirty="0"/>
          </a:p>
          <a:p>
            <a:pPr>
              <a:buFont typeface="Wingdings" pitchFamily="2" charset="2"/>
              <a:buChar char="§"/>
            </a:pPr>
            <a:r>
              <a:rPr lang="en-US" dirty="0" smtClean="0"/>
              <a:t>The accelerometers are mounted on a gyro stabilized unit, called the stable platform</a:t>
            </a:r>
          </a:p>
          <a:p>
            <a:pPr>
              <a:buFont typeface="Wingdings" pitchFamily="2" charset="2"/>
              <a:buChar char="§"/>
            </a:pPr>
            <a:r>
              <a:rPr lang="en-US" dirty="0" smtClean="0"/>
              <a:t>One reference towards east and other towards north.</a:t>
            </a:r>
            <a:endParaRPr lang="en-US" dirty="0"/>
          </a:p>
          <a:p>
            <a:endParaRPr lang="en-US" dirty="0"/>
          </a:p>
        </p:txBody>
      </p:sp>
      <p:sp>
        <p:nvSpPr>
          <p:cNvPr id="3" name="Title 2"/>
          <p:cNvSpPr>
            <a:spLocks noGrp="1"/>
          </p:cNvSpPr>
          <p:nvPr>
            <p:ph type="title"/>
          </p:nvPr>
        </p:nvSpPr>
        <p:spPr/>
        <p:txBody>
          <a:bodyPr/>
          <a:lstStyle/>
          <a:p>
            <a:r>
              <a:rPr lang="en-US" dirty="0" smtClean="0"/>
              <a:t>Inertial navigation system</a:t>
            </a:r>
            <a:endParaRPr lang="en-US" dirty="0"/>
          </a:p>
        </p:txBody>
      </p:sp>
    </p:spTree>
    <p:extLst>
      <p:ext uri="{BB962C8B-B14F-4D97-AF65-F5344CB8AC3E}">
        <p14:creationId xmlns:p14="http://schemas.microsoft.com/office/powerpoint/2010/main" val="1388577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Accelerometer</a:t>
            </a:r>
          </a:p>
          <a:p>
            <a:endParaRPr lang="en-US" dirty="0" smtClean="0"/>
          </a:p>
          <a:p>
            <a:r>
              <a:rPr lang="en-US" dirty="0" smtClean="0"/>
              <a:t>Engine driven fuel pump</a:t>
            </a:r>
          </a:p>
          <a:p>
            <a:endParaRPr lang="en-US" dirty="0" smtClean="0"/>
          </a:p>
          <a:p>
            <a:r>
              <a:rPr lang="en-US" dirty="0" smtClean="0"/>
              <a:t>Break master cylinders</a:t>
            </a:r>
          </a:p>
          <a:p>
            <a:endParaRPr lang="en-US" dirty="0" smtClean="0"/>
          </a:p>
          <a:p>
            <a:r>
              <a:rPr lang="en-US" dirty="0" smtClean="0"/>
              <a:t>Emergency locator </a:t>
            </a:r>
            <a:r>
              <a:rPr lang="en-US" dirty="0" smtClean="0"/>
              <a:t>transmitter</a:t>
            </a:r>
          </a:p>
          <a:p>
            <a:endParaRPr lang="en-US" dirty="0"/>
          </a:p>
          <a:p>
            <a:r>
              <a:rPr lang="en-US" dirty="0" smtClean="0"/>
              <a:t>Hydraulic propeller governors.</a:t>
            </a:r>
            <a:endParaRPr lang="en-US" dirty="0" smtClean="0"/>
          </a:p>
          <a:p>
            <a:endParaRPr lang="en-US" dirty="0"/>
          </a:p>
        </p:txBody>
      </p:sp>
      <p:sp>
        <p:nvSpPr>
          <p:cNvPr id="3" name="Title 2"/>
          <p:cNvSpPr>
            <a:spLocks noGrp="1"/>
          </p:cNvSpPr>
          <p:nvPr>
            <p:ph type="title"/>
          </p:nvPr>
        </p:nvSpPr>
        <p:spPr/>
        <p:txBody>
          <a:bodyPr/>
          <a:lstStyle/>
          <a:p>
            <a:r>
              <a:rPr lang="en-US" dirty="0" smtClean="0"/>
              <a:t>Miscellaneous instruments</a:t>
            </a:r>
            <a:endParaRPr lang="en-US" dirty="0"/>
          </a:p>
        </p:txBody>
      </p:sp>
    </p:spTree>
    <p:extLst>
      <p:ext uri="{BB962C8B-B14F-4D97-AF65-F5344CB8AC3E}">
        <p14:creationId xmlns:p14="http://schemas.microsoft.com/office/powerpoint/2010/main" val="3511470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Accelerometer is an instrument that measures acceleration. It is used to monitor forces acting upon an airframe</a:t>
            </a:r>
          </a:p>
          <a:p>
            <a:endParaRPr lang="en-US" dirty="0" smtClean="0"/>
          </a:p>
          <a:p>
            <a:r>
              <a:rPr lang="en-US" dirty="0" smtClean="0"/>
              <a:t>The installation of accelerometers is usually limited to high performance and aerobatic aircraft.</a:t>
            </a:r>
          </a:p>
          <a:p>
            <a:endParaRPr lang="en-US" dirty="0" smtClean="0"/>
          </a:p>
          <a:p>
            <a:r>
              <a:rPr lang="en-US" dirty="0" smtClean="0"/>
              <a:t>Accelerometers are mechanical, direct reading instruments calibrated to indicate force in G’s.</a:t>
            </a:r>
          </a:p>
          <a:p>
            <a:endParaRPr lang="en-US" dirty="0" smtClean="0"/>
          </a:p>
          <a:p>
            <a:r>
              <a:rPr lang="en-US" dirty="0" smtClean="0"/>
              <a:t>One G is equal to one times the force of gravity.</a:t>
            </a:r>
          </a:p>
          <a:p>
            <a:endParaRPr lang="en-US" dirty="0"/>
          </a:p>
        </p:txBody>
      </p:sp>
      <p:sp>
        <p:nvSpPr>
          <p:cNvPr id="3" name="Title 2"/>
          <p:cNvSpPr>
            <a:spLocks noGrp="1"/>
          </p:cNvSpPr>
          <p:nvPr>
            <p:ph type="title"/>
          </p:nvPr>
        </p:nvSpPr>
        <p:spPr/>
        <p:txBody>
          <a:bodyPr/>
          <a:lstStyle/>
          <a:p>
            <a:r>
              <a:rPr lang="en-US" dirty="0" smtClean="0"/>
              <a:t>accelerometer</a:t>
            </a:r>
            <a:endParaRPr lang="en-US" dirty="0"/>
          </a:p>
        </p:txBody>
      </p:sp>
    </p:spTree>
    <p:extLst>
      <p:ext uri="{BB962C8B-B14F-4D97-AF65-F5344CB8AC3E}">
        <p14:creationId xmlns:p14="http://schemas.microsoft.com/office/powerpoint/2010/main" val="1848217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Principle and working:</a:t>
            </a:r>
          </a:p>
          <a:p>
            <a:pPr marL="45720" indent="0">
              <a:buNone/>
            </a:pPr>
            <a:r>
              <a:rPr lang="en-US" dirty="0"/>
              <a:t>	</a:t>
            </a:r>
            <a:endParaRPr lang="en-US" dirty="0" smtClean="0"/>
          </a:p>
          <a:p>
            <a:pPr>
              <a:buFont typeface="Wingdings" pitchFamily="2" charset="2"/>
              <a:buChar char="Ø"/>
            </a:pPr>
            <a:r>
              <a:rPr lang="en-US" dirty="0" smtClean="0"/>
              <a:t>Accelerometer operates on the principle of inertia. </a:t>
            </a:r>
          </a:p>
          <a:p>
            <a:pPr>
              <a:buFont typeface="Wingdings" pitchFamily="2" charset="2"/>
              <a:buChar char="Ø"/>
            </a:pPr>
            <a:r>
              <a:rPr lang="en-US" dirty="0" smtClean="0"/>
              <a:t>A mass, or weight, inside is free to slide along a shaft in response to the slightest acceleration force.</a:t>
            </a:r>
          </a:p>
          <a:p>
            <a:pPr>
              <a:buFont typeface="Wingdings" pitchFamily="2" charset="2"/>
              <a:buChar char="Ø"/>
            </a:pPr>
            <a:r>
              <a:rPr lang="en-US" dirty="0" smtClean="0"/>
              <a:t>When maneuver creates an accelerating force, the aircraft and instrument move, but inertia causes the weight to stay at rest in space.</a:t>
            </a:r>
          </a:p>
          <a:p>
            <a:pPr>
              <a:buFont typeface="Wingdings" pitchFamily="2" charset="2"/>
              <a:buChar char="Ø"/>
            </a:pPr>
            <a:r>
              <a:rPr lang="en-US" dirty="0" smtClean="0"/>
              <a:t>As the shaft slides through the weight, the relative position of the weight on the shaft changes. This position corresponds to the force experienced.</a:t>
            </a:r>
          </a:p>
          <a:p>
            <a:pPr>
              <a:buFont typeface="Wingdings" pitchFamily="2" charset="2"/>
              <a:buChar char="Ø"/>
            </a:pPr>
            <a:r>
              <a:rPr lang="en-US" dirty="0" smtClean="0"/>
              <a:t>Through a series of pulleys, springs and shafts, the pointers are moved on the dial to indicate relative strength of acceleration force. </a:t>
            </a:r>
          </a:p>
          <a:p>
            <a:pPr lvl="1">
              <a:buFont typeface="Wingdings" pitchFamily="2" charset="2"/>
              <a:buChar char="Ø"/>
            </a:pPr>
            <a:endParaRPr lang="en-US" dirty="0"/>
          </a:p>
        </p:txBody>
      </p:sp>
      <p:sp>
        <p:nvSpPr>
          <p:cNvPr id="3" name="Title 2"/>
          <p:cNvSpPr>
            <a:spLocks noGrp="1"/>
          </p:cNvSpPr>
          <p:nvPr>
            <p:ph type="title"/>
          </p:nvPr>
        </p:nvSpPr>
        <p:spPr/>
        <p:txBody>
          <a:bodyPr/>
          <a:lstStyle/>
          <a:p>
            <a:r>
              <a:rPr lang="en-US" dirty="0"/>
              <a:t>accelerometer</a:t>
            </a:r>
          </a:p>
        </p:txBody>
      </p:sp>
    </p:spTree>
    <p:extLst>
      <p:ext uri="{BB962C8B-B14F-4D97-AF65-F5344CB8AC3E}">
        <p14:creationId xmlns:p14="http://schemas.microsoft.com/office/powerpoint/2010/main" val="1301753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525"/>
            <a:ext cx="8839199" cy="6838950"/>
          </a:xfrm>
          <a:prstGeom prst="rect">
            <a:avLst/>
          </a:prstGeom>
        </p:spPr>
      </p:pic>
    </p:spTree>
    <p:extLst>
      <p:ext uri="{BB962C8B-B14F-4D97-AF65-F5344CB8AC3E}">
        <p14:creationId xmlns:p14="http://schemas.microsoft.com/office/powerpoint/2010/main" val="4189582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Types of engine driven fuel pumps:</a:t>
            </a:r>
          </a:p>
          <a:p>
            <a:endParaRPr lang="en-US" dirty="0" smtClean="0"/>
          </a:p>
          <a:p>
            <a:pPr lvl="1">
              <a:buFont typeface="Wingdings" pitchFamily="2" charset="2"/>
              <a:buChar char="Ø"/>
            </a:pPr>
            <a:r>
              <a:rPr lang="en-US" dirty="0"/>
              <a:t>The gear type constant displacement fuel pumps, and</a:t>
            </a:r>
          </a:p>
          <a:p>
            <a:pPr lvl="1">
              <a:buFont typeface="Wingdings" pitchFamily="2" charset="2"/>
              <a:buChar char="Ø"/>
            </a:pPr>
            <a:endParaRPr lang="en-US" dirty="0"/>
          </a:p>
          <a:p>
            <a:pPr lvl="1">
              <a:buFont typeface="Wingdings" pitchFamily="2" charset="2"/>
              <a:buChar char="Ø"/>
            </a:pPr>
            <a:r>
              <a:rPr lang="en-US" dirty="0"/>
              <a:t>Piston type variable displacement fuel pumps.</a:t>
            </a:r>
          </a:p>
          <a:p>
            <a:pPr marL="45720" indent="0">
              <a:buNone/>
            </a:pPr>
            <a:endParaRPr lang="en-US" dirty="0" smtClean="0"/>
          </a:p>
          <a:p>
            <a:r>
              <a:rPr lang="en-US" dirty="0" smtClean="0"/>
              <a:t>Both pump types are positive displacement.</a:t>
            </a:r>
          </a:p>
          <a:p>
            <a:endParaRPr lang="en-US" dirty="0"/>
          </a:p>
          <a:p>
            <a:r>
              <a:rPr lang="en-US" dirty="0" smtClean="0"/>
              <a:t>Engine driven fuel pump is located downstream of the electrically operated centrifugal type fuel boost pump.</a:t>
            </a:r>
          </a:p>
          <a:p>
            <a:endParaRPr lang="en-US" dirty="0"/>
          </a:p>
          <a:p>
            <a:r>
              <a:rPr lang="en-US" dirty="0" smtClean="0"/>
              <a:t>Upstream of the pump is the fuel metering unit, the fuel flow meter, and the fuel nozzles.</a:t>
            </a:r>
          </a:p>
          <a:p>
            <a:endParaRPr lang="en-US" dirty="0" smtClean="0"/>
          </a:p>
          <a:p>
            <a:pPr marL="365760" lvl="1" indent="0">
              <a:buNone/>
            </a:pPr>
            <a:endParaRPr lang="en-US" dirty="0" smtClean="0"/>
          </a:p>
        </p:txBody>
      </p:sp>
      <p:sp>
        <p:nvSpPr>
          <p:cNvPr id="3" name="Title 2"/>
          <p:cNvSpPr>
            <a:spLocks noGrp="1"/>
          </p:cNvSpPr>
          <p:nvPr>
            <p:ph type="title"/>
          </p:nvPr>
        </p:nvSpPr>
        <p:spPr/>
        <p:txBody>
          <a:bodyPr/>
          <a:lstStyle/>
          <a:p>
            <a:r>
              <a:rPr lang="en-US" dirty="0" smtClean="0"/>
              <a:t>Engine driven fuel pump</a:t>
            </a:r>
            <a:endParaRPr lang="en-US" dirty="0"/>
          </a:p>
        </p:txBody>
      </p:sp>
    </p:spTree>
    <p:extLst>
      <p:ext uri="{BB962C8B-B14F-4D97-AF65-F5344CB8AC3E}">
        <p14:creationId xmlns:p14="http://schemas.microsoft.com/office/powerpoint/2010/main" val="29982287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Engine driven fuel pump</a:t>
            </a:r>
          </a:p>
        </p:txBody>
      </p:sp>
      <p:sp>
        <p:nvSpPr>
          <p:cNvPr id="5" name="Content Placeholder 4"/>
          <p:cNvSpPr>
            <a:spLocks noGrp="1"/>
          </p:cNvSpPr>
          <p:nvPr>
            <p:ph idx="1"/>
          </p:nvPr>
        </p:nvSpPr>
        <p:spPr/>
        <p:txBody>
          <a:bodyPr/>
          <a:lstStyle/>
          <a:p>
            <a:r>
              <a:rPr lang="en-US" dirty="0" smtClean="0"/>
              <a:t>Gear type constant displacement fuel pump has two stages, with the high pressure stage on the left and the low pressure stage on the right. With every rotation, the fuel pump delivers a continuous supply of fuel to engine.</a:t>
            </a:r>
          </a:p>
          <a:p>
            <a:r>
              <a:rPr lang="en-US" dirty="0" smtClean="0"/>
              <a:t>Piston type variable displacement is the pump where displacement changes to meet fuel flow needs within the engine.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810000"/>
            <a:ext cx="3886200" cy="2590800"/>
          </a:xfrm>
          <a:prstGeom prst="rect">
            <a:avLst/>
          </a:prstGeom>
        </p:spPr>
      </p:pic>
    </p:spTree>
    <p:extLst>
      <p:ext uri="{BB962C8B-B14F-4D97-AF65-F5344CB8AC3E}">
        <p14:creationId xmlns:p14="http://schemas.microsoft.com/office/powerpoint/2010/main" val="31865089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 master cylinders</a:t>
            </a:r>
            <a:endParaRPr lang="en-US" dirty="0"/>
          </a:p>
        </p:txBody>
      </p:sp>
      <p:sp>
        <p:nvSpPr>
          <p:cNvPr id="6" name="Content Placeholder 5"/>
          <p:cNvSpPr>
            <a:spLocks noGrp="1"/>
          </p:cNvSpPr>
          <p:nvPr>
            <p:ph idx="1"/>
          </p:nvPr>
        </p:nvSpPr>
        <p:spPr/>
        <p:txBody>
          <a:bodyPr/>
          <a:lstStyle/>
          <a:p>
            <a:r>
              <a:rPr lang="en-US" dirty="0" smtClean="0"/>
              <a:t>A master cylinder for each brake is mechanically connected to the corresponding rudder pedal.</a:t>
            </a:r>
          </a:p>
          <a:p>
            <a:endParaRPr lang="en-US" dirty="0" smtClean="0"/>
          </a:p>
          <a:p>
            <a:r>
              <a:rPr lang="en-US" dirty="0" smtClean="0"/>
              <a:t>When pedal is pressed, a piston inside a sealed fluid-filled chamber in the master cylinder forces hydraulic fluid through a line to the piston in the brake assembly.</a:t>
            </a:r>
          </a:p>
          <a:p>
            <a:endParaRPr lang="en-US" dirty="0" smtClean="0"/>
          </a:p>
          <a:p>
            <a:r>
              <a:rPr lang="en-US" dirty="0" smtClean="0"/>
              <a:t>The brake piston(s) push the brake linings against the brake rotor to create the friction that slows the wheel rotation.</a:t>
            </a:r>
            <a:endParaRPr lang="en-US" dirty="0"/>
          </a:p>
        </p:txBody>
      </p:sp>
    </p:spTree>
    <p:extLst>
      <p:ext uri="{BB962C8B-B14F-4D97-AF65-F5344CB8AC3E}">
        <p14:creationId xmlns:p14="http://schemas.microsoft.com/office/powerpoint/2010/main" val="2637268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00200"/>
            <a:ext cx="8839200" cy="5105400"/>
          </a:xfrm>
        </p:spPr>
      </p:pic>
      <p:sp>
        <p:nvSpPr>
          <p:cNvPr id="3" name="Title 2"/>
          <p:cNvSpPr>
            <a:spLocks noGrp="1"/>
          </p:cNvSpPr>
          <p:nvPr>
            <p:ph type="title"/>
          </p:nvPr>
        </p:nvSpPr>
        <p:spPr/>
        <p:txBody>
          <a:bodyPr/>
          <a:lstStyle/>
          <a:p>
            <a:r>
              <a:rPr lang="en-US" dirty="0"/>
              <a:t>Break master cylinders</a:t>
            </a:r>
          </a:p>
        </p:txBody>
      </p:sp>
    </p:spTree>
    <p:extLst>
      <p:ext uri="{BB962C8B-B14F-4D97-AF65-F5344CB8AC3E}">
        <p14:creationId xmlns:p14="http://schemas.microsoft.com/office/powerpoint/2010/main" val="3577531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ELT is a equipment which broadcasts distinctive signals on designated frequencies and, depending on application, may be automatically activated by impact.</a:t>
            </a:r>
          </a:p>
          <a:p>
            <a:endParaRPr lang="en-US" dirty="0" smtClean="0"/>
          </a:p>
          <a:p>
            <a:r>
              <a:rPr lang="en-US" dirty="0" smtClean="0"/>
              <a:t>An ELT may take any of the following forms:</a:t>
            </a:r>
          </a:p>
          <a:p>
            <a:pPr lvl="1">
              <a:buFont typeface="Wingdings" pitchFamily="2" charset="2"/>
              <a:buChar char="Ø"/>
            </a:pPr>
            <a:r>
              <a:rPr lang="en-US" dirty="0" smtClean="0"/>
              <a:t>Automatic fixed ELT: An automatically activated ELT which is permanently attached to an aircraft.</a:t>
            </a:r>
          </a:p>
          <a:p>
            <a:pPr lvl="1">
              <a:buFont typeface="Wingdings" pitchFamily="2" charset="2"/>
              <a:buChar char="Ø"/>
            </a:pPr>
            <a:endParaRPr lang="en-US" dirty="0" smtClean="0"/>
          </a:p>
          <a:p>
            <a:pPr lvl="1">
              <a:buFont typeface="Wingdings" pitchFamily="2" charset="2"/>
              <a:buChar char="Ø"/>
            </a:pPr>
            <a:r>
              <a:rPr lang="en-US" dirty="0" smtClean="0"/>
              <a:t>Automatic portable ELT : An automatically activated ELT which is rigidly attached to an aircraft but readily removed from the aircraft.</a:t>
            </a:r>
          </a:p>
          <a:p>
            <a:pPr lvl="1">
              <a:buFont typeface="Wingdings" pitchFamily="2" charset="2"/>
              <a:buChar char="Ø"/>
            </a:pPr>
            <a:endParaRPr lang="en-US" dirty="0" smtClean="0"/>
          </a:p>
          <a:p>
            <a:pPr lvl="1">
              <a:buFont typeface="Wingdings" pitchFamily="2" charset="2"/>
              <a:buChar char="Ø"/>
            </a:pPr>
            <a:r>
              <a:rPr lang="en-US" dirty="0" smtClean="0"/>
              <a:t>Automatic deployable ELT : An ELT which is rigidly attached to an aircraft and which is automatically deployed and activated by impact.</a:t>
            </a:r>
          </a:p>
          <a:p>
            <a:pPr lvl="1">
              <a:buFont typeface="Wingdings" pitchFamily="2" charset="2"/>
              <a:buChar char="Ø"/>
            </a:pPr>
            <a:endParaRPr lang="en-US" dirty="0" smtClean="0"/>
          </a:p>
          <a:p>
            <a:pPr lvl="1">
              <a:buFont typeface="Wingdings" pitchFamily="2" charset="2"/>
              <a:buChar char="Ø"/>
            </a:pPr>
            <a:r>
              <a:rPr lang="en-US" dirty="0" smtClean="0"/>
              <a:t>Survival ELT : An ELT which is removal from an aircraft, stowed so as to facilitate its ready use in an emergency and manually activated by survivors.</a:t>
            </a:r>
            <a:endParaRPr lang="en-US" dirty="0"/>
          </a:p>
        </p:txBody>
      </p:sp>
      <p:sp>
        <p:nvSpPr>
          <p:cNvPr id="3" name="Title 2"/>
          <p:cNvSpPr>
            <a:spLocks noGrp="1"/>
          </p:cNvSpPr>
          <p:nvPr>
            <p:ph type="title"/>
          </p:nvPr>
        </p:nvSpPr>
        <p:spPr/>
        <p:txBody>
          <a:bodyPr/>
          <a:lstStyle/>
          <a:p>
            <a:r>
              <a:rPr lang="en-US" dirty="0" smtClean="0"/>
              <a:t>Emergency locator transmitter</a:t>
            </a:r>
            <a:endParaRPr lang="en-US" dirty="0"/>
          </a:p>
        </p:txBody>
      </p:sp>
    </p:spTree>
    <p:extLst>
      <p:ext uri="{BB962C8B-B14F-4D97-AF65-F5344CB8AC3E}">
        <p14:creationId xmlns:p14="http://schemas.microsoft.com/office/powerpoint/2010/main" val="2488065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Pitot-Static system of an aircraft is a system in which total pressure created by the forward motion of the aircraft and static pressure of the atmosphere surrounding it are sensed and measured in terms of speed, altitude and rate of change of altitude</a:t>
            </a:r>
            <a:endParaRPr lang="en-US" dirty="0"/>
          </a:p>
        </p:txBody>
      </p:sp>
      <p:sp>
        <p:nvSpPr>
          <p:cNvPr id="3" name="Title 2"/>
          <p:cNvSpPr>
            <a:spLocks noGrp="1"/>
          </p:cNvSpPr>
          <p:nvPr>
            <p:ph type="title"/>
          </p:nvPr>
        </p:nvSpPr>
        <p:spPr/>
        <p:txBody>
          <a:bodyPr/>
          <a:lstStyle/>
          <a:p>
            <a:r>
              <a:rPr lang="en-US" dirty="0" smtClean="0"/>
              <a:t>Pitot-Static System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3505200"/>
            <a:ext cx="3810000" cy="2571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495675"/>
            <a:ext cx="3483386" cy="2590800"/>
          </a:xfrm>
          <a:prstGeom prst="rect">
            <a:avLst/>
          </a:prstGeom>
        </p:spPr>
      </p:pic>
      <p:sp>
        <p:nvSpPr>
          <p:cNvPr id="6" name="TextBox 5"/>
          <p:cNvSpPr txBox="1"/>
          <p:nvPr/>
        </p:nvSpPr>
        <p:spPr>
          <a:xfrm>
            <a:off x="1666241" y="6139934"/>
            <a:ext cx="1220655" cy="369332"/>
          </a:xfrm>
          <a:prstGeom prst="rect">
            <a:avLst/>
          </a:prstGeom>
          <a:noFill/>
        </p:spPr>
        <p:txBody>
          <a:bodyPr wrap="none" rtlCol="0">
            <a:spAutoFit/>
          </a:bodyPr>
          <a:lstStyle/>
          <a:p>
            <a:r>
              <a:rPr lang="en-US" dirty="0" smtClean="0"/>
              <a:t>Static Port</a:t>
            </a:r>
            <a:endParaRPr lang="en-US" dirty="0"/>
          </a:p>
        </p:txBody>
      </p:sp>
      <p:sp>
        <p:nvSpPr>
          <p:cNvPr id="7" name="TextBox 6"/>
          <p:cNvSpPr txBox="1"/>
          <p:nvPr/>
        </p:nvSpPr>
        <p:spPr>
          <a:xfrm>
            <a:off x="5980222" y="6139934"/>
            <a:ext cx="1145955" cy="369332"/>
          </a:xfrm>
          <a:prstGeom prst="rect">
            <a:avLst/>
          </a:prstGeom>
          <a:noFill/>
        </p:spPr>
        <p:txBody>
          <a:bodyPr wrap="none" rtlCol="0">
            <a:spAutoFit/>
          </a:bodyPr>
          <a:lstStyle/>
          <a:p>
            <a:r>
              <a:rPr lang="en-US" dirty="0" smtClean="0"/>
              <a:t>Pitot tube</a:t>
            </a:r>
            <a:endParaRPr lang="en-US" dirty="0"/>
          </a:p>
        </p:txBody>
      </p:sp>
    </p:spTree>
    <p:extLst>
      <p:ext uri="{BB962C8B-B14F-4D97-AF65-F5344CB8AC3E}">
        <p14:creationId xmlns:p14="http://schemas.microsoft.com/office/powerpoint/2010/main" val="3421066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Constant speed propeller governors keep engine rpm constant by varying the propeller blade pitch.</a:t>
            </a:r>
          </a:p>
          <a:p>
            <a:endParaRPr lang="en-US" dirty="0" smtClean="0"/>
          </a:p>
          <a:p>
            <a:r>
              <a:rPr lang="en-US" dirty="0" smtClean="0"/>
              <a:t>Hydraulic governors accomplish this but controlling the flow of engine oil through hydraulic mechanisms in the propeller.</a:t>
            </a:r>
          </a:p>
          <a:p>
            <a:endParaRPr lang="en-US" dirty="0" smtClean="0"/>
          </a:p>
          <a:p>
            <a:endParaRPr lang="en-US" dirty="0"/>
          </a:p>
        </p:txBody>
      </p:sp>
      <p:sp>
        <p:nvSpPr>
          <p:cNvPr id="3" name="Title 2"/>
          <p:cNvSpPr>
            <a:spLocks noGrp="1"/>
          </p:cNvSpPr>
          <p:nvPr>
            <p:ph type="title"/>
          </p:nvPr>
        </p:nvSpPr>
        <p:spPr/>
        <p:txBody>
          <a:bodyPr/>
          <a:lstStyle/>
          <a:p>
            <a:r>
              <a:rPr lang="en-US" dirty="0" smtClean="0"/>
              <a:t>Hydraulic propeller governor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916" y="3581400"/>
            <a:ext cx="4017484" cy="2819400"/>
          </a:xfrm>
          <a:prstGeom prst="rect">
            <a:avLst/>
          </a:prstGeom>
        </p:spPr>
      </p:pic>
    </p:spTree>
    <p:extLst>
      <p:ext uri="{BB962C8B-B14F-4D97-AF65-F5344CB8AC3E}">
        <p14:creationId xmlns:p14="http://schemas.microsoft.com/office/powerpoint/2010/main" val="4082511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1117" y="2967335"/>
            <a:ext cx="364176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597578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Airspeed Indicator Inputs</a:t>
            </a:r>
          </a:p>
          <a:p>
            <a:endParaRPr lang="en-US" dirty="0" smtClean="0"/>
          </a:p>
          <a:p>
            <a:pPr lvl="2">
              <a:buFont typeface="Wingdings" pitchFamily="2" charset="2"/>
              <a:buChar char="Ø"/>
            </a:pPr>
            <a:r>
              <a:rPr lang="en-US" dirty="0" smtClean="0"/>
              <a:t>Ram pressure (Pitot tube): Pressure exerted on a body which is moving through a fluid medium (comes from pitot tube)  </a:t>
            </a:r>
          </a:p>
          <a:p>
            <a:pPr lvl="2">
              <a:buFont typeface="Wingdings" pitchFamily="2" charset="2"/>
              <a:buChar char="Ø"/>
            </a:pPr>
            <a:r>
              <a:rPr lang="en-US" dirty="0" smtClean="0"/>
              <a:t>Static pressure: Atmospheric pressure outside the aircraft (comes from static port)</a:t>
            </a:r>
            <a:endParaRPr lang="en-US" dirty="0"/>
          </a:p>
          <a:p>
            <a:endParaRPr lang="en-US" dirty="0" smtClean="0"/>
          </a:p>
          <a:p>
            <a:r>
              <a:rPr lang="en-US" dirty="0" smtClean="0"/>
              <a:t>Altimeter</a:t>
            </a:r>
          </a:p>
          <a:p>
            <a:endParaRPr lang="en-US" dirty="0" smtClean="0"/>
          </a:p>
          <a:p>
            <a:pPr lvl="2">
              <a:buFont typeface="Wingdings" pitchFamily="2" charset="2"/>
              <a:buChar char="Ø"/>
            </a:pPr>
            <a:r>
              <a:rPr lang="en-US" dirty="0" smtClean="0"/>
              <a:t>Static pressure</a:t>
            </a:r>
            <a:endParaRPr lang="en-US" dirty="0"/>
          </a:p>
          <a:p>
            <a:endParaRPr lang="en-US" dirty="0" smtClean="0"/>
          </a:p>
          <a:p>
            <a:r>
              <a:rPr lang="en-US" dirty="0" smtClean="0"/>
              <a:t>Vertical Speed Indicator</a:t>
            </a:r>
          </a:p>
          <a:p>
            <a:endParaRPr lang="en-US" dirty="0" smtClean="0"/>
          </a:p>
          <a:p>
            <a:pPr lvl="2">
              <a:buFont typeface="Wingdings" pitchFamily="2" charset="2"/>
              <a:buChar char="Ø"/>
            </a:pPr>
            <a:r>
              <a:rPr lang="en-US" dirty="0" smtClean="0"/>
              <a:t>Static pressure</a:t>
            </a:r>
            <a:endParaRPr lang="en-US" dirty="0"/>
          </a:p>
        </p:txBody>
      </p:sp>
      <p:sp>
        <p:nvSpPr>
          <p:cNvPr id="3" name="Title 2"/>
          <p:cNvSpPr>
            <a:spLocks noGrp="1"/>
          </p:cNvSpPr>
          <p:nvPr>
            <p:ph type="title"/>
          </p:nvPr>
        </p:nvSpPr>
        <p:spPr/>
        <p:txBody>
          <a:bodyPr/>
          <a:lstStyle/>
          <a:p>
            <a:r>
              <a:rPr lang="en-US" dirty="0"/>
              <a:t>Pitot-Static System</a:t>
            </a:r>
          </a:p>
        </p:txBody>
      </p:sp>
    </p:spTree>
    <p:extLst>
      <p:ext uri="{BB962C8B-B14F-4D97-AF65-F5344CB8AC3E}">
        <p14:creationId xmlns:p14="http://schemas.microsoft.com/office/powerpoint/2010/main" val="84289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Airspeed indicator</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47800"/>
            <a:ext cx="8839200" cy="5410200"/>
          </a:xfrm>
        </p:spPr>
      </p:pic>
    </p:spTree>
    <p:extLst>
      <p:ext uri="{BB962C8B-B14F-4D97-AF65-F5344CB8AC3E}">
        <p14:creationId xmlns:p14="http://schemas.microsoft.com/office/powerpoint/2010/main" val="3185655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Airspeed indicator</a:t>
            </a:r>
          </a:p>
        </p:txBody>
      </p:sp>
      <p:sp>
        <p:nvSpPr>
          <p:cNvPr id="8" name="Content Placeholder 7"/>
          <p:cNvSpPr>
            <a:spLocks noGrp="1"/>
          </p:cNvSpPr>
          <p:nvPr>
            <p:ph idx="1"/>
          </p:nvPr>
        </p:nvSpPr>
        <p:spPr/>
        <p:txBody>
          <a:bodyPr/>
          <a:lstStyle/>
          <a:p>
            <a:r>
              <a:rPr lang="en-US" dirty="0" smtClean="0"/>
              <a:t>Uses ram air from the pitot tube as well as static air.</a:t>
            </a:r>
          </a:p>
          <a:p>
            <a:r>
              <a:rPr lang="en-US" dirty="0" smtClean="0"/>
              <a:t>Ram </a:t>
            </a:r>
            <a:r>
              <a:rPr lang="en-US" dirty="0"/>
              <a:t>(static + dynamic)</a:t>
            </a:r>
            <a:r>
              <a:rPr lang="en-US" dirty="0" smtClean="0"/>
              <a:t> air pushes against a diaphragm inside the airspeed indicator, which will then be able to expand or contract accordingly. This movement of the diaphragm is then translated in to needle movement.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429000"/>
            <a:ext cx="4648200" cy="3124200"/>
          </a:xfrm>
          <a:prstGeom prst="rect">
            <a:avLst/>
          </a:prstGeom>
        </p:spPr>
      </p:pic>
    </p:spTree>
    <p:extLst>
      <p:ext uri="{BB962C8B-B14F-4D97-AF65-F5344CB8AC3E}">
        <p14:creationId xmlns:p14="http://schemas.microsoft.com/office/powerpoint/2010/main" val="784895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45720" indent="0" algn="ctr">
              <a:buNone/>
            </a:pPr>
            <a:r>
              <a:rPr lang="en-US" dirty="0" smtClean="0">
                <a:solidFill>
                  <a:schemeClr val="accent1">
                    <a:lumMod val="75000"/>
                  </a:schemeClr>
                </a:solidFill>
              </a:rPr>
              <a:t>Types Of Airspeeds</a:t>
            </a:r>
          </a:p>
          <a:p>
            <a:pPr marL="45720" indent="0">
              <a:buNone/>
            </a:pPr>
            <a:endParaRPr lang="en-US" dirty="0" smtClean="0"/>
          </a:p>
          <a:p>
            <a:pPr>
              <a:buFont typeface="Wingdings" pitchFamily="2" charset="2"/>
              <a:buChar char="Ø"/>
            </a:pPr>
            <a:r>
              <a:rPr lang="en-US" dirty="0" smtClean="0"/>
              <a:t>Calibrated(CAS):</a:t>
            </a:r>
          </a:p>
          <a:p>
            <a:pPr lvl="2"/>
            <a:r>
              <a:rPr lang="en-US" dirty="0" smtClean="0"/>
              <a:t> Speed corrected for installation and instrument errors.</a:t>
            </a:r>
          </a:p>
          <a:p>
            <a:pPr lvl="2"/>
            <a:r>
              <a:rPr lang="en-US" dirty="0" smtClean="0"/>
              <a:t>This will give actual speed in which aircraft is moving.</a:t>
            </a:r>
          </a:p>
          <a:p>
            <a:pPr lvl="2"/>
            <a:r>
              <a:rPr lang="en-US" dirty="0" smtClean="0"/>
              <a:t>CAS is equal to TAS in standard atmosphere at sea level.</a:t>
            </a:r>
          </a:p>
          <a:p>
            <a:pPr>
              <a:buFont typeface="Wingdings" pitchFamily="2" charset="2"/>
              <a:buChar char="Ø"/>
            </a:pPr>
            <a:endParaRPr lang="en-US" dirty="0"/>
          </a:p>
          <a:p>
            <a:pPr>
              <a:buFont typeface="Wingdings" pitchFamily="2" charset="2"/>
              <a:buChar char="Ø"/>
            </a:pPr>
            <a:r>
              <a:rPr lang="en-US" dirty="0" smtClean="0"/>
              <a:t>True(TAS):</a:t>
            </a:r>
          </a:p>
          <a:p>
            <a:pPr lvl="2"/>
            <a:r>
              <a:rPr lang="en-US" dirty="0" smtClean="0"/>
              <a:t> It is equivalent to CAS corrected for non standard temperature and pressure.</a:t>
            </a:r>
          </a:p>
          <a:p>
            <a:pPr lvl="2"/>
            <a:r>
              <a:rPr lang="en-US" dirty="0" smtClean="0"/>
              <a:t>For a given CAS, TAS increases as altitude increases.</a:t>
            </a:r>
          </a:p>
          <a:p>
            <a:pPr>
              <a:buFont typeface="Wingdings" pitchFamily="2" charset="2"/>
              <a:buChar char="Ø"/>
            </a:pPr>
            <a:endParaRPr lang="en-US" dirty="0"/>
          </a:p>
          <a:p>
            <a:pPr>
              <a:buFont typeface="Wingdings" pitchFamily="2" charset="2"/>
              <a:buChar char="Ø"/>
            </a:pPr>
            <a:r>
              <a:rPr lang="en-US" dirty="0" smtClean="0"/>
              <a:t>Equivalent(EAS): </a:t>
            </a:r>
          </a:p>
          <a:p>
            <a:pPr lvl="2"/>
            <a:r>
              <a:rPr lang="en-US" dirty="0" smtClean="0"/>
              <a:t>The airspeed after it is calibrated for compressibility.</a:t>
            </a:r>
          </a:p>
          <a:p>
            <a:pPr marL="45720" indent="0">
              <a:buNone/>
            </a:pPr>
            <a:endParaRPr lang="en-US" dirty="0"/>
          </a:p>
          <a:p>
            <a:pPr>
              <a:buFont typeface="Wingdings" pitchFamily="2" charset="2"/>
              <a:buChar char="Ø"/>
            </a:pPr>
            <a:r>
              <a:rPr lang="en-US" dirty="0" smtClean="0"/>
              <a:t>Indicated(IAS): </a:t>
            </a:r>
          </a:p>
          <a:p>
            <a:pPr lvl="2"/>
            <a:r>
              <a:rPr lang="en-US" dirty="0" smtClean="0"/>
              <a:t>IAS is the direct airspeed reading shown by an airspeed indicator.</a:t>
            </a:r>
          </a:p>
          <a:p>
            <a:pPr lvl="2"/>
            <a:r>
              <a:rPr lang="en-US" dirty="0" smtClean="0"/>
              <a:t>The reading has not been corrected for installation error, and other errors.</a:t>
            </a:r>
          </a:p>
          <a:p>
            <a:pPr lvl="2"/>
            <a:r>
              <a:rPr lang="en-US" dirty="0" smtClean="0"/>
              <a:t>As height increases, IAS falls below the true airspeed. </a:t>
            </a:r>
            <a:endParaRPr lang="en-US" dirty="0"/>
          </a:p>
        </p:txBody>
      </p:sp>
      <p:sp>
        <p:nvSpPr>
          <p:cNvPr id="3" name="Title 2"/>
          <p:cNvSpPr>
            <a:spLocks noGrp="1"/>
          </p:cNvSpPr>
          <p:nvPr>
            <p:ph type="title"/>
          </p:nvPr>
        </p:nvSpPr>
        <p:spPr/>
        <p:txBody>
          <a:bodyPr/>
          <a:lstStyle/>
          <a:p>
            <a:r>
              <a:rPr lang="en-US" dirty="0"/>
              <a:t>Airspeed indicator</a:t>
            </a:r>
          </a:p>
        </p:txBody>
      </p:sp>
    </p:spTree>
    <p:extLst>
      <p:ext uri="{BB962C8B-B14F-4D97-AF65-F5344CB8AC3E}">
        <p14:creationId xmlns:p14="http://schemas.microsoft.com/office/powerpoint/2010/main" val="1287029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2077</TotalTime>
  <Words>2581</Words>
  <Application>Microsoft Office PowerPoint</Application>
  <PresentationFormat>On-screen Show (4:3)</PresentationFormat>
  <Paragraphs>289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Grid</vt:lpstr>
      <vt:lpstr>AIRCRAFT instruments</vt:lpstr>
      <vt:lpstr>Instruments classification</vt:lpstr>
      <vt:lpstr>Flight Instruments</vt:lpstr>
      <vt:lpstr>Flight Instruments</vt:lpstr>
      <vt:lpstr>Pitot-Static System</vt:lpstr>
      <vt:lpstr>Pitot-Static System</vt:lpstr>
      <vt:lpstr>Airspeed indicator</vt:lpstr>
      <vt:lpstr>Airspeed indicator</vt:lpstr>
      <vt:lpstr>Airspeed indicator</vt:lpstr>
      <vt:lpstr>altimeter</vt:lpstr>
      <vt:lpstr>PowerPoint Presentation</vt:lpstr>
      <vt:lpstr>altimeter</vt:lpstr>
      <vt:lpstr>Vertical speed indicator</vt:lpstr>
      <vt:lpstr>Vertical speed indicator</vt:lpstr>
      <vt:lpstr>Gyro Based instruments</vt:lpstr>
      <vt:lpstr>Gyro Based instruments</vt:lpstr>
      <vt:lpstr>Attitude indicator</vt:lpstr>
      <vt:lpstr>Attitude indicator</vt:lpstr>
      <vt:lpstr>Heading indicator</vt:lpstr>
      <vt:lpstr>Turn  indicators</vt:lpstr>
      <vt:lpstr>Turn  indicators</vt:lpstr>
      <vt:lpstr>T-arrangement</vt:lpstr>
      <vt:lpstr>Magnetic compass</vt:lpstr>
      <vt:lpstr>Tachometer</vt:lpstr>
      <vt:lpstr>Oil pressure indicator</vt:lpstr>
      <vt:lpstr>Manifold pressure</vt:lpstr>
      <vt:lpstr>Cylinder head temperature and oil temperature gauge</vt:lpstr>
      <vt:lpstr>Outside air temperature(oat)</vt:lpstr>
      <vt:lpstr>Vacuum gauge</vt:lpstr>
      <vt:lpstr>PowerPoint Presentation</vt:lpstr>
      <vt:lpstr>Navigation instruments</vt:lpstr>
      <vt:lpstr>Navigation instruments</vt:lpstr>
      <vt:lpstr>VHF omnirange system</vt:lpstr>
      <vt:lpstr>Benefits of vhf</vt:lpstr>
      <vt:lpstr>VHF omnirange system</vt:lpstr>
      <vt:lpstr>Instrument landing system</vt:lpstr>
      <vt:lpstr>Distance measuring instrument</vt:lpstr>
      <vt:lpstr>Automatic direction finders</vt:lpstr>
      <vt:lpstr>Doppler navigation system</vt:lpstr>
      <vt:lpstr>Inertial navigation system</vt:lpstr>
      <vt:lpstr>Miscellaneous instruments</vt:lpstr>
      <vt:lpstr>accelerometer</vt:lpstr>
      <vt:lpstr>accelerometer</vt:lpstr>
      <vt:lpstr>PowerPoint Presentation</vt:lpstr>
      <vt:lpstr>Engine driven fuel pump</vt:lpstr>
      <vt:lpstr>Engine driven fuel pump</vt:lpstr>
      <vt:lpstr>Break master cylinders</vt:lpstr>
      <vt:lpstr>Break master cylinders</vt:lpstr>
      <vt:lpstr>Emergency locator transmitter</vt:lpstr>
      <vt:lpstr>Hydraulic propeller governor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instruments</dc:title>
  <dc:creator>V I LAB</dc:creator>
  <cp:lastModifiedBy>V I LAB</cp:lastModifiedBy>
  <cp:revision>78</cp:revision>
  <dcterms:created xsi:type="dcterms:W3CDTF">2019-01-03T05:42:27Z</dcterms:created>
  <dcterms:modified xsi:type="dcterms:W3CDTF">2019-01-07T10:09:42Z</dcterms:modified>
</cp:coreProperties>
</file>