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Grand Hotel"/>
      <p:regular r:id="rId19"/>
    </p:embeddedFont>
    <p:embeddedFont>
      <p:font typeface="Quicksa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11" Type="http://schemas.openxmlformats.org/officeDocument/2006/relationships/font" Target="fonts/MontserratSemiBold-regular.fntdata"/><Relationship Id="rId10" Type="http://schemas.openxmlformats.org/officeDocument/2006/relationships/slide" Target="slides/slide6.xml"/><Relationship Id="rId21" Type="http://schemas.openxmlformats.org/officeDocument/2006/relationships/font" Target="fonts/Quicksand-bold.fntdata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GrandHotel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6eb45b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6eb45b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6eb45bfd_2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6eb45bfd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MEMS: smaller chip size, can be clubbed with other electronics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6eb45bfd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6eb45bfd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MEMS: smaller chip size, can be clubbed with other electronics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6eb45bfd_2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6eb45bfd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MEMS: smaller chip size, can be clubbed with other electronics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6eb45bfd_2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6eb45bfd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MEMS: smaller chip size, can be clubbed with other electronics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kostasalexis.com/uploads/5/8/4/4/58449511/06_inertialsensor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947" y="132300"/>
            <a:ext cx="1440101" cy="14401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409350" y="1733425"/>
            <a:ext cx="2325300" cy="756900"/>
          </a:xfrm>
          <a:prstGeom prst="roundRect">
            <a:avLst>
              <a:gd fmla="val 16667" name="adj"/>
            </a:avLst>
          </a:prstGeom>
          <a:solidFill>
            <a:srgbClr val="CCCCCC">
              <a:alpha val="25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IIT KANPUR</a:t>
            </a:r>
            <a:br>
              <a:rPr lang="en" sz="24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24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AE 251</a:t>
            </a:r>
            <a:endParaRPr sz="24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00900" y="3141525"/>
            <a:ext cx="4942200" cy="1791600"/>
          </a:xfrm>
          <a:prstGeom prst="roundRect">
            <a:avLst>
              <a:gd fmla="val 16667" name="adj"/>
            </a:avLst>
          </a:prstGeom>
          <a:solidFill>
            <a:srgbClr val="999999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Wifi cursor control using IMU sensor</a:t>
            </a:r>
            <a:endParaRPr sz="2000" u="sng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By</a:t>
            </a:r>
            <a:endParaRPr sz="18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Abhijeet(170015)</a:t>
            </a:r>
            <a:endParaRPr sz="18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Naveen Balaji(170426)</a:t>
            </a:r>
            <a:endParaRPr sz="18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Mataria Pence Jagatkumar(170382)</a:t>
            </a:r>
            <a:endParaRPr sz="1800">
              <a:solidFill>
                <a:srgbClr val="43434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IMU </a:t>
            </a:r>
            <a:endParaRPr b="1" sz="1800">
              <a:solidFill>
                <a:schemeClr val="dk2"/>
              </a:solidFill>
              <a:latin typeface="Grand Hotel"/>
              <a:ea typeface="Grand Hotel"/>
              <a:cs typeface="Grand Hotel"/>
              <a:sym typeface="Grand Hotel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22200" y="1017725"/>
            <a:ext cx="8247300" cy="3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How do you think of getting aircraft’s acceleration or orientation? </a:t>
            </a:r>
            <a:endParaRPr b="1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2701776" y="2008175"/>
            <a:ext cx="6130536" cy="1454400"/>
            <a:chOff x="854176" y="2021575"/>
            <a:chExt cx="6130536" cy="1454400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4176" y="2021575"/>
              <a:ext cx="1378525" cy="142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/>
            <p:nvPr/>
          </p:nvSpPr>
          <p:spPr>
            <a:xfrm>
              <a:off x="3415750" y="2090125"/>
              <a:ext cx="1054800" cy="482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ANGULAR VELOCITY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66" name="Google Shape;66;p14"/>
            <p:cNvCxnSpPr>
              <a:stCxn id="64" idx="3"/>
              <a:endCxn id="65" idx="1"/>
            </p:cNvCxnSpPr>
            <p:nvPr/>
          </p:nvCxnSpPr>
          <p:spPr>
            <a:xfrm flipH="1" rot="10800000">
              <a:off x="2232701" y="2331275"/>
              <a:ext cx="1182900" cy="40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" name="Google Shape;67;p14"/>
            <p:cNvSpPr/>
            <p:nvPr/>
          </p:nvSpPr>
          <p:spPr>
            <a:xfrm>
              <a:off x="3268350" y="2903275"/>
              <a:ext cx="1316100" cy="5727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LINEAR </a:t>
              </a: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ACCELERATION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68" name="Google Shape;68;p14"/>
            <p:cNvCxnSpPr>
              <a:stCxn id="64" idx="3"/>
              <a:endCxn id="67" idx="1"/>
            </p:cNvCxnSpPr>
            <p:nvPr/>
          </p:nvCxnSpPr>
          <p:spPr>
            <a:xfrm>
              <a:off x="2232701" y="2735375"/>
              <a:ext cx="1035600" cy="454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" name="Google Shape;69;p14"/>
            <p:cNvCxnSpPr/>
            <p:nvPr/>
          </p:nvCxnSpPr>
          <p:spPr>
            <a:xfrm>
              <a:off x="4470700" y="2346000"/>
              <a:ext cx="1175100" cy="396600"/>
            </a:xfrm>
            <a:prstGeom prst="bentConnector3">
              <a:avLst>
                <a:gd fmla="val 5472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4"/>
            <p:cNvCxnSpPr>
              <a:stCxn id="67" idx="3"/>
            </p:cNvCxnSpPr>
            <p:nvPr/>
          </p:nvCxnSpPr>
          <p:spPr>
            <a:xfrm flipH="1" rot="10800000">
              <a:off x="4584450" y="2748925"/>
              <a:ext cx="1061400" cy="440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" name="Google Shape;71;p14"/>
            <p:cNvSpPr/>
            <p:nvPr/>
          </p:nvSpPr>
          <p:spPr>
            <a:xfrm>
              <a:off x="5653612" y="2494325"/>
              <a:ext cx="1331100" cy="482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POSE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ORIENTATION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362350" y="2008175"/>
            <a:ext cx="1788000" cy="1498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(3A) ACCELER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OMETER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(3A) GYROSCOPE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(3A) MAGNETOMETER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172550" y="2659025"/>
            <a:ext cx="507000" cy="15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ACCELEROMETER</a:t>
            </a:r>
            <a:endParaRPr b="1" sz="1800">
              <a:solidFill>
                <a:schemeClr val="dk2"/>
              </a:solidFill>
              <a:latin typeface="Grand Hotel"/>
              <a:ea typeface="Grand Hotel"/>
              <a:cs typeface="Grand Hotel"/>
              <a:sym typeface="Grand Hotel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22200" y="1017725"/>
            <a:ext cx="82473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Micro-electro-mechanical Systems (MEMS) Technology.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An accelerometer is an electromechanical device that is used to measure </a:t>
            </a:r>
            <a:r>
              <a:rPr b="1" lang="en" sz="1400" u="sng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acceleration and the force</a:t>
            </a: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 producing it.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Most commonly used MEMS Accelerometer are of </a:t>
            </a:r>
            <a:r>
              <a:rPr b="1" lang="en" sz="1400" u="sng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capacitive</a:t>
            </a: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 type.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Based on F=M*a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gemini-gif.gif"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675" y="2511925"/>
            <a:ext cx="2662350" cy="2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GYROSCOPE</a:t>
            </a:r>
            <a:endParaRPr b="1" sz="1800">
              <a:solidFill>
                <a:schemeClr val="dk2"/>
              </a:solidFill>
              <a:latin typeface="Grand Hotel"/>
              <a:ea typeface="Grand Hotel"/>
              <a:cs typeface="Grand Hotel"/>
              <a:sym typeface="Grand Hotel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22200" y="1017725"/>
            <a:ext cx="82473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Micro-electro-mechanical Systems (MEMS) Technology.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An Gyroscope is an electromechanical device that is used to measure </a:t>
            </a:r>
            <a:r>
              <a:rPr b="1" lang="en" sz="1400" u="sng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angular velocity.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Based on </a:t>
            </a:r>
            <a:r>
              <a:rPr b="1" lang="en" sz="1400" u="sng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Coriolis Effect</a:t>
            </a: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75" y="2477725"/>
            <a:ext cx="28575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522" y="2863147"/>
            <a:ext cx="3616725" cy="15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b="1" sz="1800">
              <a:solidFill>
                <a:schemeClr val="dk2"/>
              </a:solidFill>
              <a:latin typeface="Grand Hotel"/>
              <a:ea typeface="Grand Hotel"/>
              <a:cs typeface="Grand Hotel"/>
              <a:sym typeface="Grand Hotel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22200" y="1017725"/>
            <a:ext cx="82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Controlling the mouse by using IMU sensor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942250" y="2023050"/>
            <a:ext cx="6950300" cy="2455500"/>
            <a:chOff x="942250" y="2023050"/>
            <a:chExt cx="6950300" cy="2455500"/>
          </a:xfrm>
        </p:grpSpPr>
        <p:sp>
          <p:nvSpPr>
            <p:cNvPr id="96" name="Google Shape;96;p17"/>
            <p:cNvSpPr/>
            <p:nvPr/>
          </p:nvSpPr>
          <p:spPr>
            <a:xfrm>
              <a:off x="942250" y="2150525"/>
              <a:ext cx="798000" cy="7983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IMU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2513550" y="2023050"/>
              <a:ext cx="1610100" cy="10974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Micro-Controller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+ 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Montserrat"/>
                  <a:ea typeface="Montserrat"/>
                  <a:cs typeface="Montserrat"/>
                  <a:sym typeface="Montserrat"/>
                </a:rPr>
                <a:t>WIFI module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98" name="Google Shape;98;p17"/>
            <p:cNvCxnSpPr>
              <a:endCxn id="97" idx="1"/>
            </p:cNvCxnSpPr>
            <p:nvPr/>
          </p:nvCxnSpPr>
          <p:spPr>
            <a:xfrm>
              <a:off x="1762650" y="2560650"/>
              <a:ext cx="750900" cy="1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9" name="Google Shape;99;p17"/>
            <p:cNvSpPr/>
            <p:nvPr/>
          </p:nvSpPr>
          <p:spPr>
            <a:xfrm>
              <a:off x="5348550" y="2023050"/>
              <a:ext cx="2544000" cy="21561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154950" y="4179150"/>
              <a:ext cx="9312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PC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853100" y="2352800"/>
              <a:ext cx="1610100" cy="387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Transformation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5841875" y="3322750"/>
              <a:ext cx="1610100" cy="387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Cursor Movement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3" name="Google Shape;103;p17"/>
            <p:cNvCxnSpPr>
              <a:stCxn id="97" idx="3"/>
              <a:endCxn id="101" idx="1"/>
            </p:cNvCxnSpPr>
            <p:nvPr/>
          </p:nvCxnSpPr>
          <p:spPr>
            <a:xfrm flipH="1" rot="10800000">
              <a:off x="4123650" y="2546850"/>
              <a:ext cx="1729500" cy="2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" name="Google Shape;104;p17"/>
            <p:cNvSpPr txBox="1"/>
            <p:nvPr/>
          </p:nvSpPr>
          <p:spPr>
            <a:xfrm>
              <a:off x="4356475" y="2239175"/>
              <a:ext cx="8646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DATA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5" name="Google Shape;105;p17"/>
            <p:cNvCxnSpPr>
              <a:endCxn id="102" idx="0"/>
            </p:cNvCxnSpPr>
            <p:nvPr/>
          </p:nvCxnSpPr>
          <p:spPr>
            <a:xfrm flipH="1">
              <a:off x="6646925" y="2749150"/>
              <a:ext cx="4200" cy="57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6" name="Google Shape;106;p17"/>
            <p:cNvSpPr txBox="1"/>
            <p:nvPr/>
          </p:nvSpPr>
          <p:spPr>
            <a:xfrm>
              <a:off x="6587375" y="2809938"/>
              <a:ext cx="864600" cy="1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Mapped Data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400">
              <a:solidFill>
                <a:schemeClr val="dk2"/>
              </a:solidFill>
              <a:latin typeface="Grand Hotel"/>
              <a:ea typeface="Grand Hotel"/>
              <a:cs typeface="Grand Hotel"/>
              <a:sym typeface="Grand Hotel"/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22200" y="1017725"/>
            <a:ext cx="82473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http://www.instrumentationtoday.com/mems-accelerometer/2011/08/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http://www.kostasalexis.com/uploads/5/8/4/4/58449511/06_inertialsensors.pdf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https://learn.sparkfun.com/tutorials/gyroscope/all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285550" y="1956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ACKNOWLEDGEMENTS</a:t>
            </a:r>
            <a:endParaRPr b="1" sz="2000">
              <a:solidFill>
                <a:schemeClr val="dk2"/>
              </a:solidFill>
              <a:latin typeface="Grand Hotel"/>
              <a:ea typeface="Grand Hotel"/>
              <a:cs typeface="Grand Hotel"/>
              <a:sym typeface="Grand Hotel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585000" y="2528975"/>
            <a:ext cx="8247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Aeromodelling Club, IIT Kanpur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rPr>
              <a:t>Electronics Club, IIT Kanpur</a:t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B539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