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آئیریا محمدی - ۱۶ تیر ۱۴۰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759459" rtl="1">
              <a:defRPr sz="3312"/>
            </a:lvl1pPr>
          </a:lstStyle>
          <a:p>
            <a:pPr/>
            <a:r>
              <a:t>آئیریا محمدی - ۱۶ تیر ۱۴۰۰</a:t>
            </a:r>
          </a:p>
        </p:txBody>
      </p:sp>
      <p:sp>
        <p:nvSpPr>
          <p:cNvPr id="152" name="تمرین درس فلسفه اخلاق ۹۹-۱۴۰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r" defTabSz="457200" rtl="1">
              <a:lnSpc>
                <a:spcPct val="100000"/>
              </a:lnSpc>
              <a:defRPr spc="0" sz="7500"/>
            </a:pPr>
            <a:r>
              <a:t>تمرین درس فلسفه اخلاق ۹۹-۱۴۰۰</a:t>
            </a:r>
          </a:p>
        </p:txBody>
      </p:sp>
      <p:sp>
        <p:nvSpPr>
          <p:cNvPr id="153" name="راه کارهای دستیابی به نظام اخلاقی مطلوب و پایبندی به آن در زندگی روزمر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 defTabSz="338327" rtl="1">
              <a:defRPr sz="5550"/>
            </a:lvl1pPr>
          </a:lstStyle>
          <a:p>
            <a:pPr/>
            <a:r>
              <a:t>راه کارهای دستیابی به نظام اخلاقی مطلوب و پایبندی به آن در زندگی روزمره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درون به بیرو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درون به بیرون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آگاه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آگاهی</a:t>
            </a:r>
          </a:p>
          <a:p>
            <a:pPr algn="r" rtl="1">
              <a:defRPr/>
            </a:pPr>
            <a:r>
              <a:t>خودآگاهی</a:t>
            </a:r>
          </a:p>
          <a:p>
            <a:pPr algn="r" rtl="1">
              <a:defRPr/>
            </a:pPr>
            <a:r>
              <a:t>دوراندیشی</a:t>
            </a:r>
          </a:p>
          <a:p>
            <a:pPr algn="r" rtl="1">
              <a:defRPr/>
            </a:pPr>
            <a:r>
              <a:t>دید وسیع</a:t>
            </a:r>
          </a:p>
          <a:p>
            <a:pPr algn="r" rtl="1">
              <a:defRPr/>
            </a:pPr>
            <a:r>
              <a:t>تصور شرایط و تحلیل آن‌ها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لزوم آگاه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لزوم آگاهی</a:t>
            </a:r>
          </a:p>
        </p:txBody>
      </p:sp>
      <p:sp>
        <p:nvSpPr>
          <p:cNvPr id="190" name="و کسب تجرب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775969" rtl="1">
              <a:defRPr sz="5170"/>
            </a:lvl1pPr>
          </a:lstStyle>
          <a:p>
            <a:pPr/>
            <a:r>
              <a:t>و کسب تجربه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خودآگاه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pPr/>
            <a:r>
              <a:t>خودآگاهی</a:t>
            </a:r>
          </a:p>
        </p:txBody>
      </p:sp>
      <p:sp>
        <p:nvSpPr>
          <p:cNvPr id="193" name="Agenda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خود آگاهی ٫ دلیل نیاز به آن و تفاوت آن با آگاهی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pPr/>
            <a:r>
              <a:t>خود آگاهی ٫ دلیل نیاز به آن و تفاوت آن با آگاهی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زندگی روزمره٫ برنامه روزان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زندگی روزمره٫ برنامه روزانه</a:t>
            </a:r>
          </a:p>
        </p:txBody>
      </p:sp>
      <p:sp>
        <p:nvSpPr>
          <p:cNvPr id="19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برخی روشهای مطرح شد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برخی روش‌های مطرح شده</a:t>
            </a:r>
          </a:p>
        </p:txBody>
      </p:sp>
      <p:sp>
        <p:nvSpPr>
          <p:cNvPr id="20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تکرار کلام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defTabSz="457200" rtl="1">
              <a:lnSpc>
                <a:spcPct val="100000"/>
              </a:lnSpc>
              <a:spcBef>
                <a:spcPts val="0"/>
              </a:spcBef>
              <a:defRPr/>
            </a:pPr>
            <a:r>
              <a:t> تکرار کلامی</a:t>
            </a:r>
          </a:p>
          <a:p>
            <a:pPr algn="r" defTabSz="457200" rtl="1">
              <a:lnSpc>
                <a:spcPct val="100000"/>
              </a:lnSpc>
              <a:spcBef>
                <a:spcPts val="0"/>
              </a:spcBef>
              <a:defRPr/>
            </a:pPr>
            <a:r>
              <a:t>پیش بینیی شرایط متزاحم٫ عوامل مشکل را شناسایی کنیم</a:t>
            </a:r>
          </a:p>
          <a:p>
            <a:pPr algn="r" defTabSz="457200" rtl="1">
              <a:lnSpc>
                <a:spcPct val="100000"/>
              </a:lnSpc>
              <a:spcBef>
                <a:spcPts val="0"/>
              </a:spcBef>
              <a:defRPr/>
            </a:pPr>
            <a:r>
              <a:t>چنان‌چه از تعهد خارج شدم٫ عوامل را شناسایی می‌کنیم و دوباره بازسازی می کنم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جمع بند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جمع بندی</a:t>
            </a:r>
          </a:p>
        </p:txBody>
      </p:sp>
      <p:sp>
        <p:nvSpPr>
          <p:cNvPr id="20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دستیابی به مکتب اولین قدم…"/>
          <p:cNvSpPr txBox="1"/>
          <p:nvPr>
            <p:ph type="body" idx="1"/>
          </p:nvPr>
        </p:nvSpPr>
        <p:spPr>
          <a:xfrm>
            <a:off x="1231900" y="4248504"/>
            <a:ext cx="21971000" cy="8256012"/>
          </a:xfrm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دستیابی به مکتب اولین قدم</a:t>
            </a:r>
          </a:p>
          <a:p>
            <a:pPr algn="r" rtl="1">
              <a:defRPr/>
            </a:pPr>
            <a:r>
              <a:t>درونی کردن ارزش‌ها قدم دوم</a:t>
            </a:r>
          </a:p>
          <a:p>
            <a:pPr algn="r" rtl="1">
              <a:defRPr/>
            </a:pPr>
            <a:r>
              <a:t>حفظ ارزش ها قدم سوم</a:t>
            </a:r>
          </a:p>
          <a:p>
            <a:pPr algn="r" rtl="1">
              <a:defRPr/>
            </a:pPr>
            <a:r>
              <a:t>قدم دوم و سوم یک دیگر را تقویت می‌کنند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دوره مطالب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pPr/>
            <a:r>
              <a:t>دوره مطالب</a:t>
            </a:r>
          </a:p>
        </p:txBody>
      </p:sp>
      <p:sp>
        <p:nvSpPr>
          <p:cNvPr id="157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راه های دستیابی و تحقق نظام اخلاقی مطلو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راه های دست‌یابی و تحقق نظام اخلاقی مطلوب</a:t>
            </a:r>
          </a:p>
        </p:txBody>
      </p:sp>
      <p:sp>
        <p:nvSpPr>
          <p:cNvPr id="160" name="آن چه تا کنون در کلاس مطرح شده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29768" algn="r" defTabSz="775969" rtl="1">
              <a:lnSpc>
                <a:spcPct val="100000"/>
              </a:lnSpc>
              <a:spcBef>
                <a:spcPts val="0"/>
              </a:spcBef>
              <a:buSzTx/>
              <a:buNone/>
              <a:defRPr b="1" sz="5170"/>
            </a:pPr>
            <a:r>
              <a:t>آن چه تا کنون در کلاس مطرح شده</a:t>
            </a:r>
          </a:p>
        </p:txBody>
      </p:sp>
      <p:sp>
        <p:nvSpPr>
          <p:cNvPr id="161" name="خدا محوری در زندگ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خدا محوری در زندگی</a:t>
            </a:r>
          </a:p>
          <a:p>
            <a:pPr algn="r" rtl="1">
              <a:defRPr/>
            </a:pPr>
            <a:r>
              <a:t>ارتباط عمیق با انسان کامل</a:t>
            </a:r>
          </a:p>
          <a:p>
            <a:pPr algn="r" rtl="1">
              <a:defRPr/>
            </a:pPr>
            <a:r>
              <a:t>وسعت و عمق‌ بخشی به افق دید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روش های دیگر دستیابی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روش های دیگر دستیابی؟</a:t>
            </a:r>
          </a:p>
        </p:txBody>
      </p:sp>
      <p:sp>
        <p:nvSpPr>
          <p:cNvPr id="16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پایبندی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pPr/>
            <a:r>
              <a:t>پایبندی</a:t>
            </a:r>
          </a:p>
        </p:txBody>
      </p:sp>
      <p:sp>
        <p:nvSpPr>
          <p:cNvPr id="169" name="و لزوم آن بعد از دستیاب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pPr/>
            <a:r>
              <a:t>و لزوم آن بعد از دستیابی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ریشه عدم پایبندی چیست؟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rtl="1">
              <a:defRPr/>
            </a:lvl1pPr>
          </a:lstStyle>
          <a:p>
            <a:pPr/>
            <a:r>
              <a:t>ریشه عدم پایبندی چیست؟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دسته بندی روشهای پایبند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دسته بندی روش‌های پایبندی</a:t>
            </a:r>
          </a:p>
        </p:txBody>
      </p:sp>
      <p:sp>
        <p:nvSpPr>
          <p:cNvPr id="17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بیرون به درو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بیرون به درون </a:t>
            </a:r>
          </a:p>
          <a:p>
            <a:pPr algn="r" rtl="1">
              <a:defRPr/>
            </a:pPr>
            <a:r>
              <a:t>درون به بیرون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بیرون به درو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429768" algn="r" defTabSz="2292038" rtl="1">
              <a:defRPr spc="-159" sz="7990"/>
            </a:pPr>
            <a:r>
              <a:t>بیرون به درون</a:t>
            </a:r>
          </a:p>
        </p:txBody>
      </p:sp>
      <p:sp>
        <p:nvSpPr>
          <p:cNvPr id="178" name="روشهای حفظ پایبندی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775969" rtl="1">
              <a:defRPr sz="5170"/>
            </a:lvl1pPr>
          </a:lstStyle>
          <a:p>
            <a:pPr/>
            <a:r>
              <a:t>روش‌های حفظ پایبندی</a:t>
            </a:r>
          </a:p>
        </p:txBody>
      </p:sp>
      <p:sp>
        <p:nvSpPr>
          <p:cNvPr id="179" name="همراهی با انسانه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همراهی با انسان‌ها</a:t>
            </a:r>
          </a:p>
          <a:p>
            <a:pPr algn="r" rtl="1">
              <a:defRPr/>
            </a:pPr>
            <a:r>
              <a:t>تلقین</a:t>
            </a:r>
          </a:p>
          <a:p>
            <a:pPr algn="r" rtl="1">
              <a:defRPr/>
            </a:pPr>
            <a:r>
              <a:t>ارتباط نزدیک با انسان کامل</a:t>
            </a:r>
          </a:p>
          <a:p>
            <a:pPr algn="r" rtl="1">
              <a:defRPr/>
            </a:pPr>
            <a:r>
              <a:t>تحلیل رفتار و تجربیات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بیرون به درو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292038" rtl="1">
              <a:defRPr spc="-159" sz="7990"/>
            </a:lvl1pPr>
          </a:lstStyle>
          <a:p>
            <a:pPr/>
            <a:r>
              <a:t>بیرون به درون</a:t>
            </a:r>
          </a:p>
        </p:txBody>
      </p:sp>
      <p:sp>
        <p:nvSpPr>
          <p:cNvPr id="182" name="ویژگی های روشهای بیرون به درون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775969" rtl="1">
              <a:defRPr sz="5170"/>
            </a:lvl1pPr>
          </a:lstStyle>
          <a:p>
            <a:pPr/>
            <a:r>
              <a:t>ویژگی های روش‌های بیرون به درون</a:t>
            </a:r>
          </a:p>
        </p:txBody>
      </p:sp>
      <p:sp>
        <p:nvSpPr>
          <p:cNvPr id="183" name="عمق تاثیر کمت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r" rtl="1">
              <a:defRPr/>
            </a:pPr>
            <a:r>
              <a:t>عمق تاثیر کمتر</a:t>
            </a:r>
          </a:p>
          <a:p>
            <a:pPr algn="r" rtl="1">
              <a:defRPr/>
            </a:pPr>
            <a:r>
              <a:t>تنوع روش بیشتر</a:t>
            </a:r>
          </a:p>
          <a:p>
            <a:pPr algn="r" rtl="1">
              <a:defRPr/>
            </a:pPr>
            <a:r>
              <a:t>موخر بر پایبندی درونی</a:t>
            </a:r>
          </a:p>
          <a:p>
            <a:pPr algn="r" rtl="1">
              <a:defRPr/>
            </a:pPr>
            <a:r>
              <a:t>موثر بر درونی شدن ارزش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