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4"/>
  </p:handoutMasterIdLst>
  <p:sldIdLst>
    <p:sldId id="256" r:id="rId2"/>
    <p:sldId id="267" r:id="rId3"/>
    <p:sldId id="283" r:id="rId4"/>
    <p:sldId id="284" r:id="rId5"/>
    <p:sldId id="304" r:id="rId6"/>
    <p:sldId id="279" r:id="rId7"/>
    <p:sldId id="285" r:id="rId8"/>
    <p:sldId id="302" r:id="rId9"/>
    <p:sldId id="303" r:id="rId10"/>
    <p:sldId id="301" r:id="rId11"/>
    <p:sldId id="286" r:id="rId12"/>
    <p:sldId id="287" r:id="rId13"/>
  </p:sldIdLst>
  <p:sldSz cx="9144000" cy="6858000" type="screen4x3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6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246F5-DE96-477A-8651-04E019B44E8F}" type="datetimeFigureOut">
              <a:rPr lang="en-GB" smtClean="0"/>
              <a:pPr/>
              <a:t>18/02/2021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C6A-DAF7-4E09-B6C1-ECD4512D44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63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G. Cowan / RHUL Physics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PH3010 Advanced Skills / Week 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86D87C89-CC84-2B45-8CD2-B033AD812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G. Cowan / RHUL Physics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PH3010 Advanced Skills / Week 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86D87C89-CC84-2B45-8CD2-B033AD812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5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G. Cowan / RHUL Physics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PH3010 Advanced Skills / Week 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86D87C89-CC84-2B45-8CD2-B033AD812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5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G. Cowan / RHUL Physics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PH3010 Advanced Skills / Week 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86D87C89-CC84-2B45-8CD2-B033AD812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4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G. Cowan / RHUL Physics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PH3010 Advanced Skills / Week 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86D87C89-CC84-2B45-8CD2-B033AD812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0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G. Cowan / RHUL Physics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/>
              </a:defRPr>
            </a:lvl1pPr>
          </a:lstStyle>
          <a:p>
            <a:pPr>
              <a:defRPr/>
            </a:pPr>
            <a:r>
              <a:rPr lang="en-US" smtClean="0"/>
              <a:t>PH3010 Advanced Skills / Week 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86D87C89-CC84-2B45-8CD2-B033AD812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7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C732-4627-CB43-B418-C55BB1ABB0B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036C-F157-1F4A-A6ED-442EC33FF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50403"/>
            <a:ext cx="7416209" cy="15176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</a:t>
            </a:r>
            <a:r>
              <a:rPr lang="en-US" sz="4000" baseline="30000" dirty="0" smtClean="0"/>
              <a:t>nd</a:t>
            </a:r>
            <a:r>
              <a:rPr lang="en-US" sz="4000" dirty="0" smtClean="0"/>
              <a:t> Year Labs</a:t>
            </a:r>
            <a:br>
              <a:rPr lang="en-US" sz="4000" dirty="0" smtClean="0"/>
            </a:br>
            <a:r>
              <a:rPr lang="en-US" sz="4000" dirty="0" smtClean="0"/>
              <a:t>PH2255, </a:t>
            </a:r>
            <a:r>
              <a:rPr lang="en-US" sz="4000" dirty="0" smtClean="0"/>
              <a:t>PH2265 &amp; PH2275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90320" y="2467898"/>
            <a:ext cx="690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Updated information on rest of course (talk and report). 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Writing skills.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Times New Roman" charset="0"/>
              </a:rPr>
              <a:t>G. Cowan / RHUL Physics</a:t>
            </a:r>
            <a:endParaRPr lang="en-US" sz="12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6149" name="Rectangle 2"/>
          <p:cNvSpPr txBox="1">
            <a:spLocks noChangeArrowheads="1"/>
          </p:cNvSpPr>
          <p:nvPr/>
        </p:nvSpPr>
        <p:spPr bwMode="auto">
          <a:xfrm>
            <a:off x="491405" y="341331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sz="3600" dirty="0" smtClean="0">
                <a:solidFill>
                  <a:srgbClr val="CC3300"/>
                </a:solidFill>
                <a:latin typeface="Times New Roman" charset="0"/>
              </a:rPr>
              <a:t>References (continued)</a:t>
            </a:r>
            <a:endParaRPr lang="en-GB" sz="3600" dirty="0">
              <a:solidFill>
                <a:srgbClr val="CC3300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773" y="1160366"/>
            <a:ext cx="839156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In 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</a:rPr>
              <a:t>LaTeX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,  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“...  in Ref.~\cite{smith2011}...”</a:t>
            </a:r>
            <a:endParaRPr lang="en-US" sz="2400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Then in the bibliography (after \begin{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</a:rPr>
              <a:t>thebibliography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}):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Times New Roman"/>
              </a:rPr>
              <a:t>\</a:t>
            </a:r>
            <a:r>
              <a:rPr lang="en-US" sz="2400" dirty="0" err="1" smtClean="0">
                <a:latin typeface="Times New Roman"/>
              </a:rPr>
              <a:t>bibitem</a:t>
            </a:r>
            <a:r>
              <a:rPr lang="en-US" sz="2400" dirty="0" smtClean="0">
                <a:latin typeface="Times New Roman"/>
              </a:rPr>
              <a:t>{smith2011} </a:t>
            </a:r>
            <a:r>
              <a:rPr lang="en-US" sz="2400" dirty="0">
                <a:latin typeface="Times New Roman"/>
              </a:rPr>
              <a:t>A. Smith and B. Jones</a:t>
            </a:r>
            <a:r>
              <a:rPr lang="en-US" sz="2400" dirty="0" smtClean="0">
                <a:latin typeface="Times New Roman"/>
              </a:rPr>
              <a:t>, {\it </a:t>
            </a:r>
            <a:r>
              <a:rPr lang="en-US" sz="2400" dirty="0">
                <a:latin typeface="Times New Roman"/>
              </a:rPr>
              <a:t>Investigation of </a:t>
            </a:r>
            <a:r>
              <a:rPr lang="en-US" sz="2400" dirty="0" smtClean="0">
                <a:latin typeface="Times New Roman"/>
              </a:rPr>
              <a:t>XYZ}, </a:t>
            </a:r>
            <a:r>
              <a:rPr lang="en-US" sz="2400" dirty="0">
                <a:latin typeface="Times New Roman"/>
              </a:rPr>
              <a:t>Journal of Interesting Things, 53 (2011) 373-379; e-print </a:t>
            </a:r>
            <a:r>
              <a:rPr lang="en-US" sz="2400" dirty="0" smtClean="0">
                <a:latin typeface="Times New Roman"/>
              </a:rPr>
              <a:t>{\</a:t>
            </a:r>
            <a:r>
              <a:rPr lang="en-US" sz="2400" dirty="0" err="1" smtClean="0">
                <a:latin typeface="Times New Roman"/>
              </a:rPr>
              <a:t>tt</a:t>
            </a:r>
            <a:r>
              <a:rPr lang="en-US" sz="2400" dirty="0" smtClean="0">
                <a:latin typeface="Times New Roman"/>
              </a:rPr>
              <a:t> arXiv</a:t>
            </a:r>
            <a:r>
              <a:rPr lang="en-US" sz="2400" dirty="0">
                <a:latin typeface="Times New Roman"/>
              </a:rPr>
              <a:t>:</a:t>
            </a:r>
            <a:r>
              <a:rPr lang="en-US" sz="2400" dirty="0" smtClean="0">
                <a:latin typeface="Times New Roman"/>
              </a:rPr>
              <a:t>1107.12345}.</a:t>
            </a:r>
            <a:endParaRPr lang="en-US" sz="2400" dirty="0">
              <a:latin typeface="Times New Roman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Other useful tools:  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</a:rPr>
              <a:t>BibTeX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 (see e.g. 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</a:rPr>
              <a:t>bibtex.org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If you use a figure from a published source, cite it in the figure caption, e.g.,</a:t>
            </a:r>
            <a:endParaRPr lang="en-US" sz="2400" dirty="0">
              <a:solidFill>
                <a:srgbClr val="0000FF"/>
              </a:solidFill>
              <a:latin typeface="Times New Roman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Times New Roman"/>
              </a:rPr>
              <a:t>Figure 3.3:  </a:t>
            </a:r>
            <a:r>
              <a:rPr lang="en-US" sz="2000" dirty="0" smtClean="0">
                <a:latin typeface="Times New Roman"/>
              </a:rPr>
              <a:t>Invariant mass distribution of photon pairs showing the existence of the Higgs boson (from Ref. [37]).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/>
              </a:rPr>
              <a:t>Always refer to figures/tables in the text itself</a:t>
            </a:r>
            <a:r>
              <a:rPr lang="en-US" sz="2400" dirty="0" smtClean="0">
                <a:latin typeface="Times New Roman"/>
              </a:rPr>
              <a:t>.</a:t>
            </a:r>
            <a:endParaRPr lang="en-US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76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Times New Roman" charset="0"/>
              </a:rPr>
              <a:t>G. Cowan / RHUL Physics</a:t>
            </a:r>
            <a:endParaRPr lang="en-US" sz="12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6149" name="Rectangle 2"/>
          <p:cNvSpPr txBox="1">
            <a:spLocks noChangeArrowheads="1"/>
          </p:cNvSpPr>
          <p:nvPr/>
        </p:nvSpPr>
        <p:spPr bwMode="auto">
          <a:xfrm>
            <a:off x="491405" y="173907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sz="3600" dirty="0" smtClean="0">
                <a:solidFill>
                  <a:srgbClr val="CC3300"/>
                </a:solidFill>
                <a:latin typeface="Times New Roman" charset="0"/>
              </a:rPr>
              <a:t>The introduction of the long report</a:t>
            </a:r>
            <a:endParaRPr lang="en-GB" sz="3600" dirty="0">
              <a:solidFill>
                <a:srgbClr val="CC3300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405" y="973662"/>
            <a:ext cx="83915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The introduction should cover two main points:</a:t>
            </a:r>
            <a:endParaRPr lang="en-US" sz="2400" dirty="0">
              <a:solidFill>
                <a:srgbClr val="0000FF"/>
              </a:solidFill>
              <a:latin typeface="Times New Roman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First, it should state briefly what the report is all about and mention some motivation for why the topic is being covered.</a:t>
            </a:r>
            <a:endParaRPr lang="en-US" sz="2400" dirty="0">
              <a:solidFill>
                <a:srgbClr val="0000FF"/>
              </a:solidFill>
              <a:latin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Second, it should provide a “roadmap” to the rest of the report.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This can be of the form: </a:t>
            </a:r>
            <a:endParaRPr lang="en-US" sz="2400" dirty="0">
              <a:solidFill>
                <a:srgbClr val="0000FF"/>
              </a:solidFill>
              <a:latin typeface="Times New Roman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Times New Roman"/>
              </a:rPr>
              <a:t> “Section 2 provides background on the statistical methods used, with focus on the method of least squares.  In Sections 3, </a:t>
            </a:r>
            <a:r>
              <a:rPr lang="en-US" sz="2400" dirty="0">
                <a:latin typeface="Times New Roman"/>
              </a:rPr>
              <a:t>4</a:t>
            </a:r>
            <a:r>
              <a:rPr lang="en-US" sz="2400" dirty="0" smtClean="0">
                <a:latin typeface="Times New Roman"/>
              </a:rPr>
              <a:t> and 5, these methods are applied to problems of...”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The roadmap is not always included in published books and papers, but we suggest doing this</a:t>
            </a:r>
            <a:r>
              <a:rPr lang="en-US" sz="2400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in a long write-up.</a:t>
            </a:r>
            <a:endParaRPr lang="en-US" sz="2400" dirty="0">
              <a:solidFill>
                <a:srgbClr val="0000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14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Times New Roman" charset="0"/>
              </a:rPr>
              <a:t>G. Cowan / RHUL Physics</a:t>
            </a:r>
            <a:endParaRPr lang="en-US" sz="12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6149" name="Rectangle 2"/>
          <p:cNvSpPr txBox="1">
            <a:spLocks noChangeArrowheads="1"/>
          </p:cNvSpPr>
          <p:nvPr/>
        </p:nvSpPr>
        <p:spPr bwMode="auto">
          <a:xfrm>
            <a:off x="491405" y="157627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sz="3600" dirty="0" smtClean="0">
                <a:solidFill>
                  <a:srgbClr val="CC3300"/>
                </a:solidFill>
                <a:latin typeface="Times New Roman" charset="0"/>
              </a:rPr>
              <a:t>Miscellaneous </a:t>
            </a:r>
            <a:endParaRPr lang="en-GB" sz="3600" dirty="0">
              <a:solidFill>
                <a:srgbClr val="CC3300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773" y="832570"/>
            <a:ext cx="839156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Use British spelling.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Do not cut/paste.  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</a:rPr>
              <a:t>Turnitin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 can tell.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Use language precisely.  Think carefully about what the words mean: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/>
              </a:rPr>
              <a:t>	</a:t>
            </a:r>
            <a:r>
              <a:rPr lang="en-US" sz="2400" dirty="0" smtClean="0">
                <a:latin typeface="Times New Roman"/>
              </a:rPr>
              <a:t>This derivation shows...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/>
              </a:rPr>
              <a:t>	</a:t>
            </a:r>
            <a:r>
              <a:rPr lang="en-US" sz="2400" dirty="0" smtClean="0">
                <a:latin typeface="Times New Roman"/>
              </a:rPr>
              <a:t>This calculation shows...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/>
              </a:rPr>
              <a:t>	</a:t>
            </a:r>
            <a:r>
              <a:rPr lang="en-US" sz="2400" dirty="0" smtClean="0">
                <a:latin typeface="Times New Roman"/>
              </a:rPr>
              <a:t>This theorem shows...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/>
              </a:rPr>
              <a:t>	</a:t>
            </a:r>
            <a:r>
              <a:rPr lang="en-US" sz="2400" dirty="0" smtClean="0">
                <a:latin typeface="Times New Roman"/>
              </a:rPr>
              <a:t>This equation shows...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205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1318"/>
            <a:ext cx="8149771" cy="477559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5665" y="68342"/>
            <a:ext cx="7283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PH2255 breakdown + timings 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3621"/>
              </p:ext>
            </p:extLst>
          </p:nvPr>
        </p:nvGraphicFramePr>
        <p:xfrm>
          <a:off x="353490" y="1137741"/>
          <a:ext cx="8335924" cy="510357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3981"/>
                <a:gridCol w="1130462"/>
                <a:gridCol w="3037500"/>
                <a:gridCol w="2083981"/>
              </a:tblGrid>
              <a:tr h="988777"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Statistical analysis</a:t>
                      </a:r>
                    </a:p>
                    <a:p>
                      <a:r>
                        <a:rPr lang="en-GB" b="0" baseline="0" dirty="0" smtClean="0"/>
                        <a:t>module using Python. 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20%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Relative weightings for three weeks are 5:5:4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Weeks</a:t>
                      </a:r>
                      <a:r>
                        <a:rPr lang="en-GB" b="0" baseline="0" dirty="0" smtClean="0"/>
                        <a:t> 1-3</a:t>
                      </a:r>
                      <a:endParaRPr lang="en-GB" b="0" dirty="0"/>
                    </a:p>
                  </a:txBody>
                  <a:tcPr/>
                </a:tc>
              </a:tr>
              <a:tr h="1701203">
                <a:tc>
                  <a:txBody>
                    <a:bodyPr/>
                    <a:lstStyle/>
                    <a:p>
                      <a:r>
                        <a:rPr lang="en-GB" b="0" dirty="0" smtClean="0"/>
                        <a:t>Four</a:t>
                      </a:r>
                      <a:r>
                        <a:rPr lang="en-GB" b="0" baseline="0" dirty="0" smtClean="0"/>
                        <a:t> weeks of virtual labs.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40%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Four latex reports, each</a:t>
                      </a:r>
                      <a:r>
                        <a:rPr lang="en-GB" b="0" baseline="0" dirty="0" smtClean="0"/>
                        <a:t> worth 10%.</a:t>
                      </a:r>
                    </a:p>
                    <a:p>
                      <a:r>
                        <a:rPr lang="en-GB" b="0" dirty="0" smtClean="0"/>
                        <a:t>Will develop writing skills: abstract</a:t>
                      </a:r>
                      <a:r>
                        <a:rPr lang="en-GB" b="0" baseline="0" dirty="0" smtClean="0"/>
                        <a:t>, descriptive text, correct formatting of equations, referencing, e</a:t>
                      </a:r>
                      <a:r>
                        <a:rPr lang="en-GB" b="0" dirty="0" smtClean="0"/>
                        <a:t>tc.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smtClean="0">
                          <a:solidFill>
                            <a:schemeClr val="tx1"/>
                          </a:solidFill>
                        </a:rPr>
                        <a:t>Weeks 4,5,7, and 8</a:t>
                      </a:r>
                      <a:endParaRPr lang="en-GB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56198"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10 minute talk on one of the virtual labs.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20%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Recorded</a:t>
                      </a:r>
                      <a:r>
                        <a:rPr lang="en-GB" b="0" baseline="0" dirty="0" smtClean="0"/>
                        <a:t> version =10% </a:t>
                      </a:r>
                    </a:p>
                    <a:p>
                      <a:endParaRPr lang="en-GB" b="0" baseline="0" dirty="0" smtClean="0"/>
                    </a:p>
                    <a:p>
                      <a:r>
                        <a:rPr lang="en-GB" b="0" baseline="0" dirty="0" smtClean="0"/>
                        <a:t>Live version with Q&amp;As = 10%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End of Week 9. </a:t>
                      </a:r>
                    </a:p>
                    <a:p>
                      <a:endParaRPr lang="en-GB" b="0" dirty="0" smtClean="0"/>
                    </a:p>
                    <a:p>
                      <a:r>
                        <a:rPr lang="en-GB" b="0" dirty="0" smtClean="0"/>
                        <a:t>Live: Thursday</a:t>
                      </a:r>
                      <a:r>
                        <a:rPr lang="en-GB" b="0" baseline="0" dirty="0" smtClean="0"/>
                        <a:t> and Friday</a:t>
                      </a:r>
                      <a:r>
                        <a:rPr lang="en-GB" b="0" dirty="0" smtClean="0"/>
                        <a:t> of Week 10, 18-19</a:t>
                      </a:r>
                      <a:r>
                        <a:rPr lang="en-GB" b="0" baseline="0" dirty="0" smtClean="0"/>
                        <a:t> March</a:t>
                      </a:r>
                      <a:r>
                        <a:rPr lang="en-GB" b="0" dirty="0" smtClean="0"/>
                        <a:t>. </a:t>
                      </a:r>
                      <a:endParaRPr lang="en-GB" b="0" dirty="0"/>
                    </a:p>
                  </a:txBody>
                  <a:tcPr/>
                </a:tc>
              </a:tr>
              <a:tr h="680093">
                <a:tc>
                  <a:txBody>
                    <a:bodyPr/>
                    <a:lstStyle/>
                    <a:p>
                      <a:r>
                        <a:rPr lang="en-GB" b="0" dirty="0" smtClean="0"/>
                        <a:t>One long write-up.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20%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&lt;3000</a:t>
                      </a:r>
                      <a:r>
                        <a:rPr lang="en-GB" b="0" baseline="0" dirty="0" smtClean="0"/>
                        <a:t> words. Include history, background theory. </a:t>
                      </a:r>
                      <a:endParaRPr lang="en-GB" b="0" dirty="0" smtClean="0"/>
                    </a:p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Deadline: 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16:00 Thursday 1 April. </a:t>
                      </a:r>
                      <a:r>
                        <a:rPr lang="en-GB" b="0" baseline="0" dirty="0" smtClean="0"/>
                        <a:t>  </a:t>
                      </a:r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1318"/>
            <a:ext cx="8149771" cy="477559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7414" y="68342"/>
            <a:ext cx="668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PH2265 breakdown + timings 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4872"/>
              </p:ext>
            </p:extLst>
          </p:nvPr>
        </p:nvGraphicFramePr>
        <p:xfrm>
          <a:off x="601684" y="689779"/>
          <a:ext cx="8335924" cy="56405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3981"/>
                <a:gridCol w="1130462"/>
                <a:gridCol w="3037500"/>
                <a:gridCol w="2083981"/>
              </a:tblGrid>
              <a:tr h="930839"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Statistical analysis</a:t>
                      </a:r>
                    </a:p>
                    <a:p>
                      <a:r>
                        <a:rPr lang="en-GB" b="0" baseline="0" dirty="0" smtClean="0"/>
                        <a:t>module using Python. 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20%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Relative weightings for three weeks are 5:5:4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Weeks</a:t>
                      </a:r>
                      <a:r>
                        <a:rPr lang="en-GB" b="0" baseline="0" dirty="0" smtClean="0"/>
                        <a:t> 1-3</a:t>
                      </a:r>
                      <a:endParaRPr lang="en-GB" b="0" dirty="0"/>
                    </a:p>
                  </a:txBody>
                  <a:tcPr/>
                </a:tc>
              </a:tr>
              <a:tr h="1521452"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Two weeks of virtual labs.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20%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Two latex reports, each</a:t>
                      </a:r>
                      <a:r>
                        <a:rPr lang="en-GB" b="0" baseline="0" dirty="0" smtClean="0"/>
                        <a:t> worth 10%. </a:t>
                      </a:r>
                      <a:r>
                        <a:rPr lang="en-GB" b="0" dirty="0" smtClean="0"/>
                        <a:t>Will develop writing skills: abstract</a:t>
                      </a:r>
                      <a:r>
                        <a:rPr lang="en-GB" b="0" baseline="0" dirty="0" smtClean="0"/>
                        <a:t>, descriptive text, correct formatting of equations, referencing, e</a:t>
                      </a:r>
                      <a:r>
                        <a:rPr lang="en-GB" b="0" dirty="0" smtClean="0"/>
                        <a:t>tc.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smtClean="0">
                          <a:solidFill>
                            <a:schemeClr val="tx1"/>
                          </a:solidFill>
                        </a:rPr>
                        <a:t>Weeks 4</a:t>
                      </a: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</a:rPr>
                        <a:t> &amp; 5</a:t>
                      </a:r>
                      <a:endParaRPr lang="en-GB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10773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Astro lectures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+ exercises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5%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Week</a:t>
                      </a:r>
                      <a:r>
                        <a:rPr lang="en-GB" b="0" i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6 onwards</a:t>
                      </a:r>
                      <a:endParaRPr lang="en-GB" b="0" i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00954">
                <a:tc>
                  <a:txBody>
                    <a:bodyPr/>
                    <a:lstStyle/>
                    <a:p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 minute talk on one of Astro topic.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20%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Recorded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version 10%</a:t>
                      </a:r>
                    </a:p>
                    <a:p>
                      <a:endParaRPr lang="en-GB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Live version with Q&amp;As 10%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End of Week 9. </a:t>
                      </a:r>
                    </a:p>
                    <a:p>
                      <a:endParaRPr lang="en-GB" b="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Live: Thursday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and Friday</a:t>
                      </a:r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of Week 10, 18-19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March</a:t>
                      </a:r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 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37538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One long write-up on Astro topic. 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35%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&lt;5000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words. Include history, background theory, … </a:t>
                      </a:r>
                      <a:endParaRPr lang="en-GB" b="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Deadline: </a:t>
                      </a:r>
                      <a:r>
                        <a:rPr lang="en-GB" sz="18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16:00 Thursday 1 April. 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1" y="6433003"/>
            <a:ext cx="820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Glen Cowan will lead Astro material.  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43" y="68342"/>
            <a:ext cx="8149771" cy="477559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7414" y="68342"/>
            <a:ext cx="668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PH2275 breakdown + timings 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5902"/>
              </p:ext>
            </p:extLst>
          </p:nvPr>
        </p:nvGraphicFramePr>
        <p:xfrm>
          <a:off x="539643" y="744335"/>
          <a:ext cx="8335924" cy="55312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3981"/>
                <a:gridCol w="1130462"/>
                <a:gridCol w="3037500"/>
                <a:gridCol w="2083981"/>
              </a:tblGrid>
              <a:tr h="891361"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Statistical analysis</a:t>
                      </a:r>
                    </a:p>
                    <a:p>
                      <a:r>
                        <a:rPr lang="en-GB" b="0" baseline="0" dirty="0" smtClean="0"/>
                        <a:t>module using Python. 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20%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Relative weightings for three weeks are 5:5:4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Weeks</a:t>
                      </a:r>
                      <a:r>
                        <a:rPr lang="en-GB" b="0" baseline="0" dirty="0" smtClean="0"/>
                        <a:t> 1-3</a:t>
                      </a:r>
                      <a:endParaRPr lang="en-GB" b="0" dirty="0"/>
                    </a:p>
                  </a:txBody>
                  <a:tcPr/>
                </a:tc>
              </a:tr>
              <a:tr h="1456925"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Two weeks of virtual labs.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20%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Two latex reports, each</a:t>
                      </a:r>
                      <a:r>
                        <a:rPr lang="en-GB" b="0" baseline="0" dirty="0" smtClean="0"/>
                        <a:t> worth 10%. </a:t>
                      </a:r>
                      <a:r>
                        <a:rPr lang="en-GB" b="0" dirty="0" smtClean="0"/>
                        <a:t>Will develop writing skills: abstract</a:t>
                      </a:r>
                      <a:r>
                        <a:rPr lang="en-GB" b="0" baseline="0" dirty="0" smtClean="0"/>
                        <a:t>, descriptive text, correct formatting of equations, referencing e</a:t>
                      </a:r>
                      <a:r>
                        <a:rPr lang="en-GB" b="0" dirty="0" smtClean="0"/>
                        <a:t>tc.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smtClean="0">
                          <a:solidFill>
                            <a:schemeClr val="tx1"/>
                          </a:solidFill>
                        </a:rPr>
                        <a:t>Weeks 4</a:t>
                      </a: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</a:rPr>
                        <a:t> &amp; 5</a:t>
                      </a:r>
                      <a:endParaRPr lang="en-GB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76387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PP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lectures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+ exercises.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10%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Week</a:t>
                      </a:r>
                      <a:r>
                        <a:rPr lang="en-GB" b="0" i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6 onwards</a:t>
                      </a:r>
                      <a:endParaRPr lang="en-GB" b="0" i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00990">
                <a:tc>
                  <a:txBody>
                    <a:bodyPr/>
                    <a:lstStyle/>
                    <a:p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 minute talk on PP topic.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20%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Recorded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version 10%</a:t>
                      </a:r>
                    </a:p>
                    <a:p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Live version with Q&amp;As 10%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End of Week 9. </a:t>
                      </a:r>
                    </a:p>
                    <a:p>
                      <a:endParaRPr lang="en-GB" b="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Live: Thursday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and Friday</a:t>
                      </a:r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of Week 10, 18-19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March</a:t>
                      </a:r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 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75619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One long write-up on PP subject. 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30%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&lt;5000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words. Include history, background theory. </a:t>
                      </a:r>
                      <a:endParaRPr lang="en-GB" b="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Deadline: </a:t>
                      </a:r>
                      <a:r>
                        <a:rPr lang="en-GB" sz="18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16:00 Thursday 1 April. </a:t>
                      </a:r>
                      <a:r>
                        <a:rPr lang="en-GB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</a:t>
                      </a:r>
                      <a:endParaRPr lang="en-GB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1" y="6446066"/>
            <a:ext cx="823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racey Berry will lead PP material. 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03" y="14756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Feedback on LCR write-up from Terje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373116"/>
            <a:ext cx="8431195" cy="3120507"/>
          </a:xfrm>
        </p:spPr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400" dirty="0" smtClean="0"/>
              <a:t>A </a:t>
            </a:r>
            <a:r>
              <a:rPr lang="en-GB" sz="2400" dirty="0"/>
              <a:t>lot of students did not refer to tables/ figures properly </a:t>
            </a:r>
            <a:endParaRPr lang="en-GB" sz="2400" dirty="0" smtClean="0"/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GB" sz="2400" dirty="0">
              <a:latin typeface="Times New Roman"/>
            </a:endParaRPr>
          </a:p>
          <a:p>
            <a:pPr marL="457200" indent="-457200">
              <a:spcAft>
                <a:spcPts val="1200"/>
              </a:spcAft>
              <a:buFont typeface="Arial"/>
              <a:buAutoNum type="arabicPeriod"/>
            </a:pPr>
            <a:r>
              <a:rPr lang="en-GB" sz="2400" dirty="0"/>
              <a:t>Some students confused the types of damping.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>
              <a:latin typeface="Times New Roman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400" dirty="0">
              <a:latin typeface="Times New Roman"/>
            </a:endParaRPr>
          </a:p>
          <a:p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4552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03" y="14756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Report Writing 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373116"/>
            <a:ext cx="8431195" cy="3120507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There </a:t>
            </a:r>
            <a:r>
              <a:rPr lang="en-US" sz="2400" dirty="0">
                <a:solidFill>
                  <a:srgbClr val="0000FF"/>
                </a:solidFill>
                <a:latin typeface="Times New Roman"/>
              </a:rPr>
              <a:t>are many issues to keep in mind when writing a report.  For now we will look at just a few key elements: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sz="2400" dirty="0">
                <a:latin typeface="Times New Roman"/>
              </a:rPr>
              <a:t>Communicating to the right audience at the right level.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/>
              </a:rPr>
              <a:t>	Keeping your message </a:t>
            </a:r>
            <a:r>
              <a:rPr lang="en-US" sz="2400" dirty="0" err="1">
                <a:latin typeface="Times New Roman"/>
              </a:rPr>
              <a:t>organised</a:t>
            </a:r>
            <a:r>
              <a:rPr lang="en-US" sz="2400" dirty="0">
                <a:latin typeface="Times New Roman"/>
              </a:rPr>
              <a:t> in a clear and logical way.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/>
              </a:rPr>
              <a:t>	Good style, grammar, punctuation, etc.</a:t>
            </a:r>
          </a:p>
          <a:p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414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 txBox="1">
            <a:spLocks noChangeArrowheads="1"/>
          </p:cNvSpPr>
          <p:nvPr/>
        </p:nvSpPr>
        <p:spPr bwMode="auto">
          <a:xfrm>
            <a:off x="491405" y="151227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sz="3600" dirty="0" smtClean="0">
                <a:solidFill>
                  <a:srgbClr val="CC3300"/>
                </a:solidFill>
                <a:latin typeface="Times New Roman" charset="0"/>
              </a:rPr>
              <a:t>The audience</a:t>
            </a:r>
            <a:endParaRPr lang="en-GB" sz="3600" dirty="0">
              <a:solidFill>
                <a:srgbClr val="CC3300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2101" y="1103480"/>
            <a:ext cx="84308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Before writing anything, consider carefully: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sz="2400" dirty="0" smtClean="0">
                <a:latin typeface="Times New Roman"/>
              </a:rPr>
              <a:t>Who is going to read it?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/>
              </a:rPr>
              <a:t>	</a:t>
            </a:r>
            <a:r>
              <a:rPr lang="en-US" sz="2400" dirty="0" smtClean="0">
                <a:latin typeface="Times New Roman"/>
              </a:rPr>
              <a:t>	What is their prior knowledge of the subject?</a:t>
            </a: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For your lab &amp; project reports, the target audience is other 2</a:t>
            </a:r>
            <a:r>
              <a:rPr lang="en-US" sz="2400" baseline="30000" dirty="0" smtClean="0">
                <a:solidFill>
                  <a:srgbClr val="0000FF"/>
                </a:solidFill>
                <a:latin typeface="Times New Roman"/>
              </a:rPr>
              <a:t>nd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 year physicists.  Basic material from core courses can be freely used (no need to say which course it comes from).  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Anything beyond or in addition to this will need to be referenced. </a:t>
            </a:r>
            <a:endParaRPr lang="en-US" sz="2400" dirty="0">
              <a:solidFill>
                <a:srgbClr val="0000FF"/>
              </a:solidFill>
              <a:latin typeface="Times New Roman"/>
            </a:endParaRPr>
          </a:p>
          <a:p>
            <a:pPr>
              <a:spcAft>
                <a:spcPts val="0"/>
              </a:spcAft>
            </a:pPr>
            <a:endParaRPr lang="en-US" sz="2400" dirty="0" smtClean="0">
              <a:solidFill>
                <a:srgbClr val="0000FF"/>
              </a:solidFill>
              <a:latin typeface="Times New Roman"/>
            </a:endParaRPr>
          </a:p>
          <a:p>
            <a:pPr>
              <a:spcAft>
                <a:spcPts val="1200"/>
              </a:spcAft>
            </a:pP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18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Times New Roman" charset="0"/>
              </a:rPr>
              <a:t>G. Cowan / RHUL Physics</a:t>
            </a:r>
            <a:endParaRPr lang="en-US" sz="12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6149" name="Rectangle 2"/>
          <p:cNvSpPr txBox="1">
            <a:spLocks noChangeArrowheads="1"/>
          </p:cNvSpPr>
          <p:nvPr/>
        </p:nvSpPr>
        <p:spPr bwMode="auto">
          <a:xfrm>
            <a:off x="491405" y="173907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sz="3600" dirty="0" smtClean="0">
                <a:solidFill>
                  <a:srgbClr val="CC3300"/>
                </a:solidFill>
                <a:latin typeface="Times New Roman" charset="0"/>
              </a:rPr>
              <a:t>I, we, one, etc.</a:t>
            </a:r>
            <a:endParaRPr lang="en-GB" sz="3600" dirty="0">
              <a:solidFill>
                <a:srgbClr val="CC3300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405" y="973662"/>
            <a:ext cx="83915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I think first person singular sounds awkward.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First person plural can be less awkward but usually not appropriate for a report (who are “we”?).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</a:rPr>
              <a:t>Best to use a mixture of: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/>
              </a:rPr>
              <a:t>	</a:t>
            </a:r>
            <a:r>
              <a:rPr lang="en-US" sz="2400" dirty="0" smtClean="0">
                <a:latin typeface="Times New Roman"/>
              </a:rPr>
              <a:t>Passive voice:  From these results it may be concluded that...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/>
              </a:rPr>
              <a:t>	</a:t>
            </a:r>
            <a:r>
              <a:rPr lang="en-US" sz="2400" dirty="0" smtClean="0">
                <a:latin typeface="Times New Roman"/>
              </a:rPr>
              <a:t>“One”:  From these results one may conclude...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Times New Roman"/>
              </a:rPr>
              <a:t>	Or name the subject as appropriate:  From these results, the 	authors of Ref. [37] concluded that...</a:t>
            </a:r>
            <a:endParaRPr lang="en-US" sz="2400" dirty="0">
              <a:latin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latin typeface="Times New Roman"/>
              </a:rPr>
              <a:t>	Or rearrange the sentence, e.g.,  “...The results of the study led 	to the conclusion that...”</a:t>
            </a:r>
          </a:p>
        </p:txBody>
      </p:sp>
    </p:spTree>
    <p:extLst>
      <p:ext uri="{BB962C8B-B14F-4D97-AF65-F5344CB8AC3E}">
        <p14:creationId xmlns:p14="http://schemas.microsoft.com/office/powerpoint/2010/main" val="2825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FF"/>
                </a:solidFill>
                <a:latin typeface="Times New Roman" charset="0"/>
              </a:rPr>
              <a:t>G. Cowan / RHUL Physics</a:t>
            </a:r>
            <a:endParaRPr lang="en-US" sz="12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6149" name="Rectangle 2"/>
          <p:cNvSpPr txBox="1">
            <a:spLocks noChangeArrowheads="1"/>
          </p:cNvSpPr>
          <p:nvPr/>
        </p:nvSpPr>
        <p:spPr bwMode="auto">
          <a:xfrm>
            <a:off x="491405" y="7363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sz="3600" dirty="0" smtClean="0">
                <a:solidFill>
                  <a:srgbClr val="CC3300"/>
                </a:solidFill>
                <a:latin typeface="Times New Roman" charset="0"/>
              </a:rPr>
              <a:t>Equations</a:t>
            </a:r>
            <a:endParaRPr lang="en-GB" sz="3600" dirty="0">
              <a:solidFill>
                <a:srgbClr val="CC3300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442" y="1222464"/>
            <a:ext cx="839156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Equations should be treated grammatically as parts of sentences:</a:t>
            </a:r>
            <a:endParaRPr lang="en-US" dirty="0">
              <a:solidFill>
                <a:srgbClr val="0000FF"/>
              </a:solidFill>
              <a:latin typeface="Times New Roman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Times New Roman"/>
              </a:rPr>
              <a:t>The energy </a:t>
            </a:r>
            <a:r>
              <a:rPr lang="en-US" i="1" dirty="0" smtClean="0">
                <a:latin typeface="Times New Roman"/>
              </a:rPr>
              <a:t>E</a:t>
            </a:r>
            <a:r>
              <a:rPr lang="en-US" dirty="0">
                <a:latin typeface="Times New Roman"/>
              </a:rPr>
              <a:t> and momentum </a:t>
            </a:r>
            <a:r>
              <a:rPr lang="en-US" i="1" dirty="0">
                <a:latin typeface="Times New Roman"/>
              </a:rPr>
              <a:t>p</a:t>
            </a:r>
            <a:r>
              <a:rPr lang="en-US" dirty="0">
                <a:latin typeface="Times New Roman"/>
              </a:rPr>
              <a:t> of </a:t>
            </a:r>
            <a:r>
              <a:rPr lang="en-US" dirty="0" smtClean="0">
                <a:latin typeface="Times New Roman"/>
              </a:rPr>
              <a:t>a particle of mass </a:t>
            </a:r>
            <a:r>
              <a:rPr lang="en-US" i="1" dirty="0" smtClean="0">
                <a:latin typeface="Times New Roman"/>
              </a:rPr>
              <a:t>m</a:t>
            </a:r>
            <a:r>
              <a:rPr lang="en-US" dirty="0" smtClean="0">
                <a:latin typeface="Times New Roman"/>
              </a:rPr>
              <a:t> are related by</a:t>
            </a:r>
            <a:endParaRPr lang="en-US" dirty="0">
              <a:latin typeface="Times New Roman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Times New Roman"/>
              </a:rPr>
              <a:t>	</a:t>
            </a:r>
            <a:r>
              <a:rPr lang="en-US" dirty="0" smtClean="0">
                <a:latin typeface="Times New Roman"/>
              </a:rPr>
              <a:t>				</a:t>
            </a:r>
            <a:r>
              <a:rPr lang="en-US" i="1" dirty="0" smtClean="0">
                <a:latin typeface="Times New Roman"/>
              </a:rPr>
              <a:t>E</a:t>
            </a:r>
            <a:r>
              <a:rPr lang="en-US" baseline="30000" dirty="0" smtClean="0">
                <a:latin typeface="Times New Roman"/>
              </a:rPr>
              <a:t>2</a:t>
            </a:r>
            <a:r>
              <a:rPr lang="en-US" dirty="0" smtClean="0">
                <a:latin typeface="Times New Roman"/>
              </a:rPr>
              <a:t> =  </a:t>
            </a:r>
            <a:r>
              <a:rPr lang="en-US" i="1" dirty="0" smtClean="0">
                <a:latin typeface="Times New Roman"/>
              </a:rPr>
              <a:t>p</a:t>
            </a:r>
            <a:r>
              <a:rPr lang="en-US" baseline="30000" dirty="0" smtClean="0">
                <a:latin typeface="Times New Roman"/>
              </a:rPr>
              <a:t>2</a:t>
            </a:r>
            <a:r>
              <a:rPr lang="en-US" i="1" dirty="0" smtClean="0">
                <a:latin typeface="Times New Roman"/>
              </a:rPr>
              <a:t>c</a:t>
            </a:r>
            <a:r>
              <a:rPr lang="en-US" baseline="30000" dirty="0" smtClean="0">
                <a:latin typeface="Times New Roman"/>
              </a:rPr>
              <a:t>2</a:t>
            </a:r>
            <a:r>
              <a:rPr lang="en-US" dirty="0" smtClean="0">
                <a:latin typeface="Times New Roman"/>
              </a:rPr>
              <a:t> + </a:t>
            </a:r>
            <a:r>
              <a:rPr lang="en-US" i="1" dirty="0" smtClean="0">
                <a:latin typeface="Times New Roman"/>
              </a:rPr>
              <a:t>m</a:t>
            </a:r>
            <a:r>
              <a:rPr lang="en-US" baseline="30000" dirty="0" smtClean="0">
                <a:latin typeface="Times New Roman"/>
              </a:rPr>
              <a:t>2</a:t>
            </a:r>
            <a:r>
              <a:rPr lang="en-US" i="1" dirty="0" smtClean="0">
                <a:latin typeface="Times New Roman"/>
              </a:rPr>
              <a:t>c</a:t>
            </a:r>
            <a:r>
              <a:rPr lang="en-US" baseline="30000" dirty="0" smtClean="0">
                <a:latin typeface="Times New Roman"/>
              </a:rPr>
              <a:t>4</a:t>
            </a:r>
            <a:r>
              <a:rPr lang="en-US" dirty="0" smtClean="0">
                <a:latin typeface="Times New Roman"/>
              </a:rPr>
              <a:t> ,							(2.3)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Times New Roman"/>
              </a:rPr>
              <a:t>where </a:t>
            </a:r>
            <a:r>
              <a:rPr lang="en-US" i="1" dirty="0" smtClean="0">
                <a:latin typeface="Times New Roman"/>
              </a:rPr>
              <a:t>c</a:t>
            </a:r>
            <a:r>
              <a:rPr lang="en-US" dirty="0" smtClean="0">
                <a:latin typeface="Times New Roman"/>
              </a:rPr>
              <a:t> is the speed of light.  Using Eq. (2.3) one can determine...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  <a:latin typeface="Times New Roman"/>
              </a:rPr>
              <a:t>Chapter, Section, Equation, etc. uppercase when used with counter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.</a:t>
            </a:r>
            <a:endParaRPr lang="en-US" dirty="0">
              <a:solidFill>
                <a:srgbClr val="0000FF"/>
              </a:solidFill>
              <a:latin typeface="Times New Roman"/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Mathematical variables are in italics (in 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LaTeX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, use math mode, i.e., $E^2 = p^2 c^2 + m^2 c^4$).</a:t>
            </a:r>
            <a:endParaRPr lang="en-US" dirty="0">
              <a:solidFill>
                <a:srgbClr val="0000FF"/>
              </a:solidFill>
              <a:latin typeface="Times New Roman"/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Functions such as sin, 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cos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exp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 and units are not 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italicised</a:t>
            </a:r>
            <a:r>
              <a:rPr lang="en-US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(in 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LaTeX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, use \sin, \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cos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, \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exp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  {\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rm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 cm} or \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mbox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{cm}, etc.).</a:t>
            </a:r>
            <a:endParaRPr lang="en-US" dirty="0">
              <a:solidFill>
                <a:srgbClr val="0000FF"/>
              </a:solidFill>
              <a:latin typeface="Times New Roman"/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Subscripts are 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italicised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 if they refer to a mathematical variable, e.g., </a:t>
            </a:r>
            <a:r>
              <a:rPr lang="en-US" i="1" dirty="0" err="1" smtClean="0">
                <a:solidFill>
                  <a:srgbClr val="0000FF"/>
                </a:solidFill>
                <a:latin typeface="Times New Roman"/>
              </a:rPr>
              <a:t>p</a:t>
            </a:r>
            <a:r>
              <a:rPr lang="en-US" i="1" baseline="-25000" dirty="0" err="1" smtClean="0">
                <a:solidFill>
                  <a:srgbClr val="0000FF"/>
                </a:solidFill>
                <a:latin typeface="Times New Roman"/>
              </a:rPr>
              <a:t>x</a:t>
            </a:r>
            <a:r>
              <a:rPr lang="en-US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Times New Roman"/>
              </a:rPr>
              <a:t>x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 is a variable), but not 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italicised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 otherwise, e.g., </a:t>
            </a:r>
            <a:r>
              <a:rPr lang="en-US" i="1" dirty="0">
                <a:solidFill>
                  <a:srgbClr val="0000FF"/>
                </a:solidFill>
                <a:latin typeface="Times New Roman"/>
              </a:rPr>
              <a:t>E</a:t>
            </a:r>
            <a:r>
              <a:rPr lang="en-US" baseline="-25000" dirty="0" smtClean="0">
                <a:solidFill>
                  <a:srgbClr val="0000FF"/>
                </a:solidFill>
                <a:latin typeface="Times New Roman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 (F stands for Fermi, not a variable).  In 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LaTeX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:  $E_{\</a:t>
            </a:r>
            <a:r>
              <a:rPr lang="en-US" dirty="0" err="1" smtClean="0">
                <a:solidFill>
                  <a:srgbClr val="0000FF"/>
                </a:solidFill>
                <a:latin typeface="Times New Roman"/>
              </a:rPr>
              <a:t>rm</a:t>
            </a:r>
            <a:r>
              <a:rPr lang="en-US" dirty="0" smtClean="0">
                <a:solidFill>
                  <a:srgbClr val="0000FF"/>
                </a:solidFill>
                <a:latin typeface="Times New Roman"/>
              </a:rPr>
              <a:t> F}$</a:t>
            </a:r>
            <a:endParaRPr lang="en-US" dirty="0">
              <a:solidFill>
                <a:srgbClr val="0000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74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</TotalTime>
  <Words>844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Times New Roman</vt:lpstr>
      <vt:lpstr>Office Theme</vt:lpstr>
      <vt:lpstr>2nd Year Labs PH2255, PH2265 &amp; PH2275 </vt:lpstr>
      <vt:lpstr>   </vt:lpstr>
      <vt:lpstr>   </vt:lpstr>
      <vt:lpstr>   </vt:lpstr>
      <vt:lpstr>Feedback on LCR write-up from Terje </vt:lpstr>
      <vt:lpstr>Report Writing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Course Options for the 3rd and 4th year</dc:title>
  <dc:creator>Veronique Boisvert</dc:creator>
  <cp:lastModifiedBy>Nicholls, James</cp:lastModifiedBy>
  <cp:revision>285</cp:revision>
  <cp:lastPrinted>2016-03-07T19:25:44Z</cp:lastPrinted>
  <dcterms:created xsi:type="dcterms:W3CDTF">2011-03-14T14:14:18Z</dcterms:created>
  <dcterms:modified xsi:type="dcterms:W3CDTF">2021-02-18T15:57:39Z</dcterms:modified>
</cp:coreProperties>
</file>